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79" r:id="rId1"/>
    <p:sldMasterId id="2147484092" r:id="rId2"/>
  </p:sldMasterIdLst>
  <p:notesMasterIdLst>
    <p:notesMasterId r:id="rId38"/>
  </p:notesMasterIdLst>
  <p:sldIdLst>
    <p:sldId id="362" r:id="rId3"/>
    <p:sldId id="363" r:id="rId4"/>
    <p:sldId id="256" r:id="rId5"/>
    <p:sldId id="332" r:id="rId6"/>
    <p:sldId id="333" r:id="rId7"/>
    <p:sldId id="334" r:id="rId8"/>
    <p:sldId id="257" r:id="rId9"/>
    <p:sldId id="281" r:id="rId10"/>
    <p:sldId id="326" r:id="rId11"/>
    <p:sldId id="328" r:id="rId12"/>
    <p:sldId id="296" r:id="rId13"/>
    <p:sldId id="283" r:id="rId14"/>
    <p:sldId id="284" r:id="rId15"/>
    <p:sldId id="324" r:id="rId16"/>
    <p:sldId id="288" r:id="rId17"/>
    <p:sldId id="289" r:id="rId18"/>
    <p:sldId id="287" r:id="rId19"/>
    <p:sldId id="344" r:id="rId20"/>
    <p:sldId id="357" r:id="rId21"/>
    <p:sldId id="322" r:id="rId22"/>
    <p:sldId id="361" r:id="rId23"/>
    <p:sldId id="360" r:id="rId24"/>
    <p:sldId id="364" r:id="rId25"/>
    <p:sldId id="345" r:id="rId26"/>
    <p:sldId id="274" r:id="rId27"/>
    <p:sldId id="355" r:id="rId28"/>
    <p:sldId id="346" r:id="rId29"/>
    <p:sldId id="293" r:id="rId30"/>
    <p:sldId id="336" r:id="rId31"/>
    <p:sldId id="349" r:id="rId32"/>
    <p:sldId id="347" r:id="rId33"/>
    <p:sldId id="365" r:id="rId34"/>
    <p:sldId id="310" r:id="rId35"/>
    <p:sldId id="366" r:id="rId36"/>
    <p:sldId id="367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2" autoAdjust="0"/>
    <p:restoredTop sz="84888" autoAdjust="0"/>
  </p:normalViewPr>
  <p:slideViewPr>
    <p:cSldViewPr snapToGrid="0">
      <p:cViewPr varScale="1">
        <p:scale>
          <a:sx n="121" d="100"/>
          <a:sy n="121" d="100"/>
        </p:scale>
        <p:origin x="-15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0251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8143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4482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3371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1496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3649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9631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7695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Point out that we believe our likelihood of acceptance into MSBA is low and decreases each year.  </a:t>
            </a:r>
            <a:endParaRPr dirty="0"/>
          </a:p>
        </p:txBody>
      </p:sp>
      <p:sp>
        <p:nvSpPr>
          <p:cNvPr id="223" name="Google Shape;2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6883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5538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Point out that the SC and District will be cost conscious in our planning.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This District Administration has already demonstrated its propensity to do so.  </a:t>
            </a:r>
            <a:endParaRPr dirty="0"/>
          </a:p>
        </p:txBody>
      </p:sp>
      <p:sp>
        <p:nvSpPr>
          <p:cNvPr id="223" name="Google Shape;2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5906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Point out that the SC and District will be cost conscious in our planning.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This District Administration has already demonstrated its propensity to do so.  </a:t>
            </a:r>
            <a:endParaRPr dirty="0"/>
          </a:p>
        </p:txBody>
      </p:sp>
      <p:sp>
        <p:nvSpPr>
          <p:cNvPr id="223" name="Google Shape;2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62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Reinforce that we are interested in feedback.  </a:t>
            </a: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049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7496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8631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3" name="Google Shape;2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1726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Point out that the SC and District will be cost conscious in our planning.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This District Administration has already demonstrated its propensity to do so.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Exclusions: auditoriums, regulation gymnasiums, </a:t>
            </a:r>
            <a:r>
              <a:rPr lang="en-US" dirty="0" err="1"/>
              <a:t>sq</a:t>
            </a:r>
            <a:r>
              <a:rPr lang="en-US" dirty="0"/>
              <a:t> footage to a certain size</a:t>
            </a:r>
            <a:endParaRPr dirty="0"/>
          </a:p>
        </p:txBody>
      </p:sp>
      <p:sp>
        <p:nvSpPr>
          <p:cNvPr id="223" name="Google Shape;2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408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5951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8025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802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04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04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04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Highlight ages of buildings, Peabody designed as elementary school, addition of modular classrooms at Sanborn to address overcrowding.  </a:t>
            </a:r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9283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978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$34-47 Million based on </a:t>
            </a:r>
            <a:r>
              <a:rPr lang="en-US" dirty="0" err="1"/>
              <a:t>Finegold</a:t>
            </a:r>
            <a:r>
              <a:rPr lang="en-US" dirty="0"/>
              <a:t> Alexander slides in addendum showing recommended work to stay in the buildings 10 years.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$34 million is the cost of all recommended actions (first two columns) in both buildings.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$47 million is the cost of all recommended plus optional actions (all three columns) in both buildings.  </a:t>
            </a: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3932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639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9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48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7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pic>
        <p:nvPicPr>
          <p:cNvPr id="10" name="Picture 2" descr="https://lh3.googleusercontent.com/FUAHlM9T41MQi0q4sU27ZMAPzlT9DQevDvRPKEDWbk4eDi7JFIxlPe7mDZ5_8OxCnEW_FwbPOLbvYiRoI2JH7SCT8Xn5IPuJpWUGiDF3SoeCFTHMBUuzoTyvY3D2waM7rfOleyiQx1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320" y="375814"/>
            <a:ext cx="594155" cy="58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95149" y="1115676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E04AC-9366-EB4E-81E9-0A0BF7280C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46950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33B3C-1FE0-CA44-88BC-58BB5BFF8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79097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7B4B9-FBCC-2141-99F4-FCF27309C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8101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98638"/>
            <a:ext cx="35814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35814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B4943-AD35-7540-8623-196EC50E3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35612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925C4-88D5-A54D-BE01-A941CFDF25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83489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129D9F-1D8D-D741-B675-0F6D2E7A3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7114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3B8C5-9F69-804F-B229-4194A9B06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29400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2E5A0-5B56-6841-9664-A421EEFFEF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81666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1EE83-27D4-AB4F-8E22-2EBF28D05B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92168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F9FE4-E159-F548-9D9B-5DC15F3F2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67303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838200"/>
            <a:ext cx="1828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334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16CEA-6711-F044-8EF1-E9540B3106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226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5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9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0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9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6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6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4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3" descr="Town Seal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7193"/>
            <a:ext cx="1066800" cy="140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625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71" r:id="rId13"/>
    <p:sldLayoutId id="2147484072" r:id="rId14"/>
    <p:sldLayoutId id="214748407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98638"/>
            <a:ext cx="7315200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4D0CE24-99B4-2F41-BC73-C5F0486702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470400" y="57594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600">
              <a:solidFill>
                <a:schemeClr val="accent1"/>
              </a:solidFill>
            </a:endParaRPr>
          </a:p>
        </p:txBody>
      </p:sp>
      <p:pic>
        <p:nvPicPr>
          <p:cNvPr id="1034" name="Picture 23" descr="Town Seal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1066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8961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Ø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To determine if the Town will vote to raise and appropriate, or transfer from </a:t>
            </a:r>
            <a:r>
              <a:rPr lang="en-US" sz="2000" dirty="0" smtClean="0"/>
              <a:t>available funds</a:t>
            </a:r>
            <a:r>
              <a:rPr lang="en-US" sz="2000" dirty="0"/>
              <a:t>, or authorize the Town Treasurer with the approval of the Select Board to borrow money by the </a:t>
            </a:r>
            <a:r>
              <a:rPr lang="en-US" sz="2000" dirty="0" smtClean="0"/>
              <a:t>issuance of </a:t>
            </a:r>
            <a:r>
              <a:rPr lang="en-US" sz="2000" dirty="0"/>
              <a:t>bonds or notes under the provisions of Massachusetts General Laws c. 44, the sum of $1,500,000, or </a:t>
            </a:r>
            <a:r>
              <a:rPr lang="en-US" sz="2000" dirty="0" smtClean="0"/>
              <a:t>any other </a:t>
            </a:r>
            <a:r>
              <a:rPr lang="en-US" sz="2000" dirty="0"/>
              <a:t>sum, to be expended under the direction of the School Committee for a feasibility study to consider the</a:t>
            </a:r>
          </a:p>
          <a:p>
            <a:pPr marL="0" indent="0">
              <a:buNone/>
            </a:pPr>
            <a:r>
              <a:rPr lang="en-US" sz="2000" dirty="0"/>
              <a:t>construction of a new middle school, which may be located at 835 Old Marlboro Road, Concord</a:t>
            </a:r>
            <a:r>
              <a:rPr lang="en-US" sz="2000" dirty="0" smtClean="0"/>
              <a:t>, Massachusetts </a:t>
            </a:r>
            <a:r>
              <a:rPr lang="en-US" sz="2000" dirty="0"/>
              <a:t>(the present site of the Sanborn Middle School),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Continued on next slide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809934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899520" y="2566584"/>
            <a:ext cx="7690083" cy="158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15888" algn="l"/>
              </a:tabLst>
            </a:pPr>
            <a:r>
              <a:rPr lang="en-US" sz="2000" dirty="0">
                <a:solidFill>
                  <a:schemeClr val="tx1"/>
                </a:solidFill>
              </a:rPr>
              <a:t>Peabody and Sanborn Conditions are Deteriorated and Obsolete</a:t>
            </a:r>
          </a:p>
          <a:p>
            <a:pPr marL="578358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Although well-maintained, they are at the end of their lifespan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Two Campus Configuration is Inefficient and Expensive </a:t>
            </a:r>
          </a:p>
          <a:p>
            <a:pPr marL="578358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“Overflow” status is not sustainable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Current Situation Creates Struggle for the School Community</a:t>
            </a:r>
          </a:p>
          <a:p>
            <a:pPr marL="578358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Results in sub-optimal educational experience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88EAAC-CC0A-DE49-9698-41EB8681722A}"/>
              </a:ext>
            </a:extLst>
          </p:cNvPr>
          <p:cNvSpPr txBox="1"/>
          <p:nvPr/>
        </p:nvSpPr>
        <p:spPr>
          <a:xfrm>
            <a:off x="925975" y="1799252"/>
            <a:ext cx="847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+mn-lt"/>
              </a:rPr>
              <a:t>2017 - </a:t>
            </a:r>
            <a:r>
              <a:rPr lang="en-US" sz="2000" dirty="0" err="1">
                <a:solidFill>
                  <a:srgbClr val="FFFFFF"/>
                </a:solidFill>
                <a:latin typeface="+mn-lt"/>
              </a:rPr>
              <a:t>Finegold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Alexander Architects Summary Findings 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716C45-BB9B-A84C-A27B-44F9D392E766}"/>
              </a:ext>
            </a:extLst>
          </p:cNvPr>
          <p:cNvSpPr txBox="1"/>
          <p:nvPr/>
        </p:nvSpPr>
        <p:spPr>
          <a:xfrm>
            <a:off x="3174478" y="2212288"/>
            <a:ext cx="2394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>
                <a:solidFill>
                  <a:srgbClr val="FFFFFF"/>
                </a:solidFill>
                <a:latin typeface="+mn-lt"/>
              </a:rPr>
              <a:t>Current Conditions</a:t>
            </a:r>
            <a:r>
              <a:rPr lang="en-US" sz="2000" dirty="0">
                <a:latin typeface="+mn-lt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37EFA5E-23C2-E64B-BEE4-64A2BDB47C20}"/>
              </a:ext>
            </a:extLst>
          </p:cNvPr>
          <p:cNvSpPr txBox="1"/>
          <p:nvPr/>
        </p:nvSpPr>
        <p:spPr>
          <a:xfrm>
            <a:off x="1292087" y="57845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29F493A-0782-2C42-9887-A1A98A121647}"/>
              </a:ext>
            </a:extLst>
          </p:cNvPr>
          <p:cNvSpPr txBox="1">
            <a:spLocks/>
          </p:cNvSpPr>
          <p:nvPr/>
        </p:nvSpPr>
        <p:spPr>
          <a:xfrm>
            <a:off x="767238" y="5165935"/>
            <a:ext cx="7916828" cy="101734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Estimated cost to remain in current buildings for 10 years and attain appropriate educational environment:  $34-47 Million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9263" y="4807361"/>
            <a:ext cx="417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lvl="1" algn="ctr">
              <a:buNone/>
            </a:pPr>
            <a:r>
              <a:rPr lang="en-US" sz="2000" u="sng" dirty="0">
                <a:solidFill>
                  <a:srgbClr val="FFFFFF"/>
                </a:solidFill>
                <a:latin typeface="+mn-lt"/>
              </a:rPr>
              <a:t>10-Year Outlook</a:t>
            </a:r>
            <a:r>
              <a:rPr lang="en-US" sz="2000" u="sng" dirty="0">
                <a:latin typeface="+mn-lt"/>
              </a:rPr>
              <a:t>:</a:t>
            </a:r>
            <a:r>
              <a:rPr lang="en-US" sz="2400" u="sng" dirty="0">
                <a:latin typeface="+mn-lt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75915491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14400" y="1782398"/>
            <a:ext cx="8229600" cy="457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Building Histories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Current Conditions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Process and Timeline 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Project Costs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Cost of Waiting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Benefits of Self-Funding</a:t>
            </a:r>
          </a:p>
        </p:txBody>
      </p:sp>
      <p:sp>
        <p:nvSpPr>
          <p:cNvPr id="4" name="Left Arrow 3"/>
          <p:cNvSpPr/>
          <p:nvPr/>
        </p:nvSpPr>
        <p:spPr>
          <a:xfrm>
            <a:off x="5606522" y="2747034"/>
            <a:ext cx="2333625" cy="48418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46032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14400" y="1849550"/>
            <a:ext cx="8229600" cy="371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8420" lvl="0" indent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70000"/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Current Conditions</a:t>
            </a:r>
          </a:p>
          <a:p>
            <a:pPr marL="342900" lvl="0" indent="-28448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70000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Operational </a:t>
            </a:r>
            <a:r>
              <a:rPr lang="en-US" sz="3200" dirty="0">
                <a:solidFill>
                  <a:srgbClr val="FFFFFF"/>
                </a:solidFill>
              </a:rPr>
              <a:t>inefficiency</a:t>
            </a:r>
          </a:p>
          <a:p>
            <a:pPr marL="342900" lvl="0" indent="-28448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7000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Outdated infrastructure</a:t>
            </a:r>
          </a:p>
          <a:p>
            <a:pPr marL="342900" lvl="0" indent="-28448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7000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Aging equipment</a:t>
            </a:r>
          </a:p>
          <a:p>
            <a:pPr marL="342900" lvl="0" indent="-28448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7000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Overcrowded buildings</a:t>
            </a:r>
          </a:p>
          <a:p>
            <a:pPr marL="34290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70000"/>
              <a:buFont typeface="Calibri" panose="020F050202020403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Educational shortcomings </a:t>
            </a:r>
            <a:endParaRPr lang="en-US" sz="3600" dirty="0">
              <a:solidFill>
                <a:srgbClr val="FFFFFF"/>
              </a:solidFill>
            </a:endParaRPr>
          </a:p>
          <a:p>
            <a:pPr marL="58420" lvl="0" indent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ct val="70000"/>
              <a:buNone/>
            </a:pP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49455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14400" y="1964836"/>
            <a:ext cx="8229600" cy="421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800"/>
              </a:spcAft>
              <a:buSzPct val="70000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Operational Inefficiency</a:t>
            </a:r>
          </a:p>
          <a:p>
            <a:pPr marL="400050" lvl="0" indent="-400050">
              <a:spcBef>
                <a:spcPts val="0"/>
              </a:spcBef>
              <a:spcAft>
                <a:spcPts val="1800"/>
              </a:spcAft>
              <a:buSzPct val="70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Challenge </a:t>
            </a:r>
            <a:r>
              <a:rPr lang="en-US" sz="2800" dirty="0">
                <a:solidFill>
                  <a:schemeClr val="tx1"/>
                </a:solidFill>
              </a:rPr>
              <a:t>to maintain educational and service equity between two buildings</a:t>
            </a:r>
          </a:p>
          <a:p>
            <a:pPr marL="400050" lvl="0" indent="-400050">
              <a:spcBef>
                <a:spcPts val="0"/>
              </a:spcBef>
              <a:spcAft>
                <a:spcPts val="1800"/>
              </a:spcAft>
              <a:buSzPct val="70000"/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Requires redundant positions</a:t>
            </a:r>
          </a:p>
          <a:p>
            <a:pPr marL="400050" lvl="0" indent="-400050">
              <a:spcBef>
                <a:spcPts val="0"/>
              </a:spcBef>
              <a:spcAft>
                <a:spcPts val="1800"/>
              </a:spcAft>
              <a:buSzPct val="70000"/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Expensive utility costs due to outdated systems</a:t>
            </a:r>
          </a:p>
          <a:p>
            <a:pPr marL="400050" lvl="0" indent="-400050">
              <a:spcBef>
                <a:spcPts val="0"/>
              </a:spcBef>
              <a:spcAft>
                <a:spcPts val="1800"/>
              </a:spcAft>
              <a:buSzPct val="70000"/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Excess operational expenses of $548,000 per year to maintain two buildings</a:t>
            </a:r>
          </a:p>
          <a:p>
            <a:pPr marL="58420" lvl="0" indent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ct val="80000"/>
              <a:buNone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231169565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21298" y="1860991"/>
            <a:ext cx="7386018" cy="4001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025" lvl="1" indent="0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Outdated Infrastructure</a:t>
            </a:r>
          </a:p>
          <a:p>
            <a:pPr marL="382588" lvl="1" indent="-182563">
              <a:spcBef>
                <a:spcPts val="0"/>
              </a:spcBef>
              <a:spcAft>
                <a:spcPts val="1200"/>
              </a:spcAft>
              <a:buSzPct val="70000"/>
              <a:buFont typeface="Arial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Original </a:t>
            </a:r>
            <a:r>
              <a:rPr lang="en-US" sz="2000" dirty="0">
                <a:solidFill>
                  <a:srgbClr val="FFFFFF"/>
                </a:solidFill>
              </a:rPr>
              <a:t>Heating lines, Plumbing lines, and Electrical Systems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70000"/>
              <a:buFont typeface="Arial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Sarnafil</a:t>
            </a:r>
            <a:r>
              <a:rPr lang="en-US" sz="2000" dirty="0">
                <a:solidFill>
                  <a:srgbClr val="FFFFFF"/>
                </a:solidFill>
              </a:rPr>
              <a:t> PVC roofs are at end of projected lifespan  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70000"/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Septic systems are over 50 years old 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70000"/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Ventilation and air circulation are nonexistent 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70000"/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Hazardous materials such as asbestos, mercury and PCBs are </a:t>
            </a:r>
            <a:r>
              <a:rPr lang="en-US" sz="2000" dirty="0" smtClean="0">
                <a:solidFill>
                  <a:srgbClr val="FFFFFF"/>
                </a:solidFill>
              </a:rPr>
              <a:t>in </a:t>
            </a:r>
            <a:r>
              <a:rPr lang="en-US" sz="2000" dirty="0">
                <a:solidFill>
                  <a:srgbClr val="FFFFFF"/>
                </a:solidFill>
              </a:rPr>
              <a:t>both buildings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70000"/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Neither building has a fire suppression system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70000"/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Concrete is flaking off the Peabody building - final stages of 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201168" lvl="1" indent="0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    concrete failure</a:t>
            </a:r>
            <a:endParaRPr lang="en-US" sz="2000" dirty="0">
              <a:solidFill>
                <a:srgbClr val="FFFFFF"/>
              </a:solidFill>
            </a:endParaRPr>
          </a:p>
          <a:p>
            <a:pPr lvl="1">
              <a:buFont typeface="Arial" charset="0"/>
              <a:buChar char="•"/>
            </a:pPr>
            <a:endParaRPr lang="en-US" sz="2400" dirty="0"/>
          </a:p>
          <a:p>
            <a:pPr marL="201168" lvl="1" indent="0">
              <a:buNone/>
            </a:pPr>
            <a:endParaRPr lang="en-US" sz="2400" dirty="0"/>
          </a:p>
          <a:p>
            <a:pPr marL="201168" lvl="1" indent="0">
              <a:buNone/>
            </a:pPr>
            <a:endParaRPr lang="en-US" sz="2400" dirty="0"/>
          </a:p>
          <a:p>
            <a:pPr lvl="1">
              <a:buFont typeface="Arial" charset="0"/>
              <a:buChar char="•"/>
            </a:pPr>
            <a:endParaRPr lang="en-US" sz="2400" b="1" i="1" dirty="0"/>
          </a:p>
        </p:txBody>
      </p:sp>
      <p:sp>
        <p:nvSpPr>
          <p:cNvPr id="6" name="Google Shape;92;p14"/>
          <p:cNvSpPr txBox="1">
            <a:spLocks noGrp="1"/>
          </p:cNvSpPr>
          <p:nvPr>
            <p:ph type="title"/>
          </p:nvPr>
        </p:nvSpPr>
        <p:spPr>
          <a:xfrm>
            <a:off x="914400" y="824971"/>
            <a:ext cx="7239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8929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914400" y="864659"/>
            <a:ext cx="7239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33844" y="1849798"/>
            <a:ext cx="7354986" cy="348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SzPct val="7000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Aging Infrastructure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Most </a:t>
            </a:r>
            <a:r>
              <a:rPr lang="en-US" sz="2800" dirty="0">
                <a:solidFill>
                  <a:srgbClr val="FFFFFF"/>
                </a:solidFill>
              </a:rPr>
              <a:t>mechanical and electrical equipment original to buildings.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Mechanical equipment unreliable and subject to failure.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No backup generator for power failure.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Parts often not available. </a:t>
            </a:r>
          </a:p>
        </p:txBody>
      </p:sp>
    </p:spTree>
    <p:extLst>
      <p:ext uri="{BB962C8B-B14F-4D97-AF65-F5344CB8AC3E}">
        <p14:creationId xmlns:p14="http://schemas.microsoft.com/office/powerpoint/2010/main" val="2015360143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864420" y="1868509"/>
            <a:ext cx="7656553" cy="470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>
              <a:spcBef>
                <a:spcPts val="0"/>
              </a:spcBef>
              <a:spcAft>
                <a:spcPts val="1800"/>
              </a:spcAft>
              <a:buSzPct val="7000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Overcrowded Buildings</a:t>
            </a:r>
          </a:p>
          <a:p>
            <a:pPr marL="457200" lvl="1" indent="-457200">
              <a:spcBef>
                <a:spcPts val="0"/>
              </a:spcBef>
              <a:spcAft>
                <a:spcPts val="18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3 </a:t>
            </a:r>
            <a:r>
              <a:rPr lang="en-US" sz="2000" dirty="0">
                <a:solidFill>
                  <a:srgbClr val="FFFFFF"/>
                </a:solidFill>
              </a:rPr>
              <a:t>modular units at Sanborn</a:t>
            </a:r>
          </a:p>
          <a:p>
            <a:pPr lvl="2" indent="-457200">
              <a:spcBef>
                <a:spcPts val="0"/>
              </a:spcBef>
              <a:spcAft>
                <a:spcPts val="18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Students must continuously exit and enter building </a:t>
            </a:r>
          </a:p>
          <a:p>
            <a:pPr lvl="2" indent="-457200">
              <a:spcBef>
                <a:spcPts val="0"/>
              </a:spcBef>
              <a:spcAft>
                <a:spcPts val="18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Often creates delays in class start times </a:t>
            </a:r>
          </a:p>
          <a:p>
            <a:pPr lvl="2" indent="-457200">
              <a:spcBef>
                <a:spcPts val="0"/>
              </a:spcBef>
              <a:spcAft>
                <a:spcPts val="18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No bathrooms leads to extra time out of class</a:t>
            </a:r>
          </a:p>
          <a:p>
            <a:pPr marL="457200" lvl="1" indent="-457200">
              <a:spcBef>
                <a:spcPts val="0"/>
              </a:spcBef>
              <a:spcAft>
                <a:spcPts val="18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Sanborn custodial closet converted to learning space</a:t>
            </a:r>
          </a:p>
          <a:p>
            <a:pPr marL="457200" lvl="1" indent="-457200">
              <a:spcBef>
                <a:spcPts val="0"/>
              </a:spcBef>
              <a:spcAft>
                <a:spcPts val="18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Peabody “cafeteria” congested with lockers </a:t>
            </a:r>
          </a:p>
          <a:p>
            <a:pPr marL="457200" lvl="1" indent="-457200">
              <a:spcBef>
                <a:spcPts val="0"/>
              </a:spcBef>
              <a:spcAft>
                <a:spcPts val="18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Peabody stairwell congested between classes </a:t>
            </a:r>
          </a:p>
        </p:txBody>
      </p:sp>
    </p:spTree>
    <p:extLst>
      <p:ext uri="{BB962C8B-B14F-4D97-AF65-F5344CB8AC3E}">
        <p14:creationId xmlns:p14="http://schemas.microsoft.com/office/powerpoint/2010/main" val="351865349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955366" y="865509"/>
            <a:ext cx="7239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07828" y="1828800"/>
            <a:ext cx="7367347" cy="371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800"/>
              </a:spcAft>
              <a:buSzPts val="320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Educational Shortcomings</a:t>
            </a:r>
          </a:p>
          <a:p>
            <a:pPr marL="0" lvl="0" indent="0">
              <a:spcBef>
                <a:spcPts val="0"/>
              </a:spcBef>
              <a:spcAft>
                <a:spcPts val="1800"/>
              </a:spcAft>
              <a:buSzPts val="320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Lack </a:t>
            </a:r>
            <a:r>
              <a:rPr lang="en-US" sz="2800" dirty="0">
                <a:solidFill>
                  <a:srgbClr val="FFFFFF"/>
                </a:solidFill>
              </a:rPr>
              <a:t>of space for</a:t>
            </a:r>
            <a:r>
              <a:rPr lang="mr-IN" sz="2800" dirty="0">
                <a:solidFill>
                  <a:srgbClr val="FFFFFF"/>
                </a:solidFill>
              </a:rPr>
              <a:t>…</a:t>
            </a:r>
            <a:endParaRPr lang="en-US" sz="2800" dirty="0">
              <a:solidFill>
                <a:srgbClr val="FFFFFF"/>
              </a:solidFill>
            </a:endParaRPr>
          </a:p>
          <a:p>
            <a:pPr lvl="0" indent="-457200">
              <a:spcBef>
                <a:spcPts val="0"/>
              </a:spcBef>
              <a:spcAft>
                <a:spcPts val="1800"/>
              </a:spcAft>
              <a:buSzPct val="700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21</a:t>
            </a:r>
            <a:r>
              <a:rPr lang="en-US" sz="2800" baseline="30000" dirty="0">
                <a:solidFill>
                  <a:srgbClr val="FFFFFF"/>
                </a:solidFill>
              </a:rPr>
              <a:t>st</a:t>
            </a:r>
            <a:r>
              <a:rPr lang="en-US" sz="2800" dirty="0">
                <a:solidFill>
                  <a:srgbClr val="FFFFFF"/>
                </a:solidFill>
              </a:rPr>
              <a:t> century, project-based learning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800"/>
              </a:spcAft>
              <a:buSzPct val="70000"/>
              <a:buNone/>
            </a:pPr>
            <a:r>
              <a:rPr lang="en-US" sz="2800" dirty="0">
                <a:solidFill>
                  <a:srgbClr val="FFFFFF"/>
                </a:solidFill>
              </a:rPr>
              <a:t>	</a:t>
            </a:r>
            <a:r>
              <a:rPr lang="en-US" sz="2800" dirty="0" smtClean="0">
                <a:solidFill>
                  <a:srgbClr val="FFFFFF"/>
                </a:solidFill>
              </a:rPr>
              <a:t>	(</a:t>
            </a:r>
            <a:r>
              <a:rPr lang="en-US" sz="2800" dirty="0">
                <a:solidFill>
                  <a:srgbClr val="FFFFFF"/>
                </a:solidFill>
              </a:rPr>
              <a:t>STEAM</a:t>
            </a:r>
            <a:r>
              <a:rPr lang="mr-IN" sz="2800" dirty="0">
                <a:solidFill>
                  <a:srgbClr val="FFFFFF"/>
                </a:solidFill>
              </a:rPr>
              <a:t>…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</a:p>
          <a:p>
            <a:pPr lvl="0" indent="-457200">
              <a:spcBef>
                <a:spcPts val="0"/>
              </a:spcBef>
              <a:spcAft>
                <a:spcPts val="1800"/>
              </a:spcAft>
              <a:buSzPct val="700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Interdisciplinary learning</a:t>
            </a:r>
          </a:p>
          <a:p>
            <a:pPr lvl="0" indent="-457200">
              <a:spcBef>
                <a:spcPts val="0"/>
              </a:spcBef>
              <a:spcAft>
                <a:spcPts val="1800"/>
              </a:spcAft>
              <a:buSzPct val="700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Breakout spaces</a:t>
            </a:r>
          </a:p>
          <a:p>
            <a:pPr lvl="0" indent="-457200">
              <a:spcBef>
                <a:spcPts val="0"/>
              </a:spcBef>
              <a:spcAft>
                <a:spcPts val="1800"/>
              </a:spcAft>
              <a:buSzPct val="700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Grade team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171009769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14400" y="1910028"/>
            <a:ext cx="7333464" cy="457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Building Histories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Current Conditions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Process and Timeline 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Project Costs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Cost of Waiting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Benefits of Self-Funding</a:t>
            </a:r>
          </a:p>
        </p:txBody>
      </p:sp>
      <p:sp>
        <p:nvSpPr>
          <p:cNvPr id="4" name="Left Arrow 3"/>
          <p:cNvSpPr/>
          <p:nvPr/>
        </p:nvSpPr>
        <p:spPr>
          <a:xfrm>
            <a:off x="5933515" y="3549591"/>
            <a:ext cx="2333625" cy="48418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1924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A0663B-8AB7-0642-AFE5-ACE6BFEA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14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B1FB1FF-E488-7940-B8B6-83747B3E0F0D}"/>
              </a:ext>
            </a:extLst>
          </p:cNvPr>
          <p:cNvSpPr txBox="1"/>
          <p:nvPr/>
        </p:nvSpPr>
        <p:spPr>
          <a:xfrm>
            <a:off x="325142" y="3445990"/>
            <a:ext cx="55658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1D3E527-BE47-0D42-AFE5-1777810D2FE1}"/>
              </a:ext>
            </a:extLst>
          </p:cNvPr>
          <p:cNvSpPr txBox="1"/>
          <p:nvPr/>
        </p:nvSpPr>
        <p:spPr>
          <a:xfrm>
            <a:off x="1876170" y="3459645"/>
            <a:ext cx="55658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2015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A6ACA5-FEC4-B649-BB7F-201A4139CEAF}"/>
              </a:ext>
            </a:extLst>
          </p:cNvPr>
          <p:cNvSpPr txBox="1"/>
          <p:nvPr/>
        </p:nvSpPr>
        <p:spPr>
          <a:xfrm>
            <a:off x="3368488" y="3459645"/>
            <a:ext cx="55658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2016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12F5D54-B71A-7649-A80C-39B6040F5C17}"/>
              </a:ext>
            </a:extLst>
          </p:cNvPr>
          <p:cNvSpPr txBox="1"/>
          <p:nvPr/>
        </p:nvSpPr>
        <p:spPr>
          <a:xfrm>
            <a:off x="4893922" y="3459645"/>
            <a:ext cx="55658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2017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12073CF-440B-A247-9641-8F4244C8BF9B}"/>
              </a:ext>
            </a:extLst>
          </p:cNvPr>
          <p:cNvSpPr txBox="1"/>
          <p:nvPr/>
        </p:nvSpPr>
        <p:spPr>
          <a:xfrm>
            <a:off x="6382032" y="3459645"/>
            <a:ext cx="55658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ADE2B9-AC92-F642-9644-A5C59B429354}"/>
              </a:ext>
            </a:extLst>
          </p:cNvPr>
          <p:cNvSpPr txBox="1"/>
          <p:nvPr/>
        </p:nvSpPr>
        <p:spPr>
          <a:xfrm>
            <a:off x="7902207" y="3459645"/>
            <a:ext cx="55658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2019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F40EC54-533C-5F4A-A770-7AF8B73BB2C9}"/>
              </a:ext>
            </a:extLst>
          </p:cNvPr>
          <p:cNvSpPr txBox="1"/>
          <p:nvPr/>
        </p:nvSpPr>
        <p:spPr>
          <a:xfrm>
            <a:off x="519079" y="2167426"/>
            <a:ext cx="151575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Peabody boilers &amp; water heaters replaced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2B08546-6992-5745-AB73-76E7E9DD0A23}"/>
              </a:ext>
            </a:extLst>
          </p:cNvPr>
          <p:cNvSpPr txBox="1"/>
          <p:nvPr/>
        </p:nvSpPr>
        <p:spPr>
          <a:xfrm>
            <a:off x="822960" y="4038711"/>
            <a:ext cx="15157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Focus on completion of new CCHS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BE3837-E643-7A43-A794-B1245F74B1BA}"/>
              </a:ext>
            </a:extLst>
          </p:cNvPr>
          <p:cNvSpPr txBox="1"/>
          <p:nvPr/>
        </p:nvSpPr>
        <p:spPr>
          <a:xfrm>
            <a:off x="2115214" y="2525355"/>
            <a:ext cx="15157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New CCHS opens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9156AA10-3F22-594B-A567-75D6257B840C}"/>
              </a:ext>
            </a:extLst>
          </p:cNvPr>
          <p:cNvCxnSpPr>
            <a:cxnSpLocks/>
          </p:cNvCxnSpPr>
          <p:nvPr/>
        </p:nvCxnSpPr>
        <p:spPr>
          <a:xfrm>
            <a:off x="2376040" y="3099584"/>
            <a:ext cx="5458" cy="58340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9FC602B-7804-834D-87B1-97152D071330}"/>
              </a:ext>
            </a:extLst>
          </p:cNvPr>
          <p:cNvSpPr txBox="1"/>
          <p:nvPr/>
        </p:nvSpPr>
        <p:spPr>
          <a:xfrm>
            <a:off x="1754569" y="5343339"/>
            <a:ext cx="19392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Sanborn boilers &amp; water heaters replaced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8BEFF06-8E8D-1643-BA7B-7CC1B2F8F9FB}"/>
              </a:ext>
            </a:extLst>
          </p:cNvPr>
          <p:cNvSpPr txBox="1"/>
          <p:nvPr/>
        </p:nvSpPr>
        <p:spPr>
          <a:xfrm>
            <a:off x="4456732" y="5343339"/>
            <a:ext cx="282878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Dr. Hunter (Superintendent) and Mr. Cameron (CMS Principal) begin tenures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DAD79DD-67C6-7048-A0D9-7865B37B34E7}"/>
              </a:ext>
            </a:extLst>
          </p:cNvPr>
          <p:cNvSpPr txBox="1"/>
          <p:nvPr/>
        </p:nvSpPr>
        <p:spPr>
          <a:xfrm>
            <a:off x="2848712" y="4038712"/>
            <a:ext cx="18935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FFFF"/>
                </a:solidFill>
              </a:rPr>
              <a:t>CMS Facilities Planning Committee forme</a:t>
            </a:r>
            <a:r>
              <a:rPr lang="en-US" sz="1600" dirty="0"/>
              <a:t>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A819620-6F43-974B-88BB-8877A2A0ACF3}"/>
              </a:ext>
            </a:extLst>
          </p:cNvPr>
          <p:cNvSpPr txBox="1"/>
          <p:nvPr/>
        </p:nvSpPr>
        <p:spPr>
          <a:xfrm>
            <a:off x="2190077" y="1511775"/>
            <a:ext cx="413237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Finegold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FFFF"/>
                </a:solidFill>
              </a:rPr>
              <a:t>Alexander hired</a:t>
            </a:r>
          </a:p>
          <a:p>
            <a:pPr marL="230188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Cost to remain in existing buildings for 10 years?</a:t>
            </a:r>
          </a:p>
          <a:p>
            <a:pPr marL="230188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Options &amp; cost for renovation?</a:t>
            </a:r>
          </a:p>
          <a:p>
            <a:pPr marL="230188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Options &amp; cost for rebuild?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6A09BAF-19EC-FE4B-ADF3-F404D2E2DB84}"/>
              </a:ext>
            </a:extLst>
          </p:cNvPr>
          <p:cNvSpPr txBox="1"/>
          <p:nvPr/>
        </p:nvSpPr>
        <p:spPr>
          <a:xfrm>
            <a:off x="5219532" y="2379472"/>
            <a:ext cx="2686947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Finegold Alexander findings</a:t>
            </a:r>
          </a:p>
          <a:p>
            <a:r>
              <a:rPr lang="en-US" sz="1200" dirty="0">
                <a:solidFill>
                  <a:srgbClr val="FFFFFF"/>
                </a:solidFill>
              </a:rPr>
              <a:t>“… operating two campuses is not fiscally prudent, and not in the interest of Concord taxpayers”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18AA6726-5D97-1645-9320-B55487C44CF5}"/>
              </a:ext>
            </a:extLst>
          </p:cNvPr>
          <p:cNvCxnSpPr>
            <a:cxnSpLocks/>
          </p:cNvCxnSpPr>
          <p:nvPr/>
        </p:nvCxnSpPr>
        <p:spPr>
          <a:xfrm flipH="1">
            <a:off x="5404555" y="3236129"/>
            <a:ext cx="2985" cy="44685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02E36E0A-ED35-6C46-9BC3-0EF35C10FF86}"/>
              </a:ext>
            </a:extLst>
          </p:cNvPr>
          <p:cNvCxnSpPr>
            <a:cxnSpLocks/>
          </p:cNvCxnSpPr>
          <p:nvPr/>
        </p:nvCxnSpPr>
        <p:spPr>
          <a:xfrm>
            <a:off x="4624667" y="3753945"/>
            <a:ext cx="0" cy="26638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5F8D5931-A5A3-CE46-AC2C-71A9FED4C8B5}"/>
              </a:ext>
            </a:extLst>
          </p:cNvPr>
          <p:cNvSpPr/>
          <p:nvPr/>
        </p:nvSpPr>
        <p:spPr>
          <a:xfrm>
            <a:off x="3461539" y="3682986"/>
            <a:ext cx="1500667" cy="81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102E621D-CA9D-FF4C-AF70-126575DD7698}"/>
              </a:ext>
            </a:extLst>
          </p:cNvPr>
          <p:cNvSpPr/>
          <p:nvPr/>
        </p:nvSpPr>
        <p:spPr>
          <a:xfrm>
            <a:off x="442981" y="3682986"/>
            <a:ext cx="1500667" cy="81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CD73C74D-BB56-084E-97C0-A08CBA472F02}"/>
              </a:ext>
            </a:extLst>
          </p:cNvPr>
          <p:cNvSpPr/>
          <p:nvPr/>
        </p:nvSpPr>
        <p:spPr>
          <a:xfrm>
            <a:off x="1952260" y="3682986"/>
            <a:ext cx="1500667" cy="81350"/>
          </a:xfrm>
          <a:prstGeom prst="rect">
            <a:avLst/>
          </a:prstGeom>
          <a:solidFill>
            <a:srgbClr val="9B2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134A1762-D003-6A49-8878-65ED1596ED3A}"/>
              </a:ext>
            </a:extLst>
          </p:cNvPr>
          <p:cNvSpPr/>
          <p:nvPr/>
        </p:nvSpPr>
        <p:spPr>
          <a:xfrm>
            <a:off x="6480098" y="3682986"/>
            <a:ext cx="1500667" cy="81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510D8889-5A73-EA43-8A8D-5F42C8402FB8}"/>
              </a:ext>
            </a:extLst>
          </p:cNvPr>
          <p:cNvSpPr/>
          <p:nvPr/>
        </p:nvSpPr>
        <p:spPr>
          <a:xfrm>
            <a:off x="4970818" y="3682986"/>
            <a:ext cx="1500667" cy="81350"/>
          </a:xfrm>
          <a:prstGeom prst="rect">
            <a:avLst/>
          </a:prstGeom>
          <a:solidFill>
            <a:srgbClr val="9B2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585E7D29-A1EB-094B-9AF4-F7F54E9CB765}"/>
              </a:ext>
            </a:extLst>
          </p:cNvPr>
          <p:cNvSpPr/>
          <p:nvPr/>
        </p:nvSpPr>
        <p:spPr>
          <a:xfrm>
            <a:off x="7994572" y="3682986"/>
            <a:ext cx="1024737" cy="81319"/>
          </a:xfrm>
          <a:prstGeom prst="rect">
            <a:avLst/>
          </a:prstGeom>
          <a:solidFill>
            <a:srgbClr val="9B2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DEB21ED3-28AE-CD42-8661-8973C6AB5153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1272935" y="3244644"/>
            <a:ext cx="4022" cy="4246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E98BF994-83A2-C24C-9B40-2886046AF0FC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1580838" y="3753945"/>
            <a:ext cx="338" cy="284766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117A4BF-F19F-A64D-BA8D-5D97ECB03CE6}"/>
              </a:ext>
            </a:extLst>
          </p:cNvPr>
          <p:cNvSpPr txBox="1"/>
          <p:nvPr/>
        </p:nvSpPr>
        <p:spPr>
          <a:xfrm>
            <a:off x="4763708" y="4038712"/>
            <a:ext cx="98637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FFFF"/>
                </a:solidFill>
              </a:rPr>
              <a:t>CMS Facilities Study Report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B405C02D-B302-8642-B230-72B2E56B8EEC}"/>
              </a:ext>
            </a:extLst>
          </p:cNvPr>
          <p:cNvCxnSpPr>
            <a:cxnSpLocks/>
          </p:cNvCxnSpPr>
          <p:nvPr/>
        </p:nvCxnSpPr>
        <p:spPr>
          <a:xfrm>
            <a:off x="5862229" y="3753945"/>
            <a:ext cx="5515" cy="157900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="" xmlns:a16="http://schemas.microsoft.com/office/drawing/2014/main" id="{64875636-79BE-D24E-9C1E-C27891312A57}"/>
              </a:ext>
            </a:extLst>
          </p:cNvPr>
          <p:cNvCxnSpPr>
            <a:cxnSpLocks/>
          </p:cNvCxnSpPr>
          <p:nvPr/>
        </p:nvCxnSpPr>
        <p:spPr>
          <a:xfrm>
            <a:off x="5632585" y="3753945"/>
            <a:ext cx="0" cy="26638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3C720970-AB0B-EE45-A2B8-AC95B1DC15CD}"/>
              </a:ext>
            </a:extLst>
          </p:cNvPr>
          <p:cNvCxnSpPr>
            <a:cxnSpLocks/>
          </p:cNvCxnSpPr>
          <p:nvPr/>
        </p:nvCxnSpPr>
        <p:spPr>
          <a:xfrm>
            <a:off x="2713783" y="3753945"/>
            <a:ext cx="5515" cy="157900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88532B9E-8275-1A48-99EF-290726FB1AB0}"/>
              </a:ext>
            </a:extLst>
          </p:cNvPr>
          <p:cNvSpPr txBox="1"/>
          <p:nvPr/>
        </p:nvSpPr>
        <p:spPr>
          <a:xfrm>
            <a:off x="6164046" y="4038711"/>
            <a:ext cx="9863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SOI #1 declined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DFFF0DCF-67A8-134A-B165-D928B3343E44}"/>
              </a:ext>
            </a:extLst>
          </p:cNvPr>
          <p:cNvSpPr txBox="1"/>
          <p:nvPr/>
        </p:nvSpPr>
        <p:spPr>
          <a:xfrm>
            <a:off x="7384562" y="4079675"/>
            <a:ext cx="9863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SOI #2 declined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AF31AD6A-F37A-3C48-830C-816D6A4301AF}"/>
              </a:ext>
            </a:extLst>
          </p:cNvPr>
          <p:cNvCxnSpPr>
            <a:cxnSpLocks/>
          </p:cNvCxnSpPr>
          <p:nvPr/>
        </p:nvCxnSpPr>
        <p:spPr>
          <a:xfrm>
            <a:off x="6297603" y="3753945"/>
            <a:ext cx="0" cy="26638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="" xmlns:a16="http://schemas.microsoft.com/office/drawing/2014/main" id="{652EE792-431C-5243-AA3B-7E90E83E5316}"/>
              </a:ext>
            </a:extLst>
          </p:cNvPr>
          <p:cNvCxnSpPr>
            <a:cxnSpLocks/>
          </p:cNvCxnSpPr>
          <p:nvPr/>
        </p:nvCxnSpPr>
        <p:spPr>
          <a:xfrm>
            <a:off x="7835457" y="3753945"/>
            <a:ext cx="0" cy="26638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759AFCCC-7C75-BD4F-9339-8BB1B59F3116}"/>
              </a:ext>
            </a:extLst>
          </p:cNvPr>
          <p:cNvSpPr txBox="1"/>
          <p:nvPr/>
        </p:nvSpPr>
        <p:spPr>
          <a:xfrm>
            <a:off x="7712293" y="2791802"/>
            <a:ext cx="143170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TM Warrant Articles Filed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492E0AB7-124F-7441-9692-EFF99A575BCE}"/>
              </a:ext>
            </a:extLst>
          </p:cNvPr>
          <p:cNvCxnSpPr>
            <a:cxnSpLocks/>
          </p:cNvCxnSpPr>
          <p:nvPr/>
        </p:nvCxnSpPr>
        <p:spPr>
          <a:xfrm>
            <a:off x="7908764" y="3376577"/>
            <a:ext cx="0" cy="30640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="" xmlns:a16="http://schemas.microsoft.com/office/drawing/2014/main" id="{B744DA9B-F905-E140-B0A6-FB6BDDAACD5B}"/>
              </a:ext>
            </a:extLst>
          </p:cNvPr>
          <p:cNvCxnSpPr>
            <a:cxnSpLocks/>
          </p:cNvCxnSpPr>
          <p:nvPr/>
        </p:nvCxnSpPr>
        <p:spPr>
          <a:xfrm>
            <a:off x="4765736" y="2389547"/>
            <a:ext cx="15364" cy="1293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95170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r-IN" sz="2000" dirty="0" smtClean="0"/>
              <a:t>…</a:t>
            </a:r>
            <a:r>
              <a:rPr lang="en-US" sz="2000" dirty="0" smtClean="0"/>
              <a:t>provided</a:t>
            </a:r>
            <a:r>
              <a:rPr lang="en-US" sz="2000" dirty="0"/>
              <a:t>, however, that this approval shall </a:t>
            </a:r>
            <a:r>
              <a:rPr lang="en-US" sz="2000" dirty="0" smtClean="0"/>
              <a:t>be contingent </a:t>
            </a:r>
            <a:r>
              <a:rPr lang="en-US" sz="2000" dirty="0"/>
              <a:t>upon passage of a Proposition 2ó debt exclusion referendum under Massachusetts General </a:t>
            </a:r>
            <a:r>
              <a:rPr lang="en-US" sz="2000" dirty="0" smtClean="0"/>
              <a:t>Laws c</a:t>
            </a:r>
            <a:r>
              <a:rPr lang="en-US" sz="2000" dirty="0"/>
              <a:t>. 59, § 21C(k), and further that any premium received by the Town upon the sale of any bonds or </a:t>
            </a:r>
            <a:r>
              <a:rPr lang="en-US" sz="2000" dirty="0" smtClean="0"/>
              <a:t>notes approved </a:t>
            </a:r>
            <a:r>
              <a:rPr lang="en-US" sz="2000" dirty="0"/>
              <a:t>by the vote, less any such premium applied to the payment of the costs of issuance of such bonds </a:t>
            </a:r>
            <a:r>
              <a:rPr lang="en-US" sz="2000" dirty="0" smtClean="0"/>
              <a:t>or notes</a:t>
            </a:r>
            <a:r>
              <a:rPr lang="en-US" sz="2000" dirty="0"/>
              <a:t>, may be applied to the payment of costs approved by this vote in accordance with </a:t>
            </a:r>
            <a:r>
              <a:rPr lang="en-US" sz="2000" dirty="0" smtClean="0"/>
              <a:t>Massachusetts General </a:t>
            </a:r>
            <a:r>
              <a:rPr lang="en-US" sz="2000" dirty="0"/>
              <a:t>Laws c. 44, § 20, thereby reducing the amount authorized to be borrowed to pay such costs by a </a:t>
            </a:r>
            <a:r>
              <a:rPr lang="en-US" sz="2000" dirty="0" smtClean="0"/>
              <a:t>like amount</a:t>
            </a:r>
            <a:r>
              <a:rPr lang="en-US" sz="2000" dirty="0"/>
              <a:t>, or take any other action relative thereto.</a:t>
            </a:r>
          </a:p>
        </p:txBody>
      </p:sp>
    </p:spTree>
    <p:extLst>
      <p:ext uri="{BB962C8B-B14F-4D97-AF65-F5344CB8AC3E}">
        <p14:creationId xmlns:p14="http://schemas.microsoft.com/office/powerpoint/2010/main" val="3639886126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Google Shape;213;p29"/>
          <p:cNvSpPr txBox="1">
            <a:spLocks/>
          </p:cNvSpPr>
          <p:nvPr/>
        </p:nvSpPr>
        <p:spPr>
          <a:xfrm>
            <a:off x="822959" y="2009502"/>
            <a:ext cx="8098394" cy="37580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80000"/>
              <a:buNone/>
            </a:pPr>
            <a:r>
              <a:rPr lang="en-US" dirty="0" smtClean="0">
                <a:solidFill>
                  <a:srgbClr val="FFFFFF"/>
                </a:solidFill>
              </a:rPr>
              <a:t>Statement of Interest (SOI)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Concord </a:t>
            </a:r>
            <a:r>
              <a:rPr lang="en-US" dirty="0">
                <a:solidFill>
                  <a:srgbClr val="FFFFFF"/>
                </a:solidFill>
              </a:rPr>
              <a:t>Submitted an SOI in 2017 and 2018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Invitations limited by available funding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Competitive process based on need and urgency as determined by MSBA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i="1" dirty="0">
                <a:solidFill>
                  <a:srgbClr val="FFFFFF"/>
                </a:solidFill>
              </a:rPr>
              <a:t>Out of 70 SOIs submitted to MSBA in 2018, </a:t>
            </a:r>
            <a:br>
              <a:rPr lang="en-US" i="1" dirty="0">
                <a:solidFill>
                  <a:srgbClr val="FFFFFF"/>
                </a:solidFill>
              </a:rPr>
            </a:br>
            <a:r>
              <a:rPr lang="en-US" i="1" dirty="0">
                <a:solidFill>
                  <a:srgbClr val="FFFFFF"/>
                </a:solidFill>
              </a:rPr>
              <a:t>12 projects were invited to the eligibility period (17%)</a:t>
            </a:r>
            <a:endParaRPr lang="en-US" dirty="0">
              <a:solidFill>
                <a:srgbClr val="FFFFFF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Concord was not invited in 2017 or 2018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Next Submission Deadline April 2019 for 2021 Construction</a:t>
            </a:r>
          </a:p>
          <a:p>
            <a:pPr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Calibri" panose="020F050202020403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7875229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Article 14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35703"/>
              </p:ext>
            </p:extLst>
          </p:nvPr>
        </p:nvGraphicFramePr>
        <p:xfrm>
          <a:off x="0" y="1897984"/>
          <a:ext cx="9144000" cy="4919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08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3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20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1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09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01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37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722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858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7019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7077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17019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5609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84242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89313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1756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solidFill>
                            <a:srgbClr val="FFFFFF"/>
                          </a:solidFill>
                          <a:effectLst/>
                        </a:rPr>
                        <a:t>District</a:t>
                      </a:r>
                      <a:endParaRPr lang="en-US" sz="1100" b="0" i="0" u="sng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solidFill>
                            <a:srgbClr val="FFFFFF"/>
                          </a:solidFill>
                          <a:effectLst/>
                        </a:rPr>
                        <a:t>School</a:t>
                      </a:r>
                      <a:endParaRPr lang="en-US" sz="1100" b="0" i="0" u="sng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solidFill>
                            <a:srgbClr val="FFFFFF"/>
                          </a:solidFill>
                          <a:effectLst/>
                        </a:rPr>
                        <a:t>Age of Existing Building</a:t>
                      </a:r>
                      <a:endParaRPr lang="en-US" sz="1100" b="0" i="0" u="sng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solidFill>
                            <a:srgbClr val="FFFFFF"/>
                          </a:solidFill>
                          <a:effectLst/>
                        </a:rPr>
                        <a:t>Current Grade </a:t>
                      </a:r>
                      <a:r>
                        <a:rPr lang="en-US" sz="1100" u="sng" strike="noStrike" dirty="0" err="1">
                          <a:solidFill>
                            <a:srgbClr val="FFFFFF"/>
                          </a:solidFill>
                          <a:effectLst/>
                        </a:rPr>
                        <a:t>Configuation</a:t>
                      </a:r>
                      <a:endParaRPr lang="en-US" sz="1100" b="0" i="0" u="sng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solidFill>
                            <a:srgbClr val="FFFFFF"/>
                          </a:solidFill>
                          <a:effectLst/>
                        </a:rPr>
                        <a:t>Enrollment</a:t>
                      </a:r>
                      <a:endParaRPr lang="en-US" sz="1100" b="0" i="0" u="sng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solidFill>
                            <a:srgbClr val="FFFFFF"/>
                          </a:solidFill>
                          <a:effectLst/>
                        </a:rPr>
                        <a:t>Square Footage</a:t>
                      </a:r>
                      <a:endParaRPr lang="en-US" sz="1100" b="0" i="0" u="sng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solidFill>
                            <a:srgbClr val="FFFFFF"/>
                          </a:solidFill>
                          <a:effectLst/>
                        </a:rPr>
                        <a:t>Building Condition</a:t>
                      </a:r>
                      <a:endParaRPr lang="en-US" sz="1100" b="0" i="0" u="sng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solidFill>
                            <a:srgbClr val="FFFFFF"/>
                          </a:solidFill>
                          <a:effectLst/>
                        </a:rPr>
                        <a:t>General Environment</a:t>
                      </a:r>
                      <a:endParaRPr lang="en-US" sz="1100" b="0" i="0" u="sng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8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sng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sng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sng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sng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sng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sng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solidFill>
                            <a:srgbClr val="FFFFFF"/>
                          </a:solidFill>
                          <a:effectLst/>
                        </a:rPr>
                        <a:t>Capacity</a:t>
                      </a:r>
                      <a:endParaRPr lang="en-US" sz="1100" b="0" i="0" u="sng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Brookline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John R. Pierce School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1859/1974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K-8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          859 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       197,675 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Average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Haverhill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Dr. Albert B. </a:t>
                      </a:r>
                      <a:r>
                        <a:rPr lang="en-US" sz="1100" u="none" strike="noStrike" dirty="0" err="1">
                          <a:solidFill>
                            <a:srgbClr val="FFFFFF"/>
                          </a:solidFill>
                          <a:effectLst/>
                        </a:rPr>
                        <a:t>Consentino</a:t>
                      </a:r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 School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1969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3-8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          976 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       108,300 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Average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Hull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Hull Memorial Middle School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1948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6-8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          188 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         67,546 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Under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Norwood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Dr. Philip O. Coakley Middle School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1974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6-8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          737 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       128,100 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Average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Peabody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William A Welch Elementary School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1973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PK-5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          360 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         58,080 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Average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Revere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Revere High School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1974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9-12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       1,991 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       324,375 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Average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9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Spencer-East Brookfield RSD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David Prouty High School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1966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9-12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          293 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       100,000 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Under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2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Stoneham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Stoneham High School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1968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9-12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          676 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       211,000 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Average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2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Tyngsborough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Tyngsborough Middle School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1968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6-8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          409 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         80,000 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Under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2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Walpole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Bird Middle School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1961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6-8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          491 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         88,500 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Under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2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Webster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Bartlett Junion/Senior High School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1979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9-12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          439 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       186,000 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Under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2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Westfield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Franklin Aveneue Elementary School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1955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K-4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          248 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FFFF"/>
                          </a:solidFill>
                          <a:effectLst/>
                        </a:rPr>
                        <a:t>         33,804 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Average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712" marR="6712" marT="671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65644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Article 14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E35685F-2A11-FF47-BAD9-6207D6EB551B}"/>
              </a:ext>
            </a:extLst>
          </p:cNvPr>
          <p:cNvSpPr txBox="1"/>
          <p:nvPr/>
        </p:nvSpPr>
        <p:spPr>
          <a:xfrm>
            <a:off x="6011056" y="359763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6834819-F5CD-FD45-8206-7AA573943A22}"/>
              </a:ext>
            </a:extLst>
          </p:cNvPr>
          <p:cNvSpPr/>
          <p:nvPr/>
        </p:nvSpPr>
        <p:spPr>
          <a:xfrm>
            <a:off x="1040071" y="2069611"/>
            <a:ext cx="625089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2018 MSBA Invitations/2016 Building Survey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Of </a:t>
            </a:r>
            <a:r>
              <a:rPr lang="en-US" sz="2000" dirty="0">
                <a:solidFill>
                  <a:srgbClr val="FFFFFF"/>
                </a:solidFill>
              </a:rPr>
              <a:t>the 12 School Invited to the MSBA Program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85% of school were in category 1 or 2 building condition rating.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1 school rated 3.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1 school rated 4.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All schools rated 1 for general environment and were average or under rated in capacity</a:t>
            </a:r>
          </a:p>
        </p:txBody>
      </p:sp>
    </p:spTree>
    <p:extLst>
      <p:ext uri="{BB962C8B-B14F-4D97-AF65-F5344CB8AC3E}">
        <p14:creationId xmlns:p14="http://schemas.microsoft.com/office/powerpoint/2010/main" val="1554972623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Article 14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E35685F-2A11-FF47-BAD9-6207D6EB551B}"/>
              </a:ext>
            </a:extLst>
          </p:cNvPr>
          <p:cNvSpPr txBox="1"/>
          <p:nvPr/>
        </p:nvSpPr>
        <p:spPr>
          <a:xfrm>
            <a:off x="6011056" y="359763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Macintosh HD:Users:lhunter:Desktop:Screen Shot 2019-02-19 at 9.56.52 AM.png">
            <a:extLst>
              <a:ext uri="{FF2B5EF4-FFF2-40B4-BE49-F238E27FC236}">
                <a16:creationId xmlns="" xmlns:a16="http://schemas.microsoft.com/office/drawing/2014/main" id="{EBFD22F6-5519-9C48-B7B9-F0DD600ADC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38" y="1673015"/>
            <a:ext cx="5179236" cy="33639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38649" y="5393549"/>
            <a:ext cx="61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Sanborn was rated a 2 in Building Condition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1776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914400" y="933782"/>
            <a:ext cx="7239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28566" y="1938947"/>
            <a:ext cx="7196399" cy="393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5620" indent="-4572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</a:pPr>
            <a:r>
              <a:rPr lang="en-US" sz="2800" dirty="0" smtClean="0">
                <a:solidFill>
                  <a:srgbClr val="FFFFFF"/>
                </a:solidFill>
              </a:rPr>
              <a:t>Building </a:t>
            </a:r>
            <a:r>
              <a:rPr lang="en-US" sz="2800" dirty="0">
                <a:solidFill>
                  <a:srgbClr val="FFFFFF"/>
                </a:solidFill>
              </a:rPr>
              <a:t>Histories</a:t>
            </a:r>
          </a:p>
          <a:p>
            <a:pPr marL="515620" indent="-4572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</a:pPr>
            <a:r>
              <a:rPr lang="en-US" sz="2800" dirty="0">
                <a:solidFill>
                  <a:srgbClr val="FFFFFF"/>
                </a:solidFill>
              </a:rPr>
              <a:t>Current Conditions</a:t>
            </a:r>
          </a:p>
          <a:p>
            <a:pPr marL="515620" indent="-4572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</a:pPr>
            <a:r>
              <a:rPr lang="en-US" sz="2800" dirty="0">
                <a:solidFill>
                  <a:srgbClr val="FFFFFF"/>
                </a:solidFill>
              </a:rPr>
              <a:t>Process and Timeline </a:t>
            </a:r>
          </a:p>
          <a:p>
            <a:pPr marL="515620" indent="-4572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</a:pPr>
            <a:r>
              <a:rPr lang="en-US" sz="2800" dirty="0">
                <a:solidFill>
                  <a:srgbClr val="FFFFFF"/>
                </a:solidFill>
              </a:rPr>
              <a:t>Project Costs</a:t>
            </a:r>
          </a:p>
          <a:p>
            <a:pPr marL="515620" indent="-4572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</a:pPr>
            <a:r>
              <a:rPr lang="en-US" sz="2800" dirty="0">
                <a:solidFill>
                  <a:srgbClr val="FFFFFF"/>
                </a:solidFill>
              </a:rPr>
              <a:t>Cost of Waiting</a:t>
            </a:r>
          </a:p>
          <a:p>
            <a:pPr marL="515620" indent="-4572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</a:pPr>
            <a:r>
              <a:rPr lang="en-US" sz="2800" dirty="0">
                <a:solidFill>
                  <a:srgbClr val="FFFFFF"/>
                </a:solidFill>
              </a:rPr>
              <a:t>Benefits of Self-Funding</a:t>
            </a:r>
          </a:p>
        </p:txBody>
      </p:sp>
      <p:sp>
        <p:nvSpPr>
          <p:cNvPr id="4" name="Left Arrow 3"/>
          <p:cNvSpPr/>
          <p:nvPr/>
        </p:nvSpPr>
        <p:spPr>
          <a:xfrm>
            <a:off x="4910181" y="3965966"/>
            <a:ext cx="2333625" cy="48418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60305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26" name="Google Shape;226;p31"/>
          <p:cNvSpPr txBox="1">
            <a:spLocks noGrp="1"/>
          </p:cNvSpPr>
          <p:nvPr>
            <p:ph idx="1"/>
          </p:nvPr>
        </p:nvSpPr>
        <p:spPr>
          <a:xfrm>
            <a:off x="942223" y="1829710"/>
            <a:ext cx="7961901" cy="4239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660" lvl="0" indent="0" algn="l" rtl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Project Construction</a:t>
            </a:r>
          </a:p>
          <a:p>
            <a:pPr marL="416560" lvl="0" indent="-3429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Font typeface="Arial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Average </a:t>
            </a:r>
            <a:r>
              <a:rPr lang="en-US" sz="2000" dirty="0">
                <a:solidFill>
                  <a:srgbClr val="FFFFFF"/>
                </a:solidFill>
              </a:rPr>
              <a:t>cost for 2019-2020 MSBA middle school projects is $648 per square foot</a:t>
            </a:r>
            <a:endParaRPr sz="2000" dirty="0">
              <a:solidFill>
                <a:srgbClr val="FFFFFF"/>
              </a:solidFill>
            </a:endParaRPr>
          </a:p>
          <a:p>
            <a:pPr marL="416560" lvl="0" indent="-3429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2017 </a:t>
            </a:r>
            <a:r>
              <a:rPr lang="en-US" sz="2000" dirty="0" err="1">
                <a:solidFill>
                  <a:srgbClr val="FFFFFF"/>
                </a:solidFill>
              </a:rPr>
              <a:t>Finegold</a:t>
            </a:r>
            <a:r>
              <a:rPr lang="en-US" sz="2000" dirty="0">
                <a:solidFill>
                  <a:srgbClr val="FFFFFF"/>
                </a:solidFill>
              </a:rPr>
              <a:t> Alexander study suggests ~125,000 square foot building to deliver our educational program</a:t>
            </a:r>
          </a:p>
          <a:p>
            <a:pPr marL="416560" lvl="0" indent="-3429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Total estimated cost in 2019 is approximately $81 million</a:t>
            </a:r>
          </a:p>
          <a:p>
            <a:pPr marL="416560" lvl="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Cost to build a new middle school will increase substantially each year</a:t>
            </a:r>
          </a:p>
          <a:p>
            <a:pPr marL="41656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Construction cost growth from 2010 to 2016 for MSBA funded projects averaged 6.93% per year</a:t>
            </a:r>
          </a:p>
          <a:p>
            <a:pPr marL="41656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Similar projects in process are projected at over $90 million </a:t>
            </a:r>
          </a:p>
          <a:p>
            <a:pPr marL="416560" lvl="0" indent="-3429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Given our best timeline, likely cost in $90 million + range</a:t>
            </a:r>
            <a:endParaRPr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26" name="Google Shape;226;p31"/>
          <p:cNvSpPr txBox="1">
            <a:spLocks noGrp="1"/>
          </p:cNvSpPr>
          <p:nvPr>
            <p:ph idx="1"/>
          </p:nvPr>
        </p:nvSpPr>
        <p:spPr>
          <a:xfrm>
            <a:off x="912012" y="2162182"/>
            <a:ext cx="7267575" cy="419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660" lvl="0" indent="0"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ts val="1800"/>
              <a:buNone/>
            </a:pPr>
            <a:r>
              <a:rPr lang="en-US" sz="2400" u="sng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Estimated tax impact of $90,000,000 Middle </a:t>
            </a:r>
            <a:r>
              <a:rPr lang="en-US" sz="2400" u="sng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School</a:t>
            </a:r>
            <a:endParaRPr lang="en-US" sz="2400" u="sng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marL="416560" lvl="0" indent="-342900"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ts val="1800"/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4.25% interest, level principal payment, 25 year term</a:t>
            </a:r>
          </a:p>
          <a:p>
            <a:pPr marL="416560" lvl="0" indent="-342900"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ts val="1800"/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Average Median Household Tax Impact : </a:t>
            </a:r>
            <a:r>
              <a:rPr lang="en-US" sz="2800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$764</a:t>
            </a:r>
            <a:endParaRPr lang="en-US" sz="28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  <a:p>
            <a:pPr marL="416560" lvl="0" indent="-342900"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ts val="1800"/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Estimated peak year tax impact: $</a:t>
            </a:r>
            <a:r>
              <a:rPr lang="en-US" sz="2800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1,015</a:t>
            </a:r>
            <a:endParaRPr lang="en-US" sz="24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  <a:p>
            <a:pPr marL="73660" indent="0"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ts val="1800"/>
              <a:buNone/>
            </a:pPr>
            <a:r>
              <a:rPr lang="en-US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2019 Median Household Value : $881,550</a:t>
            </a:r>
          </a:p>
          <a:p>
            <a:pPr marL="73660" indent="0"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ts val="1800"/>
              <a:buNone/>
            </a:pPr>
            <a:r>
              <a:rPr lang="en-US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2019 Median Tax Bill : $12,482</a:t>
            </a:r>
          </a:p>
          <a:p>
            <a:pPr marL="73660" lvl="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None/>
            </a:pPr>
            <a:endParaRPr lang="en-US" sz="28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marL="73660" lvl="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None/>
            </a:pPr>
            <a:endParaRPr lang="en-US" sz="28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marL="7366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4476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14400" y="1722431"/>
            <a:ext cx="8229600" cy="457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Building Histories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Current Conditions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Process and Timeline 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Project Costs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Cost of Waiting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Benefits of Self-Funding</a:t>
            </a:r>
          </a:p>
        </p:txBody>
      </p:sp>
      <p:sp>
        <p:nvSpPr>
          <p:cNvPr id="4" name="Left Arrow 3"/>
          <p:cNvSpPr/>
          <p:nvPr/>
        </p:nvSpPr>
        <p:spPr>
          <a:xfrm>
            <a:off x="4964802" y="4966596"/>
            <a:ext cx="2333625" cy="48418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13759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6" name="Google Shape;226;p31"/>
          <p:cNvSpPr txBox="1">
            <a:spLocks noGrp="1"/>
          </p:cNvSpPr>
          <p:nvPr>
            <p:ph idx="1"/>
          </p:nvPr>
        </p:nvSpPr>
        <p:spPr>
          <a:xfrm>
            <a:off x="849074" y="1750742"/>
            <a:ext cx="7426102" cy="428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66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None/>
            </a:pPr>
            <a:r>
              <a:rPr lang="en-US" sz="2000" dirty="0">
                <a:solidFill>
                  <a:srgbClr val="FFFFFF"/>
                </a:solidFill>
              </a:rPr>
              <a:t>Major Infrastructure Failure Risks</a:t>
            </a:r>
            <a:endParaRPr sz="2000" dirty="0">
              <a:solidFill>
                <a:srgbClr val="FFFFFF"/>
              </a:solidFill>
            </a:endParaRPr>
          </a:p>
          <a:p>
            <a:pPr marL="7366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Heating </a:t>
            </a:r>
            <a:r>
              <a:rPr lang="en-US" sz="2000" dirty="0">
                <a:solidFill>
                  <a:srgbClr val="FFFFFF"/>
                </a:solidFill>
              </a:rPr>
              <a:t>lines show signs of corrosion: </a:t>
            </a:r>
          </a:p>
          <a:p>
            <a:pPr marL="976630" lvl="1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Recent leak at Sanborn </a:t>
            </a:r>
          </a:p>
          <a:p>
            <a:pPr marL="976630" lvl="1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Total </a:t>
            </a:r>
            <a:r>
              <a:rPr lang="en-US" sz="2000" dirty="0">
                <a:solidFill>
                  <a:srgbClr val="FFFFFF"/>
                </a:solidFill>
              </a:rPr>
              <a:t>cost to replace </a:t>
            </a:r>
            <a:r>
              <a:rPr lang="en-US" sz="2000" dirty="0" smtClean="0">
                <a:solidFill>
                  <a:srgbClr val="FFFFFF"/>
                </a:solidFill>
              </a:rPr>
              <a:t>heating </a:t>
            </a:r>
            <a:r>
              <a:rPr lang="en-US" sz="2000" dirty="0">
                <a:solidFill>
                  <a:srgbClr val="FFFFFF"/>
                </a:solidFill>
              </a:rPr>
              <a:t>estimated at </a:t>
            </a:r>
            <a:r>
              <a:rPr lang="en-US" sz="2000" b="1" dirty="0">
                <a:solidFill>
                  <a:srgbClr val="FFFFFF"/>
                </a:solidFill>
              </a:rPr>
              <a:t>$1,168,000</a:t>
            </a:r>
          </a:p>
          <a:p>
            <a:pPr marL="7366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err="1">
                <a:solidFill>
                  <a:srgbClr val="FFFFFF"/>
                </a:solidFill>
              </a:rPr>
              <a:t>Sarnafil</a:t>
            </a:r>
            <a:r>
              <a:rPr lang="en-US" sz="2000" dirty="0">
                <a:solidFill>
                  <a:srgbClr val="FFFFFF"/>
                </a:solidFill>
              </a:rPr>
              <a:t> PVC roofs at end of projected lifespan: </a:t>
            </a:r>
          </a:p>
          <a:p>
            <a:pPr marL="976630" lvl="1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Small leaks patched as they occur</a:t>
            </a:r>
          </a:p>
          <a:p>
            <a:pPr marL="976630" lvl="1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Total </a:t>
            </a:r>
            <a:r>
              <a:rPr lang="en-US" sz="2000" dirty="0">
                <a:solidFill>
                  <a:srgbClr val="FFFFFF"/>
                </a:solidFill>
              </a:rPr>
              <a:t>cost to replace </a:t>
            </a:r>
            <a:r>
              <a:rPr lang="en-US" sz="2000" dirty="0" smtClean="0">
                <a:solidFill>
                  <a:srgbClr val="FFFFFF"/>
                </a:solidFill>
              </a:rPr>
              <a:t>roofs estimated </a:t>
            </a:r>
            <a:r>
              <a:rPr lang="en-US" sz="2000" dirty="0">
                <a:solidFill>
                  <a:srgbClr val="FFFFFF"/>
                </a:solidFill>
              </a:rPr>
              <a:t>at </a:t>
            </a:r>
            <a:r>
              <a:rPr lang="en-US" sz="2000" b="1" dirty="0">
                <a:solidFill>
                  <a:srgbClr val="FFFFFF"/>
                </a:solidFill>
              </a:rPr>
              <a:t>$4,556,000</a:t>
            </a:r>
          </a:p>
          <a:p>
            <a:pPr marL="7366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/>
                </a:solidFill>
              </a:rPr>
              <a:t>Septic System over 50 years old: </a:t>
            </a:r>
          </a:p>
          <a:p>
            <a:pPr marL="976630" lvl="1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Recent back up at Sanborn </a:t>
            </a:r>
            <a:r>
              <a:rPr lang="mr-IN" sz="2000" dirty="0">
                <a:solidFill>
                  <a:srgbClr val="FFFFFF"/>
                </a:solidFill>
              </a:rPr>
              <a:t>–</a:t>
            </a:r>
            <a:r>
              <a:rPr lang="en-US" sz="2000" dirty="0">
                <a:solidFill>
                  <a:srgbClr val="FFFFFF"/>
                </a:solidFill>
              </a:rPr>
              <a:t> took learning spaces </a:t>
            </a:r>
            <a:r>
              <a:rPr lang="en-US" sz="2000" dirty="0" smtClean="0">
                <a:solidFill>
                  <a:srgbClr val="FFFFFF"/>
                </a:solidFill>
              </a:rPr>
              <a:t>offline-Cost </a:t>
            </a:r>
            <a:r>
              <a:rPr lang="en-US" sz="2000" dirty="0">
                <a:solidFill>
                  <a:srgbClr val="FFFFFF"/>
                </a:solidFill>
              </a:rPr>
              <a:t>$20,000 to repair</a:t>
            </a:r>
          </a:p>
          <a:p>
            <a:pPr marL="976630" lvl="1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Total cost to repair or replace septic: estimated at </a:t>
            </a:r>
            <a:r>
              <a:rPr lang="en-US" sz="2000" b="1" dirty="0">
                <a:solidFill>
                  <a:srgbClr val="FFFFFF"/>
                </a:solidFill>
              </a:rPr>
              <a:t>$300,000+</a:t>
            </a:r>
            <a:r>
              <a:rPr lang="en-US" sz="1800" b="1" dirty="0">
                <a:solidFill>
                  <a:srgbClr val="FFFFFF"/>
                </a:solidFill>
              </a:rPr>
              <a:t>   </a:t>
            </a:r>
            <a:endParaRPr lang="en-US" sz="1000" b="1" dirty="0">
              <a:solidFill>
                <a:srgbClr val="000000"/>
              </a:solidFill>
            </a:endParaRPr>
          </a:p>
          <a:p>
            <a:pPr marL="29083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FFFFFF"/>
                </a:solidFill>
              </a:rPr>
              <a:t>Potential Repair/ Replacement Costs Exceed $6,000,000 </a:t>
            </a:r>
          </a:p>
          <a:p>
            <a:pPr marL="29083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5959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8521" y="1901975"/>
            <a:ext cx="8012053" cy="49560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u="sng" dirty="0">
                <a:solidFill>
                  <a:srgbClr val="FFFFFF"/>
                </a:solidFill>
              </a:rPr>
              <a:t>Assumptions 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Acceptance into 2019 MSBA Eligibility  (not guaranteed) 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2-Year delay to Project Completion 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Escalation Costs of 3-7% (based on MSBA current projects)</a:t>
            </a:r>
          </a:p>
          <a:p>
            <a:pPr lvl="1"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2019 New Middle School Building Cost: 90M </a:t>
            </a:r>
          </a:p>
          <a:p>
            <a:pPr marL="0" indent="0">
              <a:buNone/>
            </a:pPr>
            <a:r>
              <a:rPr lang="en-US" sz="2600" u="sng" dirty="0">
                <a:solidFill>
                  <a:srgbClr val="FFFFFF"/>
                </a:solidFill>
              </a:rPr>
              <a:t>Costs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FFFFFF"/>
                </a:solidFill>
              </a:rPr>
              <a:t>Escalation Cost (based on MSBA current projects</a:t>
            </a:r>
            <a:r>
              <a:rPr lang="en-US" sz="2200" dirty="0" smtClean="0">
                <a:solidFill>
                  <a:srgbClr val="FFFFFF"/>
                </a:solidFill>
              </a:rPr>
              <a:t>)$</a:t>
            </a:r>
            <a:r>
              <a:rPr lang="en-US" sz="2200" dirty="0">
                <a:solidFill>
                  <a:srgbClr val="FFFFFF"/>
                </a:solidFill>
              </a:rPr>
              <a:t>5-15,000,000+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FFFFFF"/>
                </a:solidFill>
              </a:rPr>
              <a:t>Operational Costs: 					$1,096,000 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FFFFFF"/>
                </a:solidFill>
              </a:rPr>
              <a:t>Capital/ Maintenance Costs: 				$200,000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FFFFFF"/>
                </a:solidFill>
              </a:rPr>
              <a:t>TOTAL 					$6.3-16.3 Million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smtClean="0">
                <a:solidFill>
                  <a:srgbClr val="FFFFFF"/>
                </a:solidFill>
              </a:rPr>
              <a:t>Potential </a:t>
            </a:r>
            <a:r>
              <a:rPr lang="en-US" sz="2200" dirty="0">
                <a:solidFill>
                  <a:srgbClr val="FFFFFF"/>
                </a:solidFill>
              </a:rPr>
              <a:t>Additional Costs: </a:t>
            </a:r>
            <a:r>
              <a:rPr lang="en-US" sz="2200" dirty="0" smtClean="0">
                <a:solidFill>
                  <a:srgbClr val="FFFFFF"/>
                </a:solidFill>
              </a:rPr>
              <a:t>	$</a:t>
            </a:r>
            <a:r>
              <a:rPr lang="en-US" sz="2200" dirty="0">
                <a:solidFill>
                  <a:srgbClr val="FFFFFF"/>
                </a:solidFill>
              </a:rPr>
              <a:t>0-6 Million  </a:t>
            </a:r>
            <a:endParaRPr lang="en-US" sz="2200" dirty="0" smtClean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i="1" dirty="0" smtClean="0">
                <a:solidFill>
                  <a:srgbClr val="FFFFFF"/>
                </a:solidFill>
              </a:rPr>
              <a:t>(</a:t>
            </a:r>
            <a:r>
              <a:rPr lang="en-US" sz="2200" i="1" dirty="0">
                <a:solidFill>
                  <a:srgbClr val="FFFFFF"/>
                </a:solidFill>
              </a:rPr>
              <a:t>due to Infrastructure Failures</a:t>
            </a:r>
            <a:r>
              <a:rPr lang="en-US" sz="2200" i="1" dirty="0" smtClean="0">
                <a:solidFill>
                  <a:srgbClr val="FFFFFF"/>
                </a:solidFill>
              </a:rPr>
              <a:t>)</a:t>
            </a:r>
            <a:endParaRPr lang="en-US" sz="2400" b="1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</a:rPr>
              <a:t>TOTAL COST OF WAITING 1 YEAR:	</a:t>
            </a:r>
            <a:r>
              <a:rPr lang="en-US" sz="2200" b="1" dirty="0" smtClean="0">
                <a:solidFill>
                  <a:srgbClr val="FFFFFF"/>
                </a:solidFill>
              </a:rPr>
              <a:t>$</a:t>
            </a:r>
            <a:r>
              <a:rPr lang="en-US" sz="2200" b="1" dirty="0">
                <a:solidFill>
                  <a:srgbClr val="FFFFFF"/>
                </a:solidFill>
              </a:rPr>
              <a:t>6.3-22.3 MILLION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4493" y="1603123"/>
            <a:ext cx="8029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  <a:latin typeface="+mn-lt"/>
              </a:rPr>
              <a:t>Estimates 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of Waiting 1 year to reapply for </a:t>
            </a:r>
            <a:r>
              <a:rPr lang="en-US" sz="2000" b="1" u="sng" dirty="0" smtClean="0">
                <a:solidFill>
                  <a:schemeClr val="tx1"/>
                </a:solidFill>
                <a:latin typeface="+mn-lt"/>
              </a:rPr>
              <a:t>MSBA funding </a:t>
            </a:r>
            <a:endParaRPr lang="en-US" sz="2000" b="1" u="sng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127315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74716" y="891119"/>
            <a:ext cx="7239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Article 14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/>
              <a:t>Concord Middle School Facilities </a:t>
            </a:r>
            <a:r>
              <a:rPr lang="en-US" sz="2400" dirty="0" smtClean="0"/>
              <a:t>Planning:</a:t>
            </a:r>
          </a:p>
          <a:p>
            <a:pPr marL="0" indent="0" algn="ctr">
              <a:buNone/>
            </a:pPr>
            <a:r>
              <a:rPr lang="en-US" sz="2400" dirty="0" smtClean="0"/>
              <a:t>Project Management, Feasibility, Schematic Design</a:t>
            </a:r>
            <a:endParaRPr lang="en-US" sz="2400" dirty="0"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900" y="3357513"/>
            <a:ext cx="4137849" cy="283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3352800"/>
            <a:ext cx="4257675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26" name="Google Shape;226;p31"/>
          <p:cNvSpPr txBox="1">
            <a:spLocks noGrp="1"/>
          </p:cNvSpPr>
          <p:nvPr>
            <p:ph idx="1"/>
          </p:nvPr>
        </p:nvSpPr>
        <p:spPr>
          <a:xfrm>
            <a:off x="862730" y="1950375"/>
            <a:ext cx="7549000" cy="442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656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Reimbursement is based on a town’s “wealth factor”</a:t>
            </a:r>
            <a:endParaRPr sz="2000" dirty="0">
              <a:solidFill>
                <a:srgbClr val="FFFFFF"/>
              </a:solidFill>
            </a:endParaRPr>
          </a:p>
          <a:p>
            <a:pPr marL="41656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CCHS project baseline reimbursement rate was 34.5%</a:t>
            </a:r>
          </a:p>
          <a:p>
            <a:pPr marL="416560" lvl="0" indent="-3429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CCHS project effective reimbursement rate (after exclusions) was 29%</a:t>
            </a:r>
          </a:p>
          <a:p>
            <a:pPr marL="416560" lvl="0" indent="-3429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Scope exclusions have continued to grow over time</a:t>
            </a:r>
          </a:p>
          <a:p>
            <a:pPr marL="416560" indent="-3429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Middle Schools likely to have more exclusions – auditoriums, regulation gymnasiums, </a:t>
            </a:r>
            <a:r>
              <a:rPr lang="en-US" sz="2000" dirty="0" err="1">
                <a:solidFill>
                  <a:srgbClr val="FFFFFF"/>
                </a:solidFill>
              </a:rPr>
              <a:t>etc</a:t>
            </a:r>
            <a:endParaRPr lang="en-US" sz="2000" dirty="0">
              <a:solidFill>
                <a:srgbClr val="FFFFFF"/>
              </a:solidFill>
            </a:endParaRPr>
          </a:p>
          <a:p>
            <a:pPr marL="416560" indent="-3429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CMS project effective reimbursement rate is estimated to be 20-25%</a:t>
            </a:r>
          </a:p>
          <a:p>
            <a:pPr marL="41656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On a $90m Building, estimated reimbursement is $18-22.5m</a:t>
            </a:r>
          </a:p>
          <a:p>
            <a:pPr marL="41656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ts val="1800"/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Reimbursement benefit is significantly consumed by waiting</a:t>
            </a:r>
            <a:endParaRPr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40952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14400" y="1885988"/>
            <a:ext cx="8229600" cy="457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Building Histories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Current Conditions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Process and Timeline 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Project Costs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Cost of Waiting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Benefits of Self-Funding</a:t>
            </a:r>
          </a:p>
        </p:txBody>
      </p:sp>
      <p:sp>
        <p:nvSpPr>
          <p:cNvPr id="4" name="Left Arrow 3"/>
          <p:cNvSpPr/>
          <p:nvPr/>
        </p:nvSpPr>
        <p:spPr>
          <a:xfrm>
            <a:off x="6413279" y="5959437"/>
            <a:ext cx="2333625" cy="48418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1665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8784" y="1941859"/>
            <a:ext cx="7134249" cy="4371279"/>
          </a:xfrm>
        </p:spPr>
        <p:txBody>
          <a:bodyPr>
            <a:noAutofit/>
          </a:bodyPr>
          <a:lstStyle/>
          <a:p>
            <a:pPr marL="8890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r>
              <a:rPr lang="en-US" sz="2400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Benefits of Self-Funding</a:t>
            </a:r>
          </a:p>
          <a:p>
            <a:pPr marL="285750" lvl="0" indent="-1968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ts val="1800"/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Accelerated 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construction timeline by 1 to 2 years</a:t>
            </a:r>
            <a:endParaRPr lang="en-US" sz="2400" dirty="0">
              <a:solidFill>
                <a:srgbClr val="FFFFFF"/>
              </a:solidFill>
              <a:sym typeface="Arial"/>
            </a:endParaRPr>
          </a:p>
          <a:p>
            <a:pPr marL="285750" lvl="0" indent="-1968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Potential savings of $6.3-22.3 million through elimination of cost escalations, operating inefficiencies, and maintenance costs </a:t>
            </a:r>
          </a:p>
        </p:txBody>
      </p:sp>
    </p:spTree>
    <p:extLst>
      <p:ext uri="{BB962C8B-B14F-4D97-AF65-F5344CB8AC3E}">
        <p14:creationId xmlns:p14="http://schemas.microsoft.com/office/powerpoint/2010/main" val="3342473180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8784" y="1982822"/>
            <a:ext cx="7407357" cy="4371279"/>
          </a:xfrm>
        </p:spPr>
        <p:txBody>
          <a:bodyPr>
            <a:noAutofit/>
          </a:bodyPr>
          <a:lstStyle/>
          <a:p>
            <a:pPr marL="8890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r>
              <a:rPr lang="en-US" sz="2000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Benefits of Self-Funding</a:t>
            </a:r>
          </a:p>
          <a:p>
            <a:pPr marL="285750" lvl="0" indent="-1968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ts val="1800"/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School </a:t>
            </a:r>
            <a:r>
              <a:rPr lang="en-US" sz="20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Design that meets the needs of students and teachers</a:t>
            </a:r>
          </a:p>
          <a:p>
            <a:pPr marL="578358" lvl="1" indent="-1968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800"/>
              <a:buFont typeface="Arial"/>
              <a:buChar char="•"/>
            </a:pPr>
            <a:r>
              <a:rPr lang="en-US" sz="2000" i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MSBA policy limits auditorium, gym, and other recreational space in middle schools </a:t>
            </a:r>
          </a:p>
          <a:p>
            <a:pPr marL="578358" lvl="1" indent="-1968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800"/>
              <a:buFont typeface="Arial"/>
              <a:buChar char="•"/>
            </a:pPr>
            <a:r>
              <a:rPr lang="en-US" sz="2000" i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Would limit our educational program </a:t>
            </a:r>
          </a:p>
          <a:p>
            <a:pPr marL="578358" lvl="1" indent="-1968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ts val="1800"/>
              <a:buFont typeface="Arial"/>
              <a:buChar char="•"/>
            </a:pPr>
            <a:r>
              <a:rPr lang="en-US" sz="2000" i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Retro-fitting MSBA designs can increase building costs and future operational costs </a:t>
            </a:r>
            <a:endParaRPr lang="en-US" sz="20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  <a:p>
            <a:pPr marL="285750" lvl="0" indent="-1968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School Design that enables incremental community value </a:t>
            </a:r>
          </a:p>
          <a:p>
            <a:pPr marL="578358" lvl="1" indent="-1968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ts val="1800"/>
              <a:buFont typeface="Arial"/>
              <a:buChar char="•"/>
            </a:pPr>
            <a:r>
              <a:rPr lang="en-US" sz="2000" i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i.e. </a:t>
            </a:r>
            <a:r>
              <a:rPr lang="en-US" sz="2000" i="1" dirty="0">
                <a:solidFill>
                  <a:srgbClr val="FFFFFF"/>
                </a:solidFill>
                <a:sym typeface="Calibri"/>
              </a:rPr>
              <a:t>S</a:t>
            </a:r>
            <a:r>
              <a:rPr lang="en-US" sz="2000" i="1" dirty="0">
                <a:solidFill>
                  <a:srgbClr val="FFFFFF"/>
                </a:solidFill>
              </a:rPr>
              <a:t>olar panels, LEED certification, Grid Services, Town Shelter, Gym/ Recreation Space</a:t>
            </a:r>
            <a:endParaRPr lang="en-US" sz="2000" i="1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90346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To determine if the Town will vote to raise and appropriate, or transfer from </a:t>
            </a:r>
            <a:r>
              <a:rPr lang="en-US" sz="2000" dirty="0" smtClean="0"/>
              <a:t>available funds</a:t>
            </a:r>
            <a:r>
              <a:rPr lang="en-US" sz="2000" dirty="0"/>
              <a:t>, or authorize the Town Treasurer with the approval of the Select Board to borrow money by the </a:t>
            </a:r>
            <a:r>
              <a:rPr lang="en-US" sz="2000" dirty="0" smtClean="0"/>
              <a:t>issuance of </a:t>
            </a:r>
            <a:r>
              <a:rPr lang="en-US" sz="2000" dirty="0"/>
              <a:t>bonds or notes under the provisions of Massachusetts General Laws c. 44, the sum of $1,500,000, or </a:t>
            </a:r>
            <a:r>
              <a:rPr lang="en-US" sz="2000" dirty="0" smtClean="0"/>
              <a:t>any other </a:t>
            </a:r>
            <a:r>
              <a:rPr lang="en-US" sz="2000" dirty="0"/>
              <a:t>sum, to be expended under the direction of the School Committee for a feasibility study to consider the</a:t>
            </a:r>
          </a:p>
          <a:p>
            <a:pPr marL="0" indent="0">
              <a:buNone/>
            </a:pPr>
            <a:r>
              <a:rPr lang="en-US" sz="2000" dirty="0"/>
              <a:t>construction of a new middle school, which may be located at 835 Old Marlboro Road, Concord</a:t>
            </a:r>
            <a:r>
              <a:rPr lang="en-US" sz="2000" dirty="0" smtClean="0"/>
              <a:t>, Massachusetts </a:t>
            </a:r>
            <a:r>
              <a:rPr lang="en-US" sz="2000" dirty="0"/>
              <a:t>(the present site of the Sanborn Middle School),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Continued on next slide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6242524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r-IN" sz="2000" dirty="0" smtClean="0"/>
              <a:t>…</a:t>
            </a:r>
            <a:r>
              <a:rPr lang="en-US" sz="2000" dirty="0" smtClean="0"/>
              <a:t>provided</a:t>
            </a:r>
            <a:r>
              <a:rPr lang="en-US" sz="2000" dirty="0"/>
              <a:t>, however, that this approval shall </a:t>
            </a:r>
            <a:r>
              <a:rPr lang="en-US" sz="2000" dirty="0" smtClean="0"/>
              <a:t>be contingent </a:t>
            </a:r>
            <a:r>
              <a:rPr lang="en-US" sz="2000" dirty="0"/>
              <a:t>upon passage of a Proposition 2ó debt exclusion referendum under Massachusetts General </a:t>
            </a:r>
            <a:r>
              <a:rPr lang="en-US" sz="2000" dirty="0" smtClean="0"/>
              <a:t>Laws c</a:t>
            </a:r>
            <a:r>
              <a:rPr lang="en-US" sz="2000" dirty="0"/>
              <a:t>. 59, § 21C(k), and further that any premium received by the Town upon the sale of any bonds or </a:t>
            </a:r>
            <a:r>
              <a:rPr lang="en-US" sz="2000" dirty="0" smtClean="0"/>
              <a:t>notes approved </a:t>
            </a:r>
            <a:r>
              <a:rPr lang="en-US" sz="2000" dirty="0"/>
              <a:t>by the vote, less any such premium applied to the payment of the costs of issuance of such bonds </a:t>
            </a:r>
            <a:r>
              <a:rPr lang="en-US" sz="2000" dirty="0" smtClean="0"/>
              <a:t>or notes</a:t>
            </a:r>
            <a:r>
              <a:rPr lang="en-US" sz="2000" dirty="0"/>
              <a:t>, may be applied to the payment of costs approved by this vote in accordance with </a:t>
            </a:r>
            <a:r>
              <a:rPr lang="en-US" sz="2000" dirty="0" smtClean="0"/>
              <a:t>Massachusetts General </a:t>
            </a:r>
            <a:r>
              <a:rPr lang="en-US" sz="2000" dirty="0"/>
              <a:t>Laws c. 44, § 20, thereby reducing the amount authorized to be borrowed to pay such costs by a </a:t>
            </a:r>
            <a:r>
              <a:rPr lang="en-US" sz="2000" dirty="0" smtClean="0"/>
              <a:t>like amount</a:t>
            </a:r>
            <a:r>
              <a:rPr lang="en-US" sz="2000" dirty="0"/>
              <a:t>, or take any other action relative thereto.</a:t>
            </a:r>
          </a:p>
        </p:txBody>
      </p:sp>
    </p:spTree>
    <p:extLst>
      <p:ext uri="{BB962C8B-B14F-4D97-AF65-F5344CB8AC3E}">
        <p14:creationId xmlns:p14="http://schemas.microsoft.com/office/powerpoint/2010/main" val="217730669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Article 14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729205" y="1812819"/>
            <a:ext cx="7525198" cy="45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8420" lvl="0" indent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Overview</a:t>
            </a:r>
          </a:p>
          <a:p>
            <a:pPr marL="342900" lvl="0" indent="-28448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 </a:t>
            </a:r>
            <a:r>
              <a:rPr lang="en-US" sz="2000" dirty="0">
                <a:solidFill>
                  <a:schemeClr val="tx1"/>
                </a:solidFill>
              </a:rPr>
              <a:t>face a time sensitive planning challenge related to both middle schools</a:t>
            </a:r>
          </a:p>
          <a:p>
            <a:pPr marL="342900" lvl="0" indent="-28448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buildings, infrastructure, and equipment are all well beyond their useful </a:t>
            </a:r>
            <a:r>
              <a:rPr lang="mr-IN" sz="2000" dirty="0">
                <a:solidFill>
                  <a:schemeClr val="tx1"/>
                </a:solidFill>
              </a:rPr>
              <a:t>–</a:t>
            </a:r>
            <a:r>
              <a:rPr lang="en-US" sz="2000" dirty="0">
                <a:solidFill>
                  <a:schemeClr val="tx1"/>
                </a:solidFill>
              </a:rPr>
              <a:t> and reliable </a:t>
            </a:r>
            <a:r>
              <a:rPr lang="mr-IN" sz="2000" dirty="0">
                <a:solidFill>
                  <a:schemeClr val="tx1"/>
                </a:solidFill>
              </a:rPr>
              <a:t>–</a:t>
            </a:r>
            <a:r>
              <a:rPr lang="en-US" sz="2000" dirty="0">
                <a:solidFill>
                  <a:schemeClr val="tx1"/>
                </a:solidFill>
              </a:rPr>
              <a:t> life</a:t>
            </a:r>
          </a:p>
          <a:p>
            <a:pPr marL="342900" lvl="0" indent="-28448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 applied for MSBA support in 2017 and 2018 and were declined both times </a:t>
            </a:r>
            <a:r>
              <a:rPr lang="mr-IN" sz="2000" dirty="0">
                <a:solidFill>
                  <a:schemeClr val="tx1"/>
                </a:solidFill>
              </a:rPr>
              <a:t>–</a:t>
            </a:r>
            <a:r>
              <a:rPr lang="en-US" sz="2000" dirty="0">
                <a:solidFill>
                  <a:schemeClr val="tx1"/>
                </a:solidFill>
              </a:rPr>
              <a:t> lots of competition</a:t>
            </a:r>
          </a:p>
          <a:p>
            <a:pPr marL="342900" lvl="0" indent="-28448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 are faced with a difficult choice:</a:t>
            </a:r>
          </a:p>
          <a:p>
            <a:pPr marL="818388" lvl="2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Reapply and risk being declined again</a:t>
            </a:r>
          </a:p>
          <a:p>
            <a:pPr marL="818388" lvl="2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Move ahead on our own</a:t>
            </a:r>
          </a:p>
          <a:p>
            <a:pPr marL="58420" lvl="0" indent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800"/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44673928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14400" y="1852510"/>
            <a:ext cx="7406144" cy="419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842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question comes down to cost and </a:t>
            </a:r>
            <a:r>
              <a:rPr lang="en-US" sz="2400" dirty="0" smtClean="0">
                <a:solidFill>
                  <a:schemeClr val="tx1"/>
                </a:solidFill>
              </a:rPr>
              <a:t>control</a:t>
            </a:r>
          </a:p>
          <a:p>
            <a:pPr marL="40132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Self</a:t>
            </a:r>
            <a:r>
              <a:rPr lang="en-US" sz="2000" dirty="0">
                <a:solidFill>
                  <a:schemeClr val="tx1"/>
                </a:solidFill>
              </a:rPr>
              <a:t>-funding will be more expensive </a:t>
            </a:r>
            <a:r>
              <a:rPr lang="mr-IN" sz="2000" dirty="0" smtClean="0">
                <a:solidFill>
                  <a:schemeClr val="tx1"/>
                </a:solidFill>
              </a:rPr>
              <a:t>–</a:t>
            </a:r>
            <a:endParaRPr lang="en-US" sz="2000" dirty="0"/>
          </a:p>
          <a:p>
            <a:pPr marL="876808" lvl="2" indent="-3429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though </a:t>
            </a:r>
            <a:r>
              <a:rPr lang="en-US" sz="2000" dirty="0">
                <a:solidFill>
                  <a:schemeClr val="tx1"/>
                </a:solidFill>
              </a:rPr>
              <a:t>increased </a:t>
            </a:r>
            <a:r>
              <a:rPr lang="en-US" sz="2000" dirty="0" smtClean="0">
                <a:solidFill>
                  <a:schemeClr val="tx1"/>
                </a:solidFill>
              </a:rPr>
              <a:t>costs could be </a:t>
            </a:r>
            <a:r>
              <a:rPr lang="en-US" sz="2000" dirty="0">
                <a:solidFill>
                  <a:schemeClr val="tx1"/>
                </a:solidFill>
              </a:rPr>
              <a:t>offset by avoiding escalations that are likely if we are not approved by MSBA in </a:t>
            </a:r>
            <a:r>
              <a:rPr lang="en-US" sz="2000" dirty="0" smtClean="0">
                <a:solidFill>
                  <a:schemeClr val="tx1"/>
                </a:solidFill>
              </a:rPr>
              <a:t>2019</a:t>
            </a:r>
          </a:p>
          <a:p>
            <a:pPr marL="476758" lvl="1" indent="-3429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Waiting </a:t>
            </a:r>
            <a:r>
              <a:rPr lang="en-US" sz="2000" dirty="0">
                <a:solidFill>
                  <a:schemeClr val="tx1"/>
                </a:solidFill>
              </a:rPr>
              <a:t>for MSBA approval is risky - systems failures and cost escalations are likely</a:t>
            </a:r>
          </a:p>
          <a:p>
            <a:pPr marL="476758" lvl="1" indent="-3429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Self-funding would allow us to build a school that better meets our educational needs and programs</a:t>
            </a:r>
          </a:p>
          <a:p>
            <a:pPr marL="40132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 have attempted to describe all the issues in the slides that follow</a:t>
            </a:r>
          </a:p>
        </p:txBody>
      </p:sp>
    </p:spTree>
    <p:extLst>
      <p:ext uri="{BB962C8B-B14F-4D97-AF65-F5344CB8AC3E}">
        <p14:creationId xmlns:p14="http://schemas.microsoft.com/office/powerpoint/2010/main" val="396667962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14400" y="1826049"/>
            <a:ext cx="8229600" cy="459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8420" lvl="0" indent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Caveats</a:t>
            </a:r>
          </a:p>
          <a:p>
            <a:pPr marL="342900" lvl="0" indent="-28448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 </a:t>
            </a:r>
            <a:r>
              <a:rPr lang="en-US" sz="2400" dirty="0">
                <a:solidFill>
                  <a:schemeClr val="tx1"/>
                </a:solidFill>
              </a:rPr>
              <a:t>have not designed a building, but we have early input from architects </a:t>
            </a:r>
            <a:r>
              <a:rPr lang="en-US" sz="2400" dirty="0" err="1">
                <a:solidFill>
                  <a:schemeClr val="tx1"/>
                </a:solidFill>
              </a:rPr>
              <a:t>Finegold</a:t>
            </a:r>
            <a:r>
              <a:rPr lang="en-US" sz="2400" dirty="0">
                <a:solidFill>
                  <a:schemeClr val="tx1"/>
                </a:solidFill>
              </a:rPr>
              <a:t> Alexander</a:t>
            </a:r>
          </a:p>
          <a:p>
            <a:pPr marL="818388" lvl="2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One building of ~125,000 SF to be located at Sanborn site</a:t>
            </a:r>
          </a:p>
          <a:p>
            <a:pPr marL="342900" lvl="0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All cost estimates are based on best available data</a:t>
            </a:r>
          </a:p>
          <a:p>
            <a:pPr marL="818388" lvl="2" indent="-284480">
              <a:lnSpc>
                <a:spcPct val="5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Cost per SF of current MSBA projects</a:t>
            </a:r>
          </a:p>
          <a:p>
            <a:pPr marL="818388" lvl="2" indent="-284480">
              <a:lnSpc>
                <a:spcPct val="5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Cost escalation projections from MSBA</a:t>
            </a:r>
          </a:p>
          <a:p>
            <a:pPr marL="818388" lvl="2" indent="-284480">
              <a:lnSpc>
                <a:spcPct val="5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Cost of maintaining/replacing roof, plumbing, </a:t>
            </a:r>
            <a:r>
              <a:rPr lang="en-US" sz="2000" dirty="0" smtClean="0">
                <a:solidFill>
                  <a:schemeClr val="tx1"/>
                </a:solidFill>
              </a:rPr>
              <a:t>septic</a:t>
            </a:r>
          </a:p>
          <a:p>
            <a:pPr marL="418338" lvl="1" indent="-28448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At </a:t>
            </a:r>
            <a:r>
              <a:rPr lang="en-US" sz="2400" dirty="0">
                <a:solidFill>
                  <a:schemeClr val="tx1"/>
                </a:solidFill>
              </a:rPr>
              <a:t>this point, there are more unknowns than </a:t>
            </a:r>
            <a:r>
              <a:rPr lang="en-US" sz="2400" dirty="0" err="1">
                <a:solidFill>
                  <a:schemeClr val="tx1"/>
                </a:solidFill>
              </a:rPr>
              <a:t>knowns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81081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1111170" y="1830385"/>
            <a:ext cx="6667017" cy="4220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8420" lvl="0" indent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None/>
            </a:pPr>
            <a:r>
              <a:rPr lang="en-US" dirty="0" smtClean="0">
                <a:solidFill>
                  <a:schemeClr val="tx1"/>
                </a:solidFill>
              </a:rPr>
              <a:t>Agenda</a:t>
            </a:r>
          </a:p>
          <a:p>
            <a:pPr marL="515620" lvl="0" indent="-45720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Building Histories</a:t>
            </a:r>
            <a:endParaRPr lang="en-US" dirty="0">
              <a:solidFill>
                <a:schemeClr val="tx1"/>
              </a:solidFill>
            </a:endParaRPr>
          </a:p>
          <a:p>
            <a:pPr marL="515620" lvl="0" indent="-45720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Current Conditions</a:t>
            </a:r>
          </a:p>
          <a:p>
            <a:pPr marL="515620" lvl="0" indent="-45720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Process and Timeline </a:t>
            </a:r>
          </a:p>
          <a:p>
            <a:pPr marL="515620" lvl="0" indent="-45720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Project Costs</a:t>
            </a:r>
          </a:p>
          <a:p>
            <a:pPr marL="515620" lvl="0" indent="-45720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Cost of Waiting</a:t>
            </a:r>
          </a:p>
          <a:p>
            <a:pPr marL="515620" lvl="0" indent="-45720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Benefits of Self-Funding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Left Arrow 1"/>
          <p:cNvSpPr/>
          <p:nvPr/>
        </p:nvSpPr>
        <p:spPr bwMode="auto">
          <a:xfrm>
            <a:off x="5752990" y="2608821"/>
            <a:ext cx="1296364" cy="35720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tx1"/>
                </a:solidFill>
              </a:rPr>
              <a:t>Article 14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433586" y="1926000"/>
            <a:ext cx="4092194" cy="4438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842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None/>
            </a:pPr>
            <a:r>
              <a:rPr lang="en-US" sz="1800" u="sng" dirty="0">
                <a:solidFill>
                  <a:schemeClr val="tx1"/>
                </a:solidFill>
              </a:rPr>
              <a:t>Sanborn </a:t>
            </a:r>
            <a:r>
              <a:rPr lang="mr-IN" sz="1800" u="sng" dirty="0">
                <a:solidFill>
                  <a:schemeClr val="tx1"/>
                </a:solidFill>
              </a:rPr>
              <a:t>–</a:t>
            </a:r>
            <a:r>
              <a:rPr lang="en-US" sz="1800" u="sng" dirty="0">
                <a:solidFill>
                  <a:schemeClr val="tx1"/>
                </a:solidFill>
              </a:rPr>
              <a:t> 55 Years Old</a:t>
            </a:r>
          </a:p>
          <a:p>
            <a:pPr marL="344170" lvl="0" indent="-285750" algn="l" rtl="0">
              <a:lnSpc>
                <a:spcPct val="90000"/>
              </a:lnSpc>
              <a:spcBef>
                <a:spcPts val="544"/>
              </a:spcBef>
              <a:spcAft>
                <a:spcPts val="6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84,438 square feet on 31.29 acres</a:t>
            </a:r>
          </a:p>
          <a:p>
            <a:pPr marL="344170" lvl="0" indent="-285750" algn="l" rtl="0">
              <a:lnSpc>
                <a:spcPct val="90000"/>
              </a:lnSpc>
              <a:spcBef>
                <a:spcPts val="544"/>
              </a:spcBef>
              <a:spcAft>
                <a:spcPts val="6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1964 – Sanborn opens</a:t>
            </a:r>
          </a:p>
          <a:p>
            <a:pPr marL="344170" lvl="0" indent="-285750" algn="l" rtl="0">
              <a:lnSpc>
                <a:spcPct val="90000"/>
              </a:lnSpc>
              <a:spcBef>
                <a:spcPts val="544"/>
              </a:spcBef>
              <a:spcAft>
                <a:spcPts val="6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1989 </a:t>
            </a:r>
            <a:r>
              <a:rPr lang="mr-IN" sz="1800" dirty="0">
                <a:solidFill>
                  <a:srgbClr val="FFFFFF"/>
                </a:solidFill>
              </a:rPr>
              <a:t>–</a:t>
            </a:r>
            <a:r>
              <a:rPr lang="en-US" sz="1800" dirty="0">
                <a:solidFill>
                  <a:srgbClr val="FFFFFF"/>
                </a:solidFill>
              </a:rPr>
              <a:t> Elevator and ADA upgrades</a:t>
            </a:r>
            <a:endParaRPr sz="1800" dirty="0">
              <a:solidFill>
                <a:srgbClr val="FFFFFF"/>
              </a:solidFill>
            </a:endParaRPr>
          </a:p>
          <a:p>
            <a:pPr marL="344170" lvl="0" indent="-285750" algn="l" rtl="0">
              <a:lnSpc>
                <a:spcPct val="90000"/>
              </a:lnSpc>
              <a:spcBef>
                <a:spcPts val="544"/>
              </a:spcBef>
              <a:spcAft>
                <a:spcPts val="6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1987 </a:t>
            </a:r>
            <a:r>
              <a:rPr lang="mr-IN" sz="1800" dirty="0">
                <a:solidFill>
                  <a:srgbClr val="FFFFFF"/>
                </a:solidFill>
              </a:rPr>
              <a:t>–</a:t>
            </a:r>
            <a:r>
              <a:rPr lang="en-US" sz="1800" dirty="0">
                <a:solidFill>
                  <a:srgbClr val="FFFFFF"/>
                </a:solidFill>
              </a:rPr>
              <a:t> Roof replaced </a:t>
            </a:r>
          </a:p>
          <a:p>
            <a:pPr marL="344170" lvl="0" indent="-285750" algn="l" rtl="0">
              <a:lnSpc>
                <a:spcPct val="90000"/>
              </a:lnSpc>
              <a:spcBef>
                <a:spcPts val="544"/>
              </a:spcBef>
              <a:spcAft>
                <a:spcPts val="6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2003-05 </a:t>
            </a:r>
            <a:r>
              <a:rPr lang="mr-IN" sz="1800" dirty="0">
                <a:solidFill>
                  <a:srgbClr val="FFFFFF"/>
                </a:solidFill>
              </a:rPr>
              <a:t>–</a:t>
            </a:r>
            <a:r>
              <a:rPr lang="en-US" sz="1800" dirty="0">
                <a:solidFill>
                  <a:srgbClr val="FFFFFF"/>
                </a:solidFill>
              </a:rPr>
              <a:t> Windows replaced</a:t>
            </a:r>
          </a:p>
          <a:p>
            <a:pPr marL="344170" indent="-285750">
              <a:lnSpc>
                <a:spcPct val="90000"/>
              </a:lnSpc>
              <a:spcBef>
                <a:spcPts val="544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2015 </a:t>
            </a:r>
            <a:r>
              <a:rPr lang="mr-IN" sz="1800" dirty="0">
                <a:solidFill>
                  <a:srgbClr val="FFFFFF"/>
                </a:solidFill>
              </a:rPr>
              <a:t>–</a:t>
            </a:r>
            <a:r>
              <a:rPr lang="en-US" sz="1800" dirty="0">
                <a:solidFill>
                  <a:srgbClr val="FFFFFF"/>
                </a:solidFill>
              </a:rPr>
              <a:t> Boilers and water heaters replaced</a:t>
            </a:r>
          </a:p>
          <a:p>
            <a:pPr marL="344170" lvl="0" indent="-285750">
              <a:spcBef>
                <a:spcPts val="544"/>
              </a:spcBef>
              <a:spcAft>
                <a:spcPts val="6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2004, 2010, 2016 </a:t>
            </a:r>
            <a:r>
              <a:rPr lang="mr-IN" sz="1800" dirty="0">
                <a:solidFill>
                  <a:srgbClr val="FFFFFF"/>
                </a:solidFill>
              </a:rPr>
              <a:t>–</a:t>
            </a:r>
            <a:r>
              <a:rPr lang="en-US" sz="1800" dirty="0">
                <a:solidFill>
                  <a:srgbClr val="FFFFFF"/>
                </a:solidFill>
              </a:rPr>
              <a:t> Modular buildings added with 2 classrooms </a:t>
            </a:r>
            <a:r>
              <a:rPr lang="en-US" sz="1800" dirty="0" smtClean="0">
                <a:solidFill>
                  <a:srgbClr val="FFFFFF"/>
                </a:solidFill>
              </a:rPr>
              <a:t>each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4" name="Google Shape;93;p14"/>
          <p:cNvSpPr txBox="1">
            <a:spLocks/>
          </p:cNvSpPr>
          <p:nvPr/>
        </p:nvSpPr>
        <p:spPr>
          <a:xfrm>
            <a:off x="4742547" y="1956834"/>
            <a:ext cx="4270916" cy="45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842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US" sz="1800" u="sng" dirty="0">
                <a:solidFill>
                  <a:schemeClr val="tx1"/>
                </a:solidFill>
                <a:latin typeface="+mn-lt"/>
              </a:rPr>
              <a:t>Peabody </a:t>
            </a:r>
            <a:r>
              <a:rPr lang="mr-IN" sz="1800" u="sng" dirty="0">
                <a:solidFill>
                  <a:schemeClr val="tx1"/>
                </a:solidFill>
                <a:latin typeface="+mn-lt"/>
              </a:rPr>
              <a:t>–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 49 Years Old</a:t>
            </a:r>
          </a:p>
          <a:p>
            <a:pPr marL="342900" indent="-284480">
              <a:lnSpc>
                <a:spcPct val="90000"/>
              </a:lnSpc>
              <a:spcBef>
                <a:spcPts val="544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>
                <a:solidFill>
                  <a:srgbClr val="FFFFFF"/>
                </a:solidFill>
                <a:latin typeface="+mn-lt"/>
              </a:rPr>
              <a:t>56,388 square feet on 7.99 acres</a:t>
            </a:r>
          </a:p>
          <a:p>
            <a:pPr marL="342900" indent="-284480">
              <a:lnSpc>
                <a:spcPct val="90000"/>
              </a:lnSpc>
              <a:spcBef>
                <a:spcPts val="544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>
                <a:solidFill>
                  <a:srgbClr val="FFFFFF"/>
                </a:solidFill>
                <a:latin typeface="+mn-lt"/>
              </a:rPr>
              <a:t>1968 </a:t>
            </a:r>
            <a:r>
              <a:rPr lang="mr-IN" sz="1800" dirty="0">
                <a:solidFill>
                  <a:srgbClr val="FFFFFF"/>
                </a:solidFill>
                <a:latin typeface="+mn-lt"/>
              </a:rPr>
              <a:t>–</a:t>
            </a:r>
            <a:r>
              <a:rPr lang="en-US" sz="1800" dirty="0">
                <a:solidFill>
                  <a:srgbClr val="FFFFFF"/>
                </a:solidFill>
                <a:latin typeface="+mn-lt"/>
              </a:rPr>
              <a:t> Peabody designed as Open-Concept Elementary School </a:t>
            </a:r>
          </a:p>
          <a:p>
            <a:pPr marL="342900" indent="-284480">
              <a:lnSpc>
                <a:spcPct val="90000"/>
              </a:lnSpc>
              <a:spcBef>
                <a:spcPts val="544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>
                <a:solidFill>
                  <a:srgbClr val="FFFFFF"/>
                </a:solidFill>
                <a:latin typeface="+mn-lt"/>
              </a:rPr>
              <a:t>1970 – Peabody opens as CMS overflow</a:t>
            </a:r>
          </a:p>
          <a:p>
            <a:pPr marL="342900" indent="-284480">
              <a:lnSpc>
                <a:spcPct val="90000"/>
              </a:lnSpc>
              <a:spcBef>
                <a:spcPts val="544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>
                <a:solidFill>
                  <a:srgbClr val="FFFFFF"/>
                </a:solidFill>
                <a:latin typeface="+mn-lt"/>
              </a:rPr>
              <a:t>1994 – Elevator and ADA upgrades</a:t>
            </a:r>
          </a:p>
          <a:p>
            <a:pPr marL="342900" indent="-284480">
              <a:lnSpc>
                <a:spcPct val="90000"/>
              </a:lnSpc>
              <a:spcBef>
                <a:spcPts val="544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>
                <a:solidFill>
                  <a:srgbClr val="FFFFFF"/>
                </a:solidFill>
                <a:latin typeface="+mn-lt"/>
              </a:rPr>
              <a:t>1999-2002 – Roof replaced </a:t>
            </a:r>
          </a:p>
          <a:p>
            <a:pPr marL="342900" indent="-284480">
              <a:lnSpc>
                <a:spcPct val="90000"/>
              </a:lnSpc>
              <a:spcBef>
                <a:spcPts val="544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>
                <a:solidFill>
                  <a:srgbClr val="FFFFFF"/>
                </a:solidFill>
                <a:latin typeface="+mn-lt"/>
              </a:rPr>
              <a:t>2003-05 – Windows replaced</a:t>
            </a:r>
          </a:p>
          <a:p>
            <a:pPr marL="342900" indent="-284480">
              <a:lnSpc>
                <a:spcPct val="90000"/>
              </a:lnSpc>
              <a:spcBef>
                <a:spcPts val="544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>
                <a:solidFill>
                  <a:srgbClr val="FFFFFF"/>
                </a:solidFill>
                <a:latin typeface="+mn-lt"/>
              </a:rPr>
              <a:t>2014 – Boilers and water heaters </a:t>
            </a: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replaced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470014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81620" y="1906513"/>
            <a:ext cx="7368113" cy="432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842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None/>
            </a:pPr>
            <a:r>
              <a:rPr lang="en-US" sz="2400" dirty="0">
                <a:solidFill>
                  <a:srgbClr val="FFFFFF"/>
                </a:solidFill>
              </a:rPr>
              <a:t>2016 - Facilities Planning Committee </a:t>
            </a:r>
            <a:r>
              <a:rPr lang="en-US" sz="2400" dirty="0" smtClean="0">
                <a:solidFill>
                  <a:srgbClr val="FFFFFF"/>
                </a:solidFill>
              </a:rPr>
              <a:t>Formed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Created Committee of 15 community members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Met monthly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Held public forums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Finegold</a:t>
            </a:r>
            <a:r>
              <a:rPr lang="en-US" sz="2000" dirty="0">
                <a:solidFill>
                  <a:schemeClr val="tx1"/>
                </a:solidFill>
              </a:rPr>
              <a:t> Alexander Architects asked to answer the following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endParaRPr lang="en-US" sz="2000" dirty="0">
              <a:solidFill>
                <a:schemeClr val="tx1"/>
              </a:solidFill>
            </a:endParaRPr>
          </a:p>
          <a:p>
            <a:pPr lvl="2">
              <a:lnSpc>
                <a:spcPct val="80000"/>
              </a:lnSpc>
              <a:spcAft>
                <a:spcPts val="1600"/>
              </a:spcAft>
            </a:pPr>
            <a:r>
              <a:rPr lang="en-US" sz="2000" dirty="0">
                <a:solidFill>
                  <a:schemeClr val="tx1"/>
                </a:solidFill>
              </a:rPr>
              <a:t>What would it take to remain in the current buildings for 10 years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</a:p>
          <a:p>
            <a:pPr lvl="2">
              <a:lnSpc>
                <a:spcPct val="80000"/>
              </a:lnSpc>
              <a:spcAft>
                <a:spcPts val="1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What </a:t>
            </a:r>
            <a:r>
              <a:rPr lang="en-US" sz="2000" dirty="0">
                <a:solidFill>
                  <a:schemeClr val="tx1"/>
                </a:solidFill>
              </a:rPr>
              <a:t>are options and estimated costs for a renovation project? 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What are options and estimated costs for a new building?    </a:t>
            </a:r>
          </a:p>
        </p:txBody>
      </p:sp>
    </p:spTree>
    <p:extLst>
      <p:ext uri="{BB962C8B-B14F-4D97-AF65-F5344CB8AC3E}">
        <p14:creationId xmlns:p14="http://schemas.microsoft.com/office/powerpoint/2010/main" val="697153695"/>
      </p:ext>
    </p:extLst>
  </p:cSld>
  <p:clrMapOvr>
    <a:masterClrMapping/>
  </p:clrMapOvr>
  <p:transition xmlns:p14="http://schemas.microsoft.com/office/powerpoint/2010/main" spd="med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Custom 5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FFFFFF"/>
      </a:accent1>
      <a:accent2>
        <a:srgbClr val="FFFFFF"/>
      </a:accent2>
      <a:accent3>
        <a:srgbClr val="AAAAAA"/>
      </a:accent3>
      <a:accent4>
        <a:srgbClr val="DADADA"/>
      </a:accent4>
      <a:accent5>
        <a:srgbClr val="AAADCA"/>
      </a:accent5>
      <a:accent6>
        <a:srgbClr val="FFFFFF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16343</TotalTime>
  <Words>2477</Words>
  <Application>Microsoft Macintosh PowerPoint</Application>
  <PresentationFormat>On-screen Show (4:3)</PresentationFormat>
  <Paragraphs>411</Paragraphs>
  <Slides>35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Default Design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  <vt:lpstr>Article 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Concord Middle School History</dc:title>
  <dc:creator>Jared Stanton</dc:creator>
  <cp:lastModifiedBy>lhunter</cp:lastModifiedBy>
  <cp:revision>173</cp:revision>
  <cp:lastPrinted>2019-02-15T18:51:18Z</cp:lastPrinted>
  <dcterms:modified xsi:type="dcterms:W3CDTF">2019-02-25T16:13:49Z</dcterms:modified>
</cp:coreProperties>
</file>