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8" r:id="rId1"/>
    <p:sldMasterId id="2147484091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51F3A"/>
    <a:srgbClr val="B6A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0" autoAdjust="0"/>
    <p:restoredTop sz="98382" autoAdjust="0"/>
  </p:normalViewPr>
  <p:slideViewPr>
    <p:cSldViewPr snapToGrid="0">
      <p:cViewPr varScale="1">
        <p:scale>
          <a:sx n="144" d="100"/>
          <a:sy n="144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025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B7439F0-79BF-4F4C-99E1-A7C8E9B116C1}"/>
              </a:ext>
            </a:extLst>
          </p:cNvPr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65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762698A-AF32-CE4F-B191-75AD5542E146}"/>
              </a:ext>
            </a:extLst>
          </p:cNvPr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B6A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95149" y="111567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A202EE9-4F5E-C84B-B313-EE121C088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112" y="211501"/>
            <a:ext cx="724966" cy="758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407-30E9-7040-B64C-9483EFF77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199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AB236-B9BE-4848-A776-8692BC60B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521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C44BA-EF2D-4540-86A2-B73D31C3B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268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321F8-999F-2B49-B6CA-9857EC0EC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348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7303E-CDEA-4D46-927F-3644B7DC1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0816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94316-E6F7-9349-8CF1-3E3C8D083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388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EE8C-63A8-8E4B-ADB4-9C239F5A3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000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1BD13-A40F-6847-A6AD-C480FF34C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151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D9AF3-E7E0-344E-87D7-A5E41850D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48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B0456-7971-144A-AA69-2539BABBB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69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838200"/>
            <a:ext cx="1828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334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6225C-5F2F-6544-9DC1-6A995687C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636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9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3" descr="Town Seal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193"/>
            <a:ext cx="1066800" cy="14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84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71" r:id="rId13"/>
    <p:sldLayoutId id="2147484072" r:id="rId14"/>
    <p:sldLayoutId id="214748407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7315200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46D104C-A399-1B4D-AB9C-6B7A03EDE4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470400" y="57594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>
              <a:solidFill>
                <a:schemeClr val="accent1"/>
              </a:solidFill>
            </a:endParaRPr>
          </a:p>
        </p:txBody>
      </p:sp>
      <p:pic>
        <p:nvPicPr>
          <p:cNvPr id="1034" name="Picture 23" descr="Town Seal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403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15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94914" y="1884744"/>
            <a:ext cx="731105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dirty="0"/>
              <a:t>To determine whether the Town will vote to raise and appropriate, or transfer </a:t>
            </a:r>
            <a:r>
              <a:rPr lang="en-US" sz="1800" dirty="0" smtClean="0"/>
              <a:t>from available </a:t>
            </a:r>
            <a:r>
              <a:rPr lang="en-US" sz="1800" dirty="0"/>
              <a:t>funds, a sum of $23,344,987, or any other sum, for the following necessary and expedient </a:t>
            </a:r>
            <a:r>
              <a:rPr lang="en-US" sz="1800" dirty="0" smtClean="0"/>
              <a:t>purposes of </a:t>
            </a:r>
            <a:r>
              <a:rPr lang="en-US" sz="1800" dirty="0"/>
              <a:t>the Concord-Carlisle Regional School District for the fiscal year ending June 30, 2020, or take any </a:t>
            </a:r>
            <a:r>
              <a:rPr lang="en-US" sz="1800" dirty="0" smtClean="0"/>
              <a:t>other action </a:t>
            </a:r>
            <a:r>
              <a:rPr lang="en-US" sz="1800" dirty="0"/>
              <a:t>relative thereto.</a:t>
            </a:r>
          </a:p>
          <a:p>
            <a:pPr marL="0" indent="0">
              <a:buNone/>
            </a:pPr>
            <a:endParaRPr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86526"/>
              </p:ext>
            </p:extLst>
          </p:nvPr>
        </p:nvGraphicFramePr>
        <p:xfrm>
          <a:off x="1166954" y="3441700"/>
          <a:ext cx="6955960" cy="2285999"/>
        </p:xfrm>
        <a:graphic>
          <a:graphicData uri="http://schemas.openxmlformats.org/drawingml/2006/table">
            <a:tbl>
              <a:tblPr firstRow="1" bandRow="1" bandCol="1">
                <a:tableStyleId>{125E5076-3810-47DD-B79F-674D7AD40C01}</a:tableStyleId>
              </a:tblPr>
              <a:tblGrid>
                <a:gridCol w="1738990"/>
                <a:gridCol w="1738990"/>
                <a:gridCol w="1738990"/>
                <a:gridCol w="1738990"/>
              </a:tblGrid>
              <a:tr h="736600"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FY2018</a:t>
                      </a:r>
                      <a:r>
                        <a:rPr lang="en-US" baseline="0" dirty="0" smtClean="0"/>
                        <a:t> Adopted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FY2019 Adopted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 School Committee </a:t>
                      </a:r>
                    </a:p>
                    <a:p>
                      <a:r>
                        <a:rPr lang="en-US" sz="1600" dirty="0" smtClean="0"/>
                        <a:t>Vote</a:t>
                      </a:r>
                      <a:r>
                        <a:rPr lang="en-US" sz="1600" baseline="0" dirty="0" smtClean="0"/>
                        <a:t> 12/11/18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72">
                <a:tc>
                  <a:txBody>
                    <a:bodyPr/>
                    <a:lstStyle/>
                    <a:p>
                      <a:r>
                        <a:rPr lang="en-US" dirty="0" smtClean="0"/>
                        <a:t>CCRSD  </a:t>
                      </a:r>
                      <a:r>
                        <a:rPr lang="en-US" baseline="0" dirty="0" smtClean="0"/>
                        <a:t>Budget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Concord’s Assessment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$33,027,108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$21,599,072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$33,749,420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$22,654,028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$34,687,733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$23,344,987*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4492" y="5765800"/>
            <a:ext cx="702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*includes $19,996,874 assessment for operating budget and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$3,348,113 assessment for debt.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15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Zero-Based Budget Process</a:t>
            </a:r>
          </a:p>
          <a:p>
            <a:r>
              <a:rPr lang="en-US" sz="2800" dirty="0" smtClean="0"/>
              <a:t>Review of All Areas Including</a:t>
            </a:r>
          </a:p>
          <a:p>
            <a:pPr lvl="1"/>
            <a:r>
              <a:rPr lang="en-US" sz="2400" dirty="0" smtClean="0"/>
              <a:t>Legal, Salaries and Staffing, Contracted Services</a:t>
            </a:r>
          </a:p>
          <a:p>
            <a:pPr lvl="1"/>
            <a:r>
              <a:rPr lang="en-US" sz="2400" dirty="0" smtClean="0"/>
              <a:t>Special Education- in-district, out of district</a:t>
            </a:r>
          </a:p>
          <a:p>
            <a:pPr lvl="1"/>
            <a:r>
              <a:rPr lang="en-US" sz="2400" dirty="0" smtClean="0"/>
              <a:t>Supplies and Materials</a:t>
            </a:r>
          </a:p>
          <a:p>
            <a:pPr lvl="1"/>
            <a:r>
              <a:rPr lang="en-US" sz="2400" dirty="0" smtClean="0"/>
              <a:t>Reorganization of personnel structures- i.e. central administration</a:t>
            </a:r>
          </a:p>
          <a:p>
            <a:r>
              <a:rPr lang="en-US" dirty="0" smtClean="0"/>
              <a:t>Discussions of OPEB, E&amp;D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291272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15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Budget Drivers</a:t>
            </a:r>
          </a:p>
          <a:p>
            <a:pPr marL="0" indent="0">
              <a:buNone/>
            </a:pPr>
            <a:r>
              <a:rPr lang="en-US" sz="2400" dirty="0" smtClean="0"/>
              <a:t>	Contract </a:t>
            </a:r>
            <a:r>
              <a:rPr lang="en-US" sz="2400" dirty="0"/>
              <a:t>Services	</a:t>
            </a:r>
            <a:r>
              <a:rPr lang="en-US" sz="2400" dirty="0" smtClean="0"/>
              <a:t>	$147,685  </a:t>
            </a:r>
          </a:p>
          <a:p>
            <a:pPr marL="0" indent="0">
              <a:buNone/>
            </a:pPr>
            <a:r>
              <a:rPr lang="en-US" sz="2400" dirty="0" smtClean="0"/>
              <a:t>	Employee </a:t>
            </a:r>
            <a:r>
              <a:rPr lang="en-US" sz="2400" dirty="0"/>
              <a:t>Separation	</a:t>
            </a:r>
            <a:r>
              <a:rPr lang="en-US" sz="2400" dirty="0" smtClean="0"/>
              <a:t>$  96,651  </a:t>
            </a:r>
          </a:p>
          <a:p>
            <a:pPr marL="0" indent="0">
              <a:buNone/>
            </a:pPr>
            <a:r>
              <a:rPr lang="en-US" sz="2400" dirty="0" smtClean="0"/>
              <a:t>	Insurance</a:t>
            </a:r>
            <a:r>
              <a:rPr lang="en-US" sz="2400" dirty="0"/>
              <a:t>			</a:t>
            </a:r>
            <a:r>
              <a:rPr lang="en-US" sz="2400" dirty="0" smtClean="0"/>
              <a:t>$220,392  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 smtClean="0"/>
              <a:t>	Athletic </a:t>
            </a:r>
            <a:r>
              <a:rPr lang="en-US" sz="2400" dirty="0"/>
              <a:t>Coaches		</a:t>
            </a:r>
            <a:r>
              <a:rPr lang="en-US" sz="2400" dirty="0" smtClean="0"/>
              <a:t>$125,062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Salary</a:t>
            </a:r>
            <a:r>
              <a:rPr lang="en-US" sz="2400" dirty="0"/>
              <a:t>-Support Staff	</a:t>
            </a:r>
            <a:r>
              <a:rPr lang="en-US" sz="2400" dirty="0" smtClean="0"/>
              <a:t>$111,126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Salary</a:t>
            </a:r>
            <a:r>
              <a:rPr lang="en-US" sz="2400" dirty="0"/>
              <a:t>-Teachers		</a:t>
            </a:r>
            <a:r>
              <a:rPr lang="en-US" sz="2400" dirty="0" smtClean="0"/>
              <a:t>$521,044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Software</a:t>
            </a:r>
            <a:r>
              <a:rPr lang="en-US" sz="2400" dirty="0"/>
              <a:t>/Hardware		</a:t>
            </a:r>
            <a:r>
              <a:rPr lang="en-US" sz="2400" dirty="0" smtClean="0"/>
              <a:t>$118,201  </a:t>
            </a:r>
          </a:p>
          <a:p>
            <a:pPr marL="0" indent="0">
              <a:buNone/>
            </a:pPr>
            <a:r>
              <a:rPr lang="en-US" sz="2400" dirty="0" smtClean="0"/>
              <a:t>	Total			        $1,340,161</a:t>
            </a:r>
            <a:endParaRPr lang="en-US" sz="24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9132485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15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Cost Savings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Transportation		$ 158,627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Salary- Tutor			$   60,297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Special Education Tuition	$ 101,481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Total			         	$  320,405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Also of note: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Debt Reductions		$  201,980</a:t>
            </a:r>
          </a:p>
        </p:txBody>
      </p:sp>
    </p:spTree>
    <p:extLst>
      <p:ext uri="{BB962C8B-B14F-4D97-AF65-F5344CB8AC3E}">
        <p14:creationId xmlns:p14="http://schemas.microsoft.com/office/powerpoint/2010/main" val="45785662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15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Retirement/Separation Incentive Savings</a:t>
            </a:r>
          </a:p>
          <a:p>
            <a:pPr marL="0" indent="0">
              <a:buNone/>
            </a:pPr>
            <a:r>
              <a:rPr lang="en-US" sz="2200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31457"/>
              </p:ext>
            </p:extLst>
          </p:nvPr>
        </p:nvGraphicFramePr>
        <p:xfrm>
          <a:off x="647698" y="2641600"/>
          <a:ext cx="7950201" cy="15468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135743"/>
                <a:gridCol w="1135743"/>
                <a:gridCol w="1135743"/>
                <a:gridCol w="1135743"/>
                <a:gridCol w="1135743"/>
                <a:gridCol w="1135743"/>
                <a:gridCol w="1135743"/>
              </a:tblGrid>
              <a:tr h="386715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r>
                        <a:rPr lang="en-US" dirty="0" smtClean="0"/>
                        <a:t>6/30/18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$71,016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$67,110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$64,761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$102,495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r>
                        <a:rPr lang="en-US" dirty="0" smtClean="0"/>
                        <a:t>6/30/19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$69,395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$65,578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$63,283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$101,648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$71,016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$136,505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$130,339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$165,777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$101,068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85662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OPEB</a:t>
            </a:r>
          </a:p>
          <a:p>
            <a:pPr marL="0" indent="0">
              <a:buNone/>
            </a:pPr>
            <a:r>
              <a:rPr lang="en-US" dirty="0" smtClean="0"/>
              <a:t>Total Fund Balance:    </a:t>
            </a:r>
            <a:r>
              <a:rPr lang="en-US" dirty="0" smtClean="0"/>
              <a:t>$3,734,391</a:t>
            </a:r>
          </a:p>
          <a:p>
            <a:pPr marL="0" indent="0">
              <a:buNone/>
            </a:pPr>
            <a:r>
              <a:rPr lang="en-US" sz="2400" dirty="0" smtClean="0"/>
              <a:t>			as of June 30, 2018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431481"/>
              </p:ext>
            </p:extLst>
          </p:nvPr>
        </p:nvGraphicFramePr>
        <p:xfrm>
          <a:off x="1762129" y="3374268"/>
          <a:ext cx="5654565" cy="27789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84855"/>
                <a:gridCol w="1884855"/>
                <a:gridCol w="1884855"/>
              </a:tblGrid>
              <a:tr h="555780">
                <a:tc>
                  <a:txBody>
                    <a:bodyPr/>
                    <a:lstStyle/>
                    <a:p>
                      <a:r>
                        <a:rPr lang="en-US" dirty="0" smtClean="0"/>
                        <a:t>Fiscal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ARC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</a:tr>
              <a:tr h="555780"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$819,663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$705,000</a:t>
                      </a:r>
                      <a:endParaRPr lang="en-US" dirty="0"/>
                    </a:p>
                  </a:txBody>
                  <a:tcPr/>
                </a:tc>
              </a:tr>
              <a:tr h="555780"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$799,489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$735,499</a:t>
                      </a:r>
                      <a:endParaRPr lang="en-US" dirty="0"/>
                    </a:p>
                  </a:txBody>
                  <a:tcPr/>
                </a:tc>
              </a:tr>
              <a:tr h="555780">
                <a:tc>
                  <a:txBody>
                    <a:bodyPr/>
                    <a:lstStyle/>
                    <a:p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$814,605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$600,000</a:t>
                      </a:r>
                      <a:endParaRPr lang="en-US" dirty="0"/>
                    </a:p>
                  </a:txBody>
                  <a:tcPr/>
                </a:tc>
              </a:tr>
              <a:tr h="555780">
                <a:tc>
                  <a:txBody>
                    <a:bodyPr/>
                    <a:lstStyle/>
                    <a:p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$785,368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$563,444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515670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15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Excess and Deficiency</a:t>
            </a:r>
          </a:p>
          <a:p>
            <a:pPr marL="0" indent="0">
              <a:buNone/>
            </a:pPr>
            <a:r>
              <a:rPr lang="en-US" sz="2400" dirty="0" smtClean="0"/>
              <a:t>History of Using E&amp;D as Revenue</a:t>
            </a:r>
          </a:p>
          <a:p>
            <a:pPr marL="0" indent="0">
              <a:buNone/>
            </a:pPr>
            <a:r>
              <a:rPr lang="en-US" sz="2400" dirty="0" smtClean="0"/>
              <a:t>	FY18		</a:t>
            </a:r>
            <a:r>
              <a:rPr lang="en-US" sz="2400" dirty="0" smtClean="0"/>
              <a:t>$700,000</a:t>
            </a:r>
            <a:r>
              <a:rPr lang="en-US" sz="2400" dirty="0" smtClean="0"/>
              <a:t>		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FY19		$689,000</a:t>
            </a:r>
          </a:p>
          <a:p>
            <a:pPr marL="0" indent="0">
              <a:buNone/>
            </a:pPr>
            <a:r>
              <a:rPr lang="en-US" sz="2400" dirty="0" smtClean="0"/>
              <a:t>	FY20		$350,000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November 2018:  Moody’s Rating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Negative Outlook- Watch List</a:t>
            </a:r>
          </a:p>
        </p:txBody>
      </p:sp>
    </p:spTree>
    <p:extLst>
      <p:ext uri="{BB962C8B-B14F-4D97-AF65-F5344CB8AC3E}">
        <p14:creationId xmlns:p14="http://schemas.microsoft.com/office/powerpoint/2010/main" val="2981110326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15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6185" y="1730256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Assessment Comparison Without Debt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09184"/>
              </p:ext>
            </p:extLst>
          </p:nvPr>
        </p:nvGraphicFramePr>
        <p:xfrm>
          <a:off x="1426990" y="2198786"/>
          <a:ext cx="6096000" cy="188724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524000"/>
                <a:gridCol w="1555964"/>
                <a:gridCol w="1492036"/>
                <a:gridCol w="1524000"/>
              </a:tblGrid>
              <a:tr h="4038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Carlisle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$19,146,874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$6,226,667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$25,373,541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$19,996,874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6,577,045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26,573,919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</a:t>
                      </a:r>
                      <a:r>
                        <a:rPr lang="en-US" dirty="0" smtClean="0"/>
                        <a:t>   850,000*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</a:t>
                      </a:r>
                      <a:r>
                        <a:rPr lang="en-US" dirty="0" smtClean="0"/>
                        <a:t>350,378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</a:t>
                      </a:r>
                      <a:r>
                        <a:rPr lang="en-US" dirty="0" smtClean="0"/>
                        <a:t>1,200,378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0710" y="4280003"/>
            <a:ext cx="424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Assessment Comparison With Debt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035694"/>
              </p:ext>
            </p:extLst>
          </p:nvPr>
        </p:nvGraphicFramePr>
        <p:xfrm>
          <a:off x="1394653" y="4806893"/>
          <a:ext cx="60960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Carlisle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$22,654,028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$7,367,213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$30,021,241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23,344,987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7,678,252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31,023,239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 </a:t>
                      </a:r>
                      <a:r>
                        <a:rPr lang="en-US" dirty="0" smtClean="0"/>
                        <a:t>690,959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</a:t>
                      </a:r>
                      <a:r>
                        <a:rPr lang="en-US" dirty="0" smtClean="0"/>
                        <a:t>311,039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</a:t>
                      </a:r>
                      <a:r>
                        <a:rPr lang="en-US" dirty="0" smtClean="0"/>
                        <a:t>1,001,998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90185" y="4056814"/>
            <a:ext cx="3417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*meets the Finance Committee guideline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07280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15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94914" y="1884744"/>
            <a:ext cx="731105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dirty="0"/>
              <a:t>To determine whether the Town will vote to raise and appropriate, or transfer </a:t>
            </a:r>
            <a:r>
              <a:rPr lang="en-US" sz="1800" dirty="0" smtClean="0"/>
              <a:t>from available </a:t>
            </a:r>
            <a:r>
              <a:rPr lang="en-US" sz="1800" dirty="0"/>
              <a:t>funds, a sum of $23,344,987, or any other sum, for the following necessary and expedient </a:t>
            </a:r>
            <a:r>
              <a:rPr lang="en-US" sz="1800" dirty="0" smtClean="0"/>
              <a:t>purposes of </a:t>
            </a:r>
            <a:r>
              <a:rPr lang="en-US" sz="1800" dirty="0"/>
              <a:t>the Concord-Carlisle Regional School District for the fiscal year ending June 30, 2020, or take any </a:t>
            </a:r>
            <a:r>
              <a:rPr lang="en-US" sz="1800" dirty="0" smtClean="0"/>
              <a:t>other action </a:t>
            </a:r>
            <a:r>
              <a:rPr lang="en-US" sz="1800" dirty="0"/>
              <a:t>relative thereto.</a:t>
            </a:r>
          </a:p>
          <a:p>
            <a:pPr marL="0" indent="0">
              <a:buNone/>
            </a:pPr>
            <a:endParaRPr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33515"/>
              </p:ext>
            </p:extLst>
          </p:nvPr>
        </p:nvGraphicFramePr>
        <p:xfrm>
          <a:off x="1166954" y="3441700"/>
          <a:ext cx="6955960" cy="2285999"/>
        </p:xfrm>
        <a:graphic>
          <a:graphicData uri="http://schemas.openxmlformats.org/drawingml/2006/table">
            <a:tbl>
              <a:tblPr firstRow="1" bandRow="1" bandCol="1">
                <a:tableStyleId>{125E5076-3810-47DD-B79F-674D7AD40C01}</a:tableStyleId>
              </a:tblPr>
              <a:tblGrid>
                <a:gridCol w="1738990"/>
                <a:gridCol w="1738990"/>
                <a:gridCol w="1738990"/>
                <a:gridCol w="1738990"/>
              </a:tblGrid>
              <a:tr h="736600"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FY2018</a:t>
                      </a:r>
                      <a:r>
                        <a:rPr lang="en-US" baseline="0" dirty="0" smtClean="0"/>
                        <a:t> Adopted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FY2019 Adopted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 School Committee </a:t>
                      </a:r>
                    </a:p>
                    <a:p>
                      <a:r>
                        <a:rPr lang="en-US" sz="1600" dirty="0" smtClean="0"/>
                        <a:t>Vote</a:t>
                      </a:r>
                      <a:r>
                        <a:rPr lang="en-US" sz="1600" baseline="0" dirty="0" smtClean="0"/>
                        <a:t> 12/11/18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72">
                <a:tc>
                  <a:txBody>
                    <a:bodyPr/>
                    <a:lstStyle/>
                    <a:p>
                      <a:r>
                        <a:rPr lang="en-US" dirty="0" smtClean="0"/>
                        <a:t>CCRSD  </a:t>
                      </a:r>
                      <a:r>
                        <a:rPr lang="en-US" baseline="0" dirty="0" smtClean="0"/>
                        <a:t>Budget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Concord’s Assessment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$33,027,108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$21,599,072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$33,749,420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$22,654,028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$34,687,733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$23,344,987*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4492" y="5765800"/>
            <a:ext cx="702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*includes $19,996,874 assessment for operating budget and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$3,348,113 assessment for debt.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07148"/>
      </p:ext>
    </p:extLst>
  </p:cSld>
  <p:clrMapOvr>
    <a:masterClrMapping/>
  </p:clrMapOvr>
  <p:transition xmlns:p14="http://schemas.microsoft.com/office/powerpoint/2010/main"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4627</TotalTime>
  <Words>453</Words>
  <Application>Microsoft Macintosh PowerPoint</Application>
  <PresentationFormat>On-screen Show (4:3)</PresentationFormat>
  <Paragraphs>170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Default Design</vt:lpstr>
      <vt:lpstr>Article 15</vt:lpstr>
      <vt:lpstr>Article 15</vt:lpstr>
      <vt:lpstr>Article 15</vt:lpstr>
      <vt:lpstr>Article 15</vt:lpstr>
      <vt:lpstr>Article 15</vt:lpstr>
      <vt:lpstr>Article 15</vt:lpstr>
      <vt:lpstr>Article 15</vt:lpstr>
      <vt:lpstr>Article 15</vt:lpstr>
      <vt:lpstr>Article 15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Road Reconstruction  and Parking at CCHS</dc:title>
  <dc:creator>JOHN BOYNTON</dc:creator>
  <cp:lastModifiedBy>lhunter</cp:lastModifiedBy>
  <cp:revision>42</cp:revision>
  <dcterms:created xsi:type="dcterms:W3CDTF">2019-02-10T21:19:42Z</dcterms:created>
  <dcterms:modified xsi:type="dcterms:W3CDTF">2019-02-25T16:33:46Z</dcterms:modified>
</cp:coreProperties>
</file>