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8" r:id="rId1"/>
    <p:sldMasterId id="2147484091" r:id="rId2"/>
  </p:sldMasterIdLst>
  <p:notesMasterIdLst>
    <p:notesMasterId r:id="rId20"/>
  </p:notesMasterIdLst>
  <p:sldIdLst>
    <p:sldId id="275" r:id="rId3"/>
    <p:sldId id="257" r:id="rId4"/>
    <p:sldId id="259" r:id="rId5"/>
    <p:sldId id="268" r:id="rId6"/>
    <p:sldId id="269" r:id="rId7"/>
    <p:sldId id="270" r:id="rId8"/>
    <p:sldId id="273" r:id="rId9"/>
    <p:sldId id="258" r:id="rId10"/>
    <p:sldId id="260" r:id="rId11"/>
    <p:sldId id="262" r:id="rId12"/>
    <p:sldId id="263" r:id="rId13"/>
    <p:sldId id="264" r:id="rId14"/>
    <p:sldId id="265" r:id="rId15"/>
    <p:sldId id="266" r:id="rId16"/>
    <p:sldId id="274" r:id="rId17"/>
    <p:sldId id="277" r:id="rId18"/>
    <p:sldId id="276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F3A"/>
    <a:srgbClr val="B6A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0" autoAdjust="0"/>
    <p:restoredTop sz="98382" autoAdjust="0"/>
  </p:normalViewPr>
  <p:slideViewPr>
    <p:cSldViewPr snapToGrid="0">
      <p:cViewPr varScale="1">
        <p:scale>
          <a:sx n="138" d="100"/>
          <a:sy n="138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Parking Spaces – Old</a:t>
            </a:r>
            <a:r>
              <a:rPr lang="en-US" sz="2400" baseline="0" dirty="0">
                <a:solidFill>
                  <a:schemeClr val="tx1"/>
                </a:solidFill>
              </a:rPr>
              <a:t> vs. New CCHS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51F3A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Old CCHS</c:v>
                </c:pt>
                <c:pt idx="1">
                  <c:v>New CCHS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323.0</c:v>
                </c:pt>
                <c:pt idx="1">
                  <c:v>242.0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8A-C646-B03F-0209126164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6A978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Old CCHS</c:v>
                </c:pt>
                <c:pt idx="1">
                  <c:v>New CCHS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100.0</c:v>
                </c:pt>
                <c:pt idx="1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8A-C646-B03F-0209126164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Old CCHS</c:v>
                </c:pt>
                <c:pt idx="1">
                  <c:v>New CCHS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34.0</c:v>
                </c:pt>
                <c:pt idx="1">
                  <c:v>39.0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8A-C646-B03F-0209126164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Old CCHS</c:v>
                </c:pt>
                <c:pt idx="1">
                  <c:v>New CCHS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34.0</c:v>
                </c:pt>
                <c:pt idx="1">
                  <c:v>28.0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8A-C646-B03F-0209126164D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Old CCHS</c:v>
                </c:pt>
                <c:pt idx="1">
                  <c:v>New CCHS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28.0</c:v>
                </c:pt>
                <c:pt idx="1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8A-C646-B03F-0209126164D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Old CCHS</c:v>
                </c:pt>
                <c:pt idx="1">
                  <c:v>New CCHS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14.0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08A-C646-B03F-0209126164D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Old CCHS</c:v>
                </c:pt>
                <c:pt idx="1">
                  <c:v>New CCHS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8.0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08A-C646-B03F-020912616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1"/>
        <c:overlap val="100"/>
        <c:axId val="-2095047256"/>
        <c:axId val="-2094994440"/>
      </c:barChart>
      <c:catAx>
        <c:axId val="-209504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4994440"/>
        <c:crosses val="autoZero"/>
        <c:auto val="1"/>
        <c:lblAlgn val="ctr"/>
        <c:lblOffset val="100"/>
        <c:noMultiLvlLbl val="0"/>
      </c:catAx>
      <c:valAx>
        <c:axId val="-2094994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09504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02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583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404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282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189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703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614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282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7439F0-79BF-4F4C-99E1-A7C8E9B116C1}"/>
              </a:ext>
            </a:extLst>
          </p:cNvPr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65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762698A-AF32-CE4F-B191-75AD5542E146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B6A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5149" y="111567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202EE9-4F5E-C84B-B313-EE121C088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112" y="211501"/>
            <a:ext cx="724966" cy="758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407-30E9-7040-B64C-9483EFF77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199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AB236-B9BE-4848-A776-8692BC60B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521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C44BA-EF2D-4540-86A2-B73D31C3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268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21F8-999F-2B49-B6CA-9857EC0EC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348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7303E-CDEA-4D46-927F-3644B7DC1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816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94316-E6F7-9349-8CF1-3E3C8D083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388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EE8C-63A8-8E4B-ADB4-9C239F5A3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000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1BD13-A40F-6847-A6AD-C480FF34C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151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D9AF3-E7E0-344E-87D7-A5E41850D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48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B0456-7971-144A-AA69-2539BABBB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69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838200"/>
            <a:ext cx="1828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334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6225C-5F2F-6544-9DC1-6A995687C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636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193"/>
            <a:ext cx="1066800" cy="14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84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71" r:id="rId13"/>
    <p:sldLayoutId id="2147484072" r:id="rId14"/>
    <p:sldLayoutId id="214748407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73152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6D104C-A399-1B4D-AB9C-6B7A03EDE4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470400" y="57594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>
              <a:solidFill>
                <a:schemeClr val="accent1"/>
              </a:solidFill>
            </a:endParaRPr>
          </a:p>
        </p:txBody>
      </p:sp>
      <p:pic>
        <p:nvPicPr>
          <p:cNvPr id="1034" name="Picture 23" descr="Town Sea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403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580" y="1930925"/>
            <a:ext cx="7315200" cy="42973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To determine whether the Town will vote to approve $2,000,000, or any other sum, </a:t>
            </a:r>
            <a:r>
              <a:rPr lang="en-US" sz="2000" dirty="0" smtClean="0"/>
              <a:t>of debt </a:t>
            </a:r>
            <a:r>
              <a:rPr lang="en-US" sz="2000" dirty="0"/>
              <a:t>authorized by the Concord-Carlisle Regional School Committee for the reconstruction of the access </a:t>
            </a:r>
            <a:r>
              <a:rPr lang="en-US" sz="2000" dirty="0" smtClean="0"/>
              <a:t>road and </a:t>
            </a:r>
            <a:r>
              <a:rPr lang="en-US" sz="2000" dirty="0"/>
              <a:t>the design and construction of the parking lot; provided, however, that this approval shall be </a:t>
            </a:r>
            <a:r>
              <a:rPr lang="en-US" sz="2000" dirty="0" smtClean="0"/>
              <a:t>contingent upon </a:t>
            </a:r>
            <a:r>
              <a:rPr lang="en-US" sz="2000" dirty="0"/>
              <a:t>passage of a Proposition </a:t>
            </a:r>
            <a:r>
              <a:rPr lang="en-US" sz="2000" dirty="0" smtClean="0"/>
              <a:t>21/2 debt </a:t>
            </a:r>
            <a:r>
              <a:rPr lang="en-US" sz="2000" dirty="0"/>
              <a:t>exclusion referendum under Massachusetts General Laws c. 59</a:t>
            </a:r>
            <a:r>
              <a:rPr lang="en-US" sz="2000" dirty="0" smtClean="0"/>
              <a:t>, § </a:t>
            </a:r>
            <a:r>
              <a:rPr lang="en-US" sz="2000" dirty="0"/>
              <a:t>21C(k) to exempt the Town’s allocable share of the amounts required for the payment of interest and</a:t>
            </a:r>
          </a:p>
          <a:p>
            <a:pPr marL="0" indent="0">
              <a:buNone/>
            </a:pPr>
            <a:r>
              <a:rPr lang="en-US" sz="2000" dirty="0"/>
              <a:t>principal on said borrowing, or take any other action relative thereto.</a:t>
            </a:r>
          </a:p>
        </p:txBody>
      </p:sp>
    </p:spTree>
    <p:extLst>
      <p:ext uri="{BB962C8B-B14F-4D97-AF65-F5344CB8AC3E}">
        <p14:creationId xmlns:p14="http://schemas.microsoft.com/office/powerpoint/2010/main" val="304309100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880507" y="1813373"/>
            <a:ext cx="7345375" cy="87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sz="2800" dirty="0">
                <a:solidFill>
                  <a:schemeClr val="tx1"/>
                </a:solidFill>
              </a:rPr>
              <a:t>Since 2015, multiple actions have been taken to overcome the parking deficit</a:t>
            </a:r>
          </a:p>
        </p:txBody>
      </p:sp>
      <p:sp>
        <p:nvSpPr>
          <p:cNvPr id="5" name="Google Shape;93;p14">
            <a:extLst>
              <a:ext uri="{FF2B5EF4-FFF2-40B4-BE49-F238E27FC236}">
                <a16:creationId xmlns:a16="http://schemas.microsoft.com/office/drawing/2014/main" xmlns="" id="{64C72B1B-52D4-9D46-9382-F0A9A41E516D}"/>
              </a:ext>
            </a:extLst>
          </p:cNvPr>
          <p:cNvSpPr txBox="1">
            <a:spLocks/>
          </p:cNvSpPr>
          <p:nvPr/>
        </p:nvSpPr>
        <p:spPr>
          <a:xfrm>
            <a:off x="2325758" y="2811189"/>
            <a:ext cx="5923006" cy="33485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 urged a “wait and see” approach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Faculty parking moved to upper turf lot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School rented spaces from Beede Center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Spaces were </a:t>
            </a:r>
            <a:r>
              <a:rPr lang="en-US" sz="2400" dirty="0" smtClean="0">
                <a:solidFill>
                  <a:schemeClr val="tx1"/>
                </a:solidFill>
              </a:rPr>
              <a:t>numbered </a:t>
            </a:r>
            <a:r>
              <a:rPr lang="en-US" sz="2400" dirty="0">
                <a:solidFill>
                  <a:schemeClr val="tx1"/>
                </a:solidFill>
              </a:rPr>
              <a:t>to improve enforcement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Carpool challenge was promoted</a:t>
            </a: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xmlns="" id="{2E31A60D-DEE8-3246-850A-1982769C706A}"/>
              </a:ext>
            </a:extLst>
          </p:cNvPr>
          <p:cNvSpPr txBox="1">
            <a:spLocks/>
          </p:cNvSpPr>
          <p:nvPr/>
        </p:nvSpPr>
        <p:spPr>
          <a:xfrm>
            <a:off x="660759" y="3300953"/>
            <a:ext cx="1997765" cy="6514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2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None/>
            </a:pPr>
            <a:r>
              <a:rPr lang="en-US" dirty="0">
                <a:solidFill>
                  <a:schemeClr val="tx1"/>
                </a:solidFill>
              </a:rPr>
              <a:t>Parking Management</a:t>
            </a:r>
          </a:p>
        </p:txBody>
      </p:sp>
    </p:spTree>
    <p:extLst>
      <p:ext uri="{BB962C8B-B14F-4D97-AF65-F5344CB8AC3E}">
        <p14:creationId xmlns:p14="http://schemas.microsoft.com/office/powerpoint/2010/main" val="4973295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83473" y="2110863"/>
            <a:ext cx="7294779" cy="76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sz="2400" dirty="0">
                <a:solidFill>
                  <a:schemeClr val="tx1"/>
                </a:solidFill>
              </a:rPr>
              <a:t>Since 2015, much consideration has been given to considering options for the campus</a:t>
            </a:r>
          </a:p>
        </p:txBody>
      </p:sp>
      <p:sp>
        <p:nvSpPr>
          <p:cNvPr id="5" name="Google Shape;93;p14">
            <a:extLst>
              <a:ext uri="{FF2B5EF4-FFF2-40B4-BE49-F238E27FC236}">
                <a16:creationId xmlns:a16="http://schemas.microsoft.com/office/drawing/2014/main" xmlns="" id="{64C72B1B-52D4-9D46-9382-F0A9A41E516D}"/>
              </a:ext>
            </a:extLst>
          </p:cNvPr>
          <p:cNvSpPr txBox="1">
            <a:spLocks/>
          </p:cNvSpPr>
          <p:nvPr/>
        </p:nvSpPr>
        <p:spPr>
          <a:xfrm>
            <a:off x="2302239" y="2845353"/>
            <a:ext cx="5934447" cy="34501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Campus Advisory Committee formed in 2017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Campus Oversight Committee formed in 2018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Gale Associates engaged to conduct feasibility study in 2018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Campus Sustainability Committee formed 2019</a:t>
            </a:r>
          </a:p>
        </p:txBody>
      </p:sp>
      <p:sp>
        <p:nvSpPr>
          <p:cNvPr id="7" name="Google Shape;93;p14">
            <a:extLst>
              <a:ext uri="{FF2B5EF4-FFF2-40B4-BE49-F238E27FC236}">
                <a16:creationId xmlns:a16="http://schemas.microsoft.com/office/drawing/2014/main" xmlns="" id="{76931211-8C6F-EA4B-BA89-0D347603DA90}"/>
              </a:ext>
            </a:extLst>
          </p:cNvPr>
          <p:cNvSpPr txBox="1">
            <a:spLocks/>
          </p:cNvSpPr>
          <p:nvPr/>
        </p:nvSpPr>
        <p:spPr>
          <a:xfrm>
            <a:off x="857142" y="3361031"/>
            <a:ext cx="1997765" cy="8740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2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None/>
            </a:pPr>
            <a:r>
              <a:rPr lang="en-US" sz="2400" dirty="0">
                <a:solidFill>
                  <a:schemeClr val="tx1"/>
                </a:solidFill>
              </a:rPr>
              <a:t>Campus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20557792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15796" y="1779627"/>
            <a:ext cx="7315421" cy="87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sz="2800" dirty="0">
                <a:solidFill>
                  <a:schemeClr val="tx1"/>
                </a:solidFill>
              </a:rPr>
              <a:t>Despite best efforts, parking capacity remains inadequate</a:t>
            </a:r>
          </a:p>
        </p:txBody>
      </p:sp>
      <p:sp>
        <p:nvSpPr>
          <p:cNvPr id="5" name="Google Shape;93;p14">
            <a:extLst>
              <a:ext uri="{FF2B5EF4-FFF2-40B4-BE49-F238E27FC236}">
                <a16:creationId xmlns:a16="http://schemas.microsoft.com/office/drawing/2014/main" xmlns="" id="{64C72B1B-52D4-9D46-9382-F0A9A41E516D}"/>
              </a:ext>
            </a:extLst>
          </p:cNvPr>
          <p:cNvSpPr txBox="1">
            <a:spLocks/>
          </p:cNvSpPr>
          <p:nvPr/>
        </p:nvSpPr>
        <p:spPr>
          <a:xfrm>
            <a:off x="962832" y="2574603"/>
            <a:ext cx="7303662" cy="31905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Many drivers (juniors) no longer can have spaces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arrive extra early to grab spots; defeats the purpose of the later start time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Lack of visitor spaces results in taking of student spaces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Insufficient capacity for large community events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Continued stress for families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Huge distraction and time consumer for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9696999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1021626" y="2155890"/>
            <a:ext cx="7174314" cy="87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sz="2800" dirty="0">
                <a:solidFill>
                  <a:schemeClr val="tx1"/>
                </a:solidFill>
              </a:rPr>
              <a:t>Why must students drive to school?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Why can’t they take the </a:t>
            </a:r>
            <a:r>
              <a:rPr lang="en-US" sz="2800" dirty="0" smtClean="0">
                <a:solidFill>
                  <a:schemeClr val="tx1"/>
                </a:solidFill>
              </a:rPr>
              <a:t>late </a:t>
            </a:r>
            <a:r>
              <a:rPr lang="en-US" sz="2800" dirty="0">
                <a:solidFill>
                  <a:schemeClr val="tx1"/>
                </a:solidFill>
              </a:rPr>
              <a:t>bus?</a:t>
            </a:r>
          </a:p>
        </p:txBody>
      </p:sp>
      <p:sp>
        <p:nvSpPr>
          <p:cNvPr id="5" name="Google Shape;93;p14">
            <a:extLst>
              <a:ext uri="{FF2B5EF4-FFF2-40B4-BE49-F238E27FC236}">
                <a16:creationId xmlns:a16="http://schemas.microsoft.com/office/drawing/2014/main" xmlns="" id="{64C72B1B-52D4-9D46-9382-F0A9A41E516D}"/>
              </a:ext>
            </a:extLst>
          </p:cNvPr>
          <p:cNvSpPr txBox="1">
            <a:spLocks/>
          </p:cNvSpPr>
          <p:nvPr/>
        </p:nvSpPr>
        <p:spPr>
          <a:xfrm>
            <a:off x="965384" y="3025689"/>
            <a:ext cx="7242315" cy="29135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Off campus sports teams – </a:t>
            </a:r>
            <a:r>
              <a:rPr lang="en-US" dirty="0" smtClean="0">
                <a:solidFill>
                  <a:schemeClr val="tx1"/>
                </a:solidFill>
              </a:rPr>
              <a:t>i.e.  hockey, golf</a:t>
            </a:r>
            <a:endParaRPr lang="en-US" dirty="0">
              <a:solidFill>
                <a:schemeClr val="tx1"/>
              </a:solidFill>
            </a:endParaRP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After school jobs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Caring for siblings (especially single parent households)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Club sports – soccer, cross-country skiing, </a:t>
            </a:r>
            <a:r>
              <a:rPr lang="en-US" dirty="0" smtClean="0">
                <a:solidFill>
                  <a:schemeClr val="tx1"/>
                </a:solidFill>
              </a:rPr>
              <a:t>rowing,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Music lessons and performances – often in Boston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Parking cannot continue to be treated only as a privilege</a:t>
            </a:r>
          </a:p>
        </p:txBody>
      </p:sp>
    </p:spTree>
    <p:extLst>
      <p:ext uri="{BB962C8B-B14F-4D97-AF65-F5344CB8AC3E}">
        <p14:creationId xmlns:p14="http://schemas.microsoft.com/office/powerpoint/2010/main" val="3021074882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39314" y="1767868"/>
            <a:ext cx="732717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8420" lvl="0" indent="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dirty="0">
                <a:solidFill>
                  <a:schemeClr val="tx1"/>
                </a:solidFill>
              </a:rPr>
              <a:t>Gale Associates’ study proposed a location and size of a future parking lot</a:t>
            </a:r>
          </a:p>
        </p:txBody>
      </p:sp>
      <p:sp>
        <p:nvSpPr>
          <p:cNvPr id="5" name="Google Shape;93;p14">
            <a:extLst>
              <a:ext uri="{FF2B5EF4-FFF2-40B4-BE49-F238E27FC236}">
                <a16:creationId xmlns:a16="http://schemas.microsoft.com/office/drawing/2014/main" xmlns="" id="{64C72B1B-52D4-9D46-9382-F0A9A41E516D}"/>
              </a:ext>
            </a:extLst>
          </p:cNvPr>
          <p:cNvSpPr txBox="1">
            <a:spLocks/>
          </p:cNvSpPr>
          <p:nvPr/>
        </p:nvSpPr>
        <p:spPr>
          <a:xfrm>
            <a:off x="904037" y="3064673"/>
            <a:ext cx="7338940" cy="2952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104 additional spaces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Estimated cost of $790,903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Would not impede future development of a track and field on the remediated landfill site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Would not impede future development of an amenities building</a:t>
            </a:r>
          </a:p>
        </p:txBody>
      </p:sp>
    </p:spTree>
    <p:extLst>
      <p:ext uri="{BB962C8B-B14F-4D97-AF65-F5344CB8AC3E}">
        <p14:creationId xmlns:p14="http://schemas.microsoft.com/office/powerpoint/2010/main" val="71628443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</a:t>
            </a:r>
            <a:r>
              <a:rPr lang="en-US" dirty="0">
                <a:solidFill>
                  <a:srgbClr val="FFFFFF"/>
                </a:solidFill>
              </a:rPr>
              <a:t>16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14400" y="1883505"/>
            <a:ext cx="7316817" cy="419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School Committee is requesting $2,000,000 to complete both projects</a:t>
            </a:r>
          </a:p>
          <a:p>
            <a:pPr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</a:pPr>
            <a:r>
              <a:rPr lang="en-US" sz="2000" dirty="0">
                <a:solidFill>
                  <a:schemeClr val="tx1"/>
                </a:solidFill>
              </a:rPr>
              <a:t>Actual costs could be less. CCRSD will only borrow an amount necessary to fund actual project costs with debt service commencing in </a:t>
            </a:r>
            <a:r>
              <a:rPr lang="en-US" sz="2000" dirty="0"/>
              <a:t>FY21. </a:t>
            </a:r>
            <a:endParaRPr lang="en-US" sz="2000" dirty="0" smtClean="0"/>
          </a:p>
          <a:p>
            <a:pPr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</a:pPr>
            <a:r>
              <a:rPr lang="en-US" sz="2000" dirty="0" smtClean="0"/>
              <a:t>While </a:t>
            </a:r>
            <a:r>
              <a:rPr lang="en-US" sz="2000" dirty="0"/>
              <a:t>the estimates Gale provided for both were stand alone, combining Parking and Access Road Reconstruction provides economies of </a:t>
            </a:r>
            <a:r>
              <a:rPr lang="en-US" sz="2000" dirty="0" smtClean="0"/>
              <a:t>scale.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Based on FY20 assessment ratios and a 10 year repayment schedule, estimated FY21 assessment impact are:</a:t>
            </a:r>
          </a:p>
          <a:p>
            <a:pPr marL="533908" lvl="2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$</a:t>
            </a:r>
            <a:r>
              <a:rPr lang="en-US" sz="2000" dirty="0">
                <a:solidFill>
                  <a:schemeClr val="tx1"/>
                </a:solidFill>
              </a:rPr>
              <a:t>210,700 for </a:t>
            </a:r>
            <a:r>
              <a:rPr lang="en-US" sz="2000" dirty="0" smtClean="0">
                <a:solidFill>
                  <a:schemeClr val="tx1"/>
                </a:solidFill>
              </a:rPr>
              <a:t>Concord   $</a:t>
            </a:r>
            <a:r>
              <a:rPr lang="en-US" sz="2000" dirty="0">
                <a:solidFill>
                  <a:schemeClr val="tx1"/>
                </a:solidFill>
              </a:rPr>
              <a:t>69,300 for Carlisle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25661824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Access Road Reconstruction 		$ 1,224,812</a:t>
            </a:r>
          </a:p>
          <a:p>
            <a:pPr marL="0" indent="0">
              <a:buNone/>
            </a:pPr>
            <a:r>
              <a:rPr lang="en-US" sz="2400" dirty="0" smtClean="0"/>
              <a:t>Restore 104 Parking Spaces		$    790,903</a:t>
            </a:r>
          </a:p>
          <a:p>
            <a:pPr marL="0" indent="0">
              <a:buNone/>
            </a:pPr>
            <a:r>
              <a:rPr lang="en-US" sz="2400" dirty="0" smtClean="0"/>
              <a:t>Total						$ 2,015,715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7493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580" y="1930925"/>
            <a:ext cx="7315200" cy="42973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To determine whether the Town will vote to approve $2,000,000, or any other sum, </a:t>
            </a:r>
            <a:r>
              <a:rPr lang="en-US" sz="2000" dirty="0" smtClean="0"/>
              <a:t>of debt </a:t>
            </a:r>
            <a:r>
              <a:rPr lang="en-US" sz="2000" dirty="0"/>
              <a:t>authorized by the Concord-Carlisle Regional School Committee for the reconstruction of the access </a:t>
            </a:r>
            <a:r>
              <a:rPr lang="en-US" sz="2000" dirty="0" smtClean="0"/>
              <a:t>road and </a:t>
            </a:r>
            <a:r>
              <a:rPr lang="en-US" sz="2000" dirty="0"/>
              <a:t>the design and construction of the parking lot; provided, however, that this approval shall be </a:t>
            </a:r>
            <a:r>
              <a:rPr lang="en-US" sz="2000" dirty="0" smtClean="0"/>
              <a:t>contingent upon </a:t>
            </a:r>
            <a:r>
              <a:rPr lang="en-US" sz="2000" dirty="0"/>
              <a:t>passage of a Proposition </a:t>
            </a:r>
            <a:r>
              <a:rPr lang="en-US" sz="2000" dirty="0" smtClean="0"/>
              <a:t>21/2 debt </a:t>
            </a:r>
            <a:r>
              <a:rPr lang="en-US" sz="2000" dirty="0"/>
              <a:t>exclusion referendum under Massachusetts General Laws c. 59</a:t>
            </a:r>
            <a:r>
              <a:rPr lang="en-US" sz="2000" dirty="0" smtClean="0"/>
              <a:t>, § </a:t>
            </a:r>
            <a:r>
              <a:rPr lang="en-US" sz="2000" dirty="0"/>
              <a:t>21C(k) to exempt the Town’s allocable share of the amounts required for the payment of interest and</a:t>
            </a:r>
          </a:p>
          <a:p>
            <a:pPr marL="0" indent="0">
              <a:buNone/>
            </a:pPr>
            <a:r>
              <a:rPr lang="en-US" sz="2000" dirty="0"/>
              <a:t>principal on said borrowing, or take any other action relative thereto.</a:t>
            </a:r>
          </a:p>
        </p:txBody>
      </p:sp>
    </p:spTree>
    <p:extLst>
      <p:ext uri="{BB962C8B-B14F-4D97-AF65-F5344CB8AC3E}">
        <p14:creationId xmlns:p14="http://schemas.microsoft.com/office/powerpoint/2010/main" val="2596118811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16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37281" y="1884744"/>
            <a:ext cx="733436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sz="2800" dirty="0">
                <a:solidFill>
                  <a:schemeClr val="tx1"/>
                </a:solidFill>
              </a:rPr>
              <a:t>Article 16 requests approval for funds for the following on the CCHS Campus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Char char="•"/>
            </a:pPr>
            <a:r>
              <a:rPr lang="en-US" sz="2800" dirty="0"/>
              <a:t>Reconstruct the access road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Char char="•"/>
            </a:pPr>
            <a:r>
              <a:rPr lang="en-US" sz="2800" dirty="0"/>
              <a:t>Install lighting along the access road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Char char="•"/>
            </a:pPr>
            <a:r>
              <a:rPr lang="en-US" sz="2800" dirty="0"/>
              <a:t>Repair sidewalks and curbing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Char char="•"/>
            </a:pPr>
            <a:r>
              <a:rPr lang="en-US" sz="2800" dirty="0" smtClean="0"/>
              <a:t>Restore parking to previous amounts</a:t>
            </a:r>
            <a:endParaRPr lang="en-US" sz="2800" dirty="0"/>
          </a:p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800"/>
              <a:buNone/>
            </a:pPr>
            <a:endParaRPr sz="36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4BC9C-F8A2-5A41-99B9-23FD03AF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Article 16</a:t>
            </a:r>
            <a:endParaRPr lang="en-US" dirty="0"/>
          </a:p>
        </p:txBody>
      </p:sp>
      <p:pic>
        <p:nvPicPr>
          <p:cNvPr id="4" name="Picture 2" descr="G:\FY20 Budget\Parking presentation\Pages from 717870-CCRHS Feasibility Study-Final_01-31-2019.jpg">
            <a:extLst>
              <a:ext uri="{FF2B5EF4-FFF2-40B4-BE49-F238E27FC236}">
                <a16:creationId xmlns:a16="http://schemas.microsoft.com/office/drawing/2014/main" xmlns="" id="{5A0B673F-EE01-004D-AB92-28A138E05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/>
          <a:stretch/>
        </p:blipFill>
        <p:spPr bwMode="auto">
          <a:xfrm>
            <a:off x="891605" y="1828799"/>
            <a:ext cx="7330441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7A0FB1E4-B626-7A45-B6B9-09D173D95442}"/>
              </a:ext>
            </a:extLst>
          </p:cNvPr>
          <p:cNvSpPr/>
          <p:nvPr/>
        </p:nvSpPr>
        <p:spPr>
          <a:xfrm>
            <a:off x="3820308" y="1980907"/>
            <a:ext cx="3085537" cy="2355819"/>
          </a:xfrm>
          <a:custGeom>
            <a:avLst/>
            <a:gdLst>
              <a:gd name="connsiteX0" fmla="*/ 297293 w 3085537"/>
              <a:gd name="connsiteY0" fmla="*/ 0 h 2355819"/>
              <a:gd name="connsiteX1" fmla="*/ 81080 w 3085537"/>
              <a:gd name="connsiteY1" fmla="*/ 328824 h 2355819"/>
              <a:gd name="connsiteX2" fmla="*/ 72071 w 3085537"/>
              <a:gd name="connsiteY2" fmla="*/ 387382 h 2355819"/>
              <a:gd name="connsiteX3" fmla="*/ 166664 w 3085537"/>
              <a:gd name="connsiteY3" fmla="*/ 1364844 h 2355819"/>
              <a:gd name="connsiteX4" fmla="*/ 252249 w 3085537"/>
              <a:gd name="connsiteY4" fmla="*/ 1441419 h 2355819"/>
              <a:gd name="connsiteX5" fmla="*/ 247744 w 3085537"/>
              <a:gd name="connsiteY5" fmla="*/ 1490968 h 2355819"/>
              <a:gd name="connsiteX6" fmla="*/ 225222 w 3085537"/>
              <a:gd name="connsiteY6" fmla="*/ 1508986 h 2355819"/>
              <a:gd name="connsiteX7" fmla="*/ 270266 w 3085537"/>
              <a:gd name="connsiteY7" fmla="*/ 1563039 h 2355819"/>
              <a:gd name="connsiteX8" fmla="*/ 968454 w 3085537"/>
              <a:gd name="connsiteY8" fmla="*/ 1954924 h 2355819"/>
              <a:gd name="connsiteX9" fmla="*/ 1076560 w 3085537"/>
              <a:gd name="connsiteY9" fmla="*/ 2022491 h 2355819"/>
              <a:gd name="connsiteX10" fmla="*/ 1554030 w 3085537"/>
              <a:gd name="connsiteY10" fmla="*/ 2292757 h 2355819"/>
              <a:gd name="connsiteX11" fmla="*/ 2977431 w 3085537"/>
              <a:gd name="connsiteY11" fmla="*/ 2049518 h 2355819"/>
              <a:gd name="connsiteX12" fmla="*/ 3026980 w 3085537"/>
              <a:gd name="connsiteY12" fmla="*/ 1963933 h 2355819"/>
              <a:gd name="connsiteX13" fmla="*/ 3085537 w 3085537"/>
              <a:gd name="connsiteY13" fmla="*/ 2112580 h 2355819"/>
              <a:gd name="connsiteX14" fmla="*/ 1644119 w 3085537"/>
              <a:gd name="connsiteY14" fmla="*/ 2355819 h 2355819"/>
              <a:gd name="connsiteX15" fmla="*/ 1545021 w 3085537"/>
              <a:gd name="connsiteY15" fmla="*/ 2355819 h 2355819"/>
              <a:gd name="connsiteX16" fmla="*/ 1391870 w 3085537"/>
              <a:gd name="connsiteY16" fmla="*/ 2274739 h 2355819"/>
              <a:gd name="connsiteX17" fmla="*/ 121620 w 3085537"/>
              <a:gd name="connsiteY17" fmla="*/ 1540517 h 2355819"/>
              <a:gd name="connsiteX18" fmla="*/ 121620 w 3085537"/>
              <a:gd name="connsiteY18" fmla="*/ 1540517 h 2355819"/>
              <a:gd name="connsiteX19" fmla="*/ 144142 w 3085537"/>
              <a:gd name="connsiteY19" fmla="*/ 1490968 h 2355819"/>
              <a:gd name="connsiteX20" fmla="*/ 94593 w 3085537"/>
              <a:gd name="connsiteY20" fmla="*/ 1360339 h 2355819"/>
              <a:gd name="connsiteX21" fmla="*/ 0 w 3085537"/>
              <a:gd name="connsiteY21" fmla="*/ 369364 h 2355819"/>
              <a:gd name="connsiteX22" fmla="*/ 18018 w 3085537"/>
              <a:gd name="connsiteY22" fmla="*/ 270266 h 2355819"/>
              <a:gd name="connsiteX23" fmla="*/ 99098 w 3085537"/>
              <a:gd name="connsiteY23" fmla="*/ 153151 h 2355819"/>
              <a:gd name="connsiteX24" fmla="*/ 153151 w 3085537"/>
              <a:gd name="connsiteY24" fmla="*/ 72071 h 2355819"/>
              <a:gd name="connsiteX25" fmla="*/ 216213 w 3085537"/>
              <a:gd name="connsiteY25" fmla="*/ 0 h 2355819"/>
              <a:gd name="connsiteX26" fmla="*/ 297293 w 3085537"/>
              <a:gd name="connsiteY26" fmla="*/ 0 h 235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85537" h="2355819">
                <a:moveTo>
                  <a:pt x="297293" y="0"/>
                </a:moveTo>
                <a:lnTo>
                  <a:pt x="81080" y="328824"/>
                </a:lnTo>
                <a:lnTo>
                  <a:pt x="72071" y="387382"/>
                </a:lnTo>
                <a:lnTo>
                  <a:pt x="166664" y="1364844"/>
                </a:lnTo>
                <a:lnTo>
                  <a:pt x="252249" y="1441419"/>
                </a:lnTo>
                <a:lnTo>
                  <a:pt x="247744" y="1490968"/>
                </a:lnTo>
                <a:lnTo>
                  <a:pt x="225222" y="1508986"/>
                </a:lnTo>
                <a:lnTo>
                  <a:pt x="270266" y="1563039"/>
                </a:lnTo>
                <a:lnTo>
                  <a:pt x="968454" y="1954924"/>
                </a:lnTo>
                <a:lnTo>
                  <a:pt x="1076560" y="2022491"/>
                </a:lnTo>
                <a:lnTo>
                  <a:pt x="1554030" y="2292757"/>
                </a:lnTo>
                <a:lnTo>
                  <a:pt x="2977431" y="2049518"/>
                </a:lnTo>
                <a:lnTo>
                  <a:pt x="3026980" y="1963933"/>
                </a:lnTo>
                <a:lnTo>
                  <a:pt x="3085537" y="2112580"/>
                </a:lnTo>
                <a:lnTo>
                  <a:pt x="1644119" y="2355819"/>
                </a:lnTo>
                <a:lnTo>
                  <a:pt x="1545021" y="2355819"/>
                </a:lnTo>
                <a:lnTo>
                  <a:pt x="1391870" y="2274739"/>
                </a:lnTo>
                <a:lnTo>
                  <a:pt x="121620" y="1540517"/>
                </a:lnTo>
                <a:lnTo>
                  <a:pt x="121620" y="1540517"/>
                </a:lnTo>
                <a:lnTo>
                  <a:pt x="144142" y="1490968"/>
                </a:lnTo>
                <a:lnTo>
                  <a:pt x="94593" y="1360339"/>
                </a:lnTo>
                <a:lnTo>
                  <a:pt x="0" y="369364"/>
                </a:lnTo>
                <a:lnTo>
                  <a:pt x="18018" y="270266"/>
                </a:lnTo>
                <a:lnTo>
                  <a:pt x="99098" y="153151"/>
                </a:lnTo>
                <a:lnTo>
                  <a:pt x="153151" y="72071"/>
                </a:lnTo>
                <a:lnTo>
                  <a:pt x="216213" y="0"/>
                </a:lnTo>
                <a:lnTo>
                  <a:pt x="297293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2C48D4C5-84C1-9E44-9826-9EE399C76128}"/>
              </a:ext>
            </a:extLst>
          </p:cNvPr>
          <p:cNvSpPr/>
          <p:nvPr/>
        </p:nvSpPr>
        <p:spPr>
          <a:xfrm>
            <a:off x="4985242" y="4726396"/>
            <a:ext cx="522515" cy="635125"/>
          </a:xfrm>
          <a:custGeom>
            <a:avLst/>
            <a:gdLst>
              <a:gd name="connsiteX0" fmla="*/ 315311 w 522515"/>
              <a:gd name="connsiteY0" fmla="*/ 0 h 635125"/>
              <a:gd name="connsiteX1" fmla="*/ 522515 w 522515"/>
              <a:gd name="connsiteY1" fmla="*/ 108106 h 635125"/>
              <a:gd name="connsiteX2" fmla="*/ 229726 w 522515"/>
              <a:gd name="connsiteY2" fmla="*/ 635125 h 635125"/>
              <a:gd name="connsiteX3" fmla="*/ 0 w 522515"/>
              <a:gd name="connsiteY3" fmla="*/ 527018 h 635125"/>
              <a:gd name="connsiteX4" fmla="*/ 76576 w 522515"/>
              <a:gd name="connsiteY4" fmla="*/ 436930 h 635125"/>
              <a:gd name="connsiteX5" fmla="*/ 108107 w 522515"/>
              <a:gd name="connsiteY5" fmla="*/ 369363 h 635125"/>
              <a:gd name="connsiteX6" fmla="*/ 135133 w 522515"/>
              <a:gd name="connsiteY6" fmla="*/ 310805 h 635125"/>
              <a:gd name="connsiteX7" fmla="*/ 315311 w 522515"/>
              <a:gd name="connsiteY7" fmla="*/ 0 h 6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515" h="635125">
                <a:moveTo>
                  <a:pt x="315311" y="0"/>
                </a:moveTo>
                <a:lnTo>
                  <a:pt x="522515" y="108106"/>
                </a:lnTo>
                <a:lnTo>
                  <a:pt x="229726" y="635125"/>
                </a:lnTo>
                <a:lnTo>
                  <a:pt x="0" y="527018"/>
                </a:lnTo>
                <a:lnTo>
                  <a:pt x="76576" y="436930"/>
                </a:lnTo>
                <a:lnTo>
                  <a:pt x="108107" y="369363"/>
                </a:lnTo>
                <a:lnTo>
                  <a:pt x="135133" y="310805"/>
                </a:lnTo>
                <a:lnTo>
                  <a:pt x="315311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F8C183-20E9-654E-90CB-7D23471E78FE}"/>
              </a:ext>
            </a:extLst>
          </p:cNvPr>
          <p:cNvSpPr txBox="1"/>
          <p:nvPr/>
        </p:nvSpPr>
        <p:spPr>
          <a:xfrm>
            <a:off x="4572358" y="2087051"/>
            <a:ext cx="240536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Access Road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xmlns="" id="{189EE0F8-97CD-4E4A-A582-AD01962E6795}"/>
              </a:ext>
            </a:extLst>
          </p:cNvPr>
          <p:cNvSpPr/>
          <p:nvPr/>
        </p:nvSpPr>
        <p:spPr>
          <a:xfrm>
            <a:off x="3977056" y="2647413"/>
            <a:ext cx="1036020" cy="198196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xmlns="" id="{AAEE7084-3418-614A-BC61-B43541A2601B}"/>
              </a:ext>
            </a:extLst>
          </p:cNvPr>
          <p:cNvSpPr/>
          <p:nvPr/>
        </p:nvSpPr>
        <p:spPr>
          <a:xfrm rot="16200000">
            <a:off x="5387520" y="3551721"/>
            <a:ext cx="774332" cy="198196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FFDA56-1309-0B4C-92DF-A3CDCE758B85}"/>
              </a:ext>
            </a:extLst>
          </p:cNvPr>
          <p:cNvSpPr txBox="1"/>
          <p:nvPr/>
        </p:nvSpPr>
        <p:spPr>
          <a:xfrm>
            <a:off x="5552044" y="5038587"/>
            <a:ext cx="2020616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>
                <a:solidFill>
                  <a:srgbClr val="92D050"/>
                </a:solidFill>
              </a:rPr>
              <a:t>Parking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xmlns="" id="{9D4D4B2E-0A5C-0745-BC3A-BD9A22E2DA6F}"/>
              </a:ext>
            </a:extLst>
          </p:cNvPr>
          <p:cNvSpPr/>
          <p:nvPr/>
        </p:nvSpPr>
        <p:spPr>
          <a:xfrm rot="1592464">
            <a:off x="5430393" y="5150360"/>
            <a:ext cx="286139" cy="198196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56066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Article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64" y="2852181"/>
            <a:ext cx="8229599" cy="3618457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Thoreau Street entrance is in poor condition with cracks and patches through the extent of the apron</a:t>
            </a:r>
          </a:p>
          <a:p>
            <a:pPr lvl="1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Significant ponding with damaged, cracked, and uneven pavement at the Walden Street entrance</a:t>
            </a:r>
          </a:p>
          <a:p>
            <a:pPr lvl="1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entire length of the access road has alligator cracks, patches, and potholes</a:t>
            </a:r>
          </a:p>
          <a:p>
            <a:pPr lvl="1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Tensile strength of the access road is failing and there may be a substandard base material</a:t>
            </a:r>
          </a:p>
          <a:p>
            <a:pPr lvl="1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Sidewalks and curbing are cracked and in need of replacement</a:t>
            </a: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xmlns="" id="{279DCDEE-60A4-6E48-880B-37DAA6D5F597}"/>
              </a:ext>
            </a:extLst>
          </p:cNvPr>
          <p:cNvSpPr txBox="1">
            <a:spLocks/>
          </p:cNvSpPr>
          <p:nvPr/>
        </p:nvSpPr>
        <p:spPr>
          <a:xfrm>
            <a:off x="951073" y="2061825"/>
            <a:ext cx="7268385" cy="8750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20" indent="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Calibri" panose="020F0502020204030204" pitchFamily="34" charset="0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Gale </a:t>
            </a:r>
            <a:r>
              <a:rPr lang="en-US" sz="2800" dirty="0">
                <a:solidFill>
                  <a:schemeClr val="tx1"/>
                </a:solidFill>
              </a:rPr>
              <a:t>evaluated the campus access road as part of the campus feasibility study</a:t>
            </a:r>
          </a:p>
        </p:txBody>
      </p:sp>
    </p:spTree>
    <p:extLst>
      <p:ext uri="{BB962C8B-B14F-4D97-AF65-F5344CB8AC3E}">
        <p14:creationId xmlns:p14="http://schemas.microsoft.com/office/powerpoint/2010/main" val="3226739761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641" y="873475"/>
            <a:ext cx="7239000" cy="838200"/>
          </a:xfrm>
        </p:spPr>
        <p:txBody>
          <a:bodyPr/>
          <a:lstStyle/>
          <a:p>
            <a:pPr algn="ctr"/>
            <a:r>
              <a:rPr lang="en-US" dirty="0" smtClean="0"/>
              <a:t>Article 16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02" y="2291317"/>
            <a:ext cx="1970582" cy="26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166" y="4816226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Broken and spalled pavement on sidewalks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10" y="2257956"/>
            <a:ext cx="2004586" cy="26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88" y="2333444"/>
            <a:ext cx="1942963" cy="25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83810" y="4879340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Sunk utility covers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7174" y="4972409"/>
            <a:ext cx="247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Multiple patches and significant cracking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AA2512-454B-9B40-BE9F-8979D73E1489}"/>
              </a:ext>
            </a:extLst>
          </p:cNvPr>
          <p:cNvSpPr txBox="1"/>
          <p:nvPr/>
        </p:nvSpPr>
        <p:spPr>
          <a:xfrm>
            <a:off x="800678" y="5535552"/>
            <a:ext cx="7582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rgbClr val="FFFFFF"/>
                </a:solidFill>
              </a:rPr>
              <a:t>Concerns have continued regarding the safety of the road and the sidewalks and </a:t>
            </a:r>
            <a:r>
              <a:rPr lang="en-US" sz="1800" u="sng" dirty="0" smtClean="0">
                <a:solidFill>
                  <a:srgbClr val="FFFFFF"/>
                </a:solidFill>
              </a:rPr>
              <a:t>limited </a:t>
            </a:r>
            <a:r>
              <a:rPr lang="en-US" sz="1800" u="sng" dirty="0">
                <a:solidFill>
                  <a:srgbClr val="FFFFFF"/>
                </a:solidFill>
              </a:rPr>
              <a:t>ADA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54485174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Article 16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15" y="2479674"/>
            <a:ext cx="1930181" cy="256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96" y="2477424"/>
            <a:ext cx="1854698" cy="246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98" y="2456159"/>
            <a:ext cx="1932912" cy="25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7522" y="5664631"/>
            <a:ext cx="4775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Multiple patches and significant cracking</a:t>
            </a:r>
          </a:p>
        </p:txBody>
      </p:sp>
    </p:spTree>
    <p:extLst>
      <p:ext uri="{BB962C8B-B14F-4D97-AF65-F5344CB8AC3E}">
        <p14:creationId xmlns:p14="http://schemas.microsoft.com/office/powerpoint/2010/main" val="166749632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51073" y="2108857"/>
            <a:ext cx="73154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8420" lvl="0" indent="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sz="2800" dirty="0">
                <a:solidFill>
                  <a:schemeClr val="tx1"/>
                </a:solidFill>
              </a:rPr>
              <a:t>Gale Associates’ study provided the specifications to bring road into compliance</a:t>
            </a:r>
          </a:p>
        </p:txBody>
      </p:sp>
      <p:sp>
        <p:nvSpPr>
          <p:cNvPr id="5" name="Google Shape;93;p14">
            <a:extLst>
              <a:ext uri="{FF2B5EF4-FFF2-40B4-BE49-F238E27FC236}">
                <a16:creationId xmlns:a16="http://schemas.microsoft.com/office/drawing/2014/main" xmlns="" id="{64C72B1B-52D4-9D46-9382-F0A9A41E516D}"/>
              </a:ext>
            </a:extLst>
          </p:cNvPr>
          <p:cNvSpPr txBox="1">
            <a:spLocks/>
          </p:cNvSpPr>
          <p:nvPr/>
        </p:nvSpPr>
        <p:spPr>
          <a:xfrm>
            <a:off x="927554" y="3005881"/>
            <a:ext cx="7280145" cy="19440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Reconstruction includes new gravel subbase, compaction, and paving of road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Reconstruction includes new granite curbing, ADA curb cuts, lighting, and drainage improvements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Estimated cost is $</a:t>
            </a:r>
            <a:r>
              <a:rPr lang="en-US" dirty="0" smtClean="0">
                <a:solidFill>
                  <a:schemeClr val="tx1"/>
                </a:solidFill>
              </a:rPr>
              <a:t>1,224,812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6832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2256182" y="1953395"/>
            <a:ext cx="6887818" cy="1403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Moved into new CCHS building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Demolition of old building begins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Old parking lot still in use</a:t>
            </a:r>
          </a:p>
        </p:txBody>
      </p:sp>
      <p:sp>
        <p:nvSpPr>
          <p:cNvPr id="5" name="Google Shape;93;p14">
            <a:extLst>
              <a:ext uri="{FF2B5EF4-FFF2-40B4-BE49-F238E27FC236}">
                <a16:creationId xmlns:a16="http://schemas.microsoft.com/office/drawing/2014/main" xmlns="" id="{D4A511E4-808C-8F49-8D57-EF03F972889F}"/>
              </a:ext>
            </a:extLst>
          </p:cNvPr>
          <p:cNvSpPr txBox="1">
            <a:spLocks/>
          </p:cNvSpPr>
          <p:nvPr/>
        </p:nvSpPr>
        <p:spPr>
          <a:xfrm>
            <a:off x="968673" y="2205117"/>
            <a:ext cx="1739347" cy="10217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2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None/>
            </a:pPr>
            <a:r>
              <a:rPr lang="en-US" sz="3200" dirty="0">
                <a:solidFill>
                  <a:schemeClr val="tx1"/>
                </a:solidFill>
              </a:rPr>
              <a:t>2015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April</a:t>
            </a:r>
          </a:p>
        </p:txBody>
      </p:sp>
      <p:sp>
        <p:nvSpPr>
          <p:cNvPr id="8" name="Google Shape;93;p14">
            <a:extLst>
              <a:ext uri="{FF2B5EF4-FFF2-40B4-BE49-F238E27FC236}">
                <a16:creationId xmlns:a16="http://schemas.microsoft.com/office/drawing/2014/main" xmlns="" id="{E5691CA8-8B99-9D49-96CE-7C894777068C}"/>
              </a:ext>
            </a:extLst>
          </p:cNvPr>
          <p:cNvSpPr txBox="1">
            <a:spLocks/>
          </p:cNvSpPr>
          <p:nvPr/>
        </p:nvSpPr>
        <p:spPr>
          <a:xfrm>
            <a:off x="2364798" y="3655280"/>
            <a:ext cx="5872524" cy="22221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48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New parking lot comes online</a:t>
            </a:r>
          </a:p>
          <a:p>
            <a:pPr marL="342900" indent="-28448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Remediation of old parking lot begins</a:t>
            </a:r>
          </a:p>
          <a:p>
            <a:pPr marL="342900" indent="-28448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Campus has </a:t>
            </a:r>
            <a:r>
              <a:rPr lang="en-US" sz="2400" u="sng" dirty="0">
                <a:solidFill>
                  <a:srgbClr val="FFFFFF"/>
                </a:solidFill>
              </a:rPr>
              <a:t>135 fewer</a:t>
            </a:r>
            <a:r>
              <a:rPr lang="en-US" sz="2400" dirty="0">
                <a:solidFill>
                  <a:srgbClr val="FFFFFF"/>
                </a:solidFill>
              </a:rPr>
              <a:t> parking spaces</a:t>
            </a:r>
          </a:p>
          <a:p>
            <a:pPr marL="342900" indent="-28448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Has resulted in considerable stress for families and administration</a:t>
            </a:r>
          </a:p>
        </p:txBody>
      </p:sp>
      <p:sp>
        <p:nvSpPr>
          <p:cNvPr id="9" name="Google Shape;93;p14">
            <a:extLst>
              <a:ext uri="{FF2B5EF4-FFF2-40B4-BE49-F238E27FC236}">
                <a16:creationId xmlns:a16="http://schemas.microsoft.com/office/drawing/2014/main" xmlns="" id="{DDF9801D-41DC-7042-AE64-73DCF389DB76}"/>
              </a:ext>
            </a:extLst>
          </p:cNvPr>
          <p:cNvSpPr txBox="1">
            <a:spLocks/>
          </p:cNvSpPr>
          <p:nvPr/>
        </p:nvSpPr>
        <p:spPr>
          <a:xfrm>
            <a:off x="877147" y="3824140"/>
            <a:ext cx="1739347" cy="10217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2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None/>
            </a:pPr>
            <a:r>
              <a:rPr lang="en-US" sz="3200" dirty="0">
                <a:solidFill>
                  <a:schemeClr val="tx1"/>
                </a:solidFill>
              </a:rPr>
              <a:t>2015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27729127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4BC9C-F8A2-5A41-99B9-23FD03AF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Article 16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Google Shape;93;p14">
            <a:extLst>
              <a:ext uri="{FF2B5EF4-FFF2-40B4-BE49-F238E27FC236}">
                <a16:creationId xmlns:a16="http://schemas.microsoft.com/office/drawing/2014/main" xmlns="" id="{F083909F-C816-9E4B-BF09-87441FBFCEAE}"/>
              </a:ext>
            </a:extLst>
          </p:cNvPr>
          <p:cNvSpPr txBox="1">
            <a:spLocks/>
          </p:cNvSpPr>
          <p:nvPr/>
        </p:nvSpPr>
        <p:spPr>
          <a:xfrm>
            <a:off x="369228" y="4066294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DLW Turf Fields	100</a:t>
            </a:r>
          </a:p>
        </p:txBody>
      </p:sp>
      <p:sp>
        <p:nvSpPr>
          <p:cNvPr id="20" name="Google Shape;93;p14">
            <a:extLst>
              <a:ext uri="{FF2B5EF4-FFF2-40B4-BE49-F238E27FC236}">
                <a16:creationId xmlns:a16="http://schemas.microsoft.com/office/drawing/2014/main" xmlns="" id="{CC081196-018B-DE47-AB09-393068228EDE}"/>
              </a:ext>
            </a:extLst>
          </p:cNvPr>
          <p:cNvSpPr txBox="1">
            <a:spLocks/>
          </p:cNvSpPr>
          <p:nvPr/>
        </p:nvSpPr>
        <p:spPr>
          <a:xfrm>
            <a:off x="346348" y="2672028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Beede Center	8</a:t>
            </a:r>
          </a:p>
        </p:txBody>
      </p:sp>
      <p:sp>
        <p:nvSpPr>
          <p:cNvPr id="21" name="Google Shape;93;p14">
            <a:extLst>
              <a:ext uri="{FF2B5EF4-FFF2-40B4-BE49-F238E27FC236}">
                <a16:creationId xmlns:a16="http://schemas.microsoft.com/office/drawing/2014/main" xmlns="" id="{02D4AA80-3F44-4D49-926C-078202BBD351}"/>
              </a:ext>
            </a:extLst>
          </p:cNvPr>
          <p:cNvSpPr txBox="1">
            <a:spLocks/>
          </p:cNvSpPr>
          <p:nvPr/>
        </p:nvSpPr>
        <p:spPr>
          <a:xfrm>
            <a:off x="334907" y="2411575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Front Circle	7</a:t>
            </a:r>
          </a:p>
        </p:txBody>
      </p:sp>
      <p:sp>
        <p:nvSpPr>
          <p:cNvPr id="22" name="Google Shape;93;p14">
            <a:extLst>
              <a:ext uri="{FF2B5EF4-FFF2-40B4-BE49-F238E27FC236}">
                <a16:creationId xmlns:a16="http://schemas.microsoft.com/office/drawing/2014/main" xmlns="" id="{53C1C688-2E4A-AF4C-A107-707656798D15}"/>
              </a:ext>
            </a:extLst>
          </p:cNvPr>
          <p:cNvSpPr txBox="1">
            <a:spLocks/>
          </p:cNvSpPr>
          <p:nvPr/>
        </p:nvSpPr>
        <p:spPr>
          <a:xfrm>
            <a:off x="357791" y="3184086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Front Drive (L&amp;A)	28</a:t>
            </a:r>
          </a:p>
        </p:txBody>
      </p:sp>
      <p:sp>
        <p:nvSpPr>
          <p:cNvPr id="23" name="Google Shape;93;p14">
            <a:extLst>
              <a:ext uri="{FF2B5EF4-FFF2-40B4-BE49-F238E27FC236}">
                <a16:creationId xmlns:a16="http://schemas.microsoft.com/office/drawing/2014/main" xmlns="" id="{5A2E95D0-5E67-8744-BB48-B3AD9FB70FD5}"/>
              </a:ext>
            </a:extLst>
          </p:cNvPr>
          <p:cNvSpPr txBox="1">
            <a:spLocks/>
          </p:cNvSpPr>
          <p:nvPr/>
        </p:nvSpPr>
        <p:spPr>
          <a:xfrm>
            <a:off x="369231" y="3410214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Lower Gym	34</a:t>
            </a:r>
          </a:p>
        </p:txBody>
      </p:sp>
      <p:sp>
        <p:nvSpPr>
          <p:cNvPr id="24" name="Google Shape;93;p14">
            <a:extLst>
              <a:ext uri="{FF2B5EF4-FFF2-40B4-BE49-F238E27FC236}">
                <a16:creationId xmlns:a16="http://schemas.microsoft.com/office/drawing/2014/main" xmlns="" id="{7A712597-A2E5-8944-B53E-7A883C443F41}"/>
              </a:ext>
            </a:extLst>
          </p:cNvPr>
          <p:cNvSpPr txBox="1">
            <a:spLocks/>
          </p:cNvSpPr>
          <p:nvPr/>
        </p:nvSpPr>
        <p:spPr>
          <a:xfrm>
            <a:off x="369231" y="3616709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Near WIQH	34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19401E9A-8606-D046-A231-C454FE3BA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124258"/>
              </p:ext>
            </p:extLst>
          </p:nvPr>
        </p:nvGraphicFramePr>
        <p:xfrm>
          <a:off x="1463259" y="1837953"/>
          <a:ext cx="5914623" cy="484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Google Shape;93;p14">
            <a:extLst>
              <a:ext uri="{FF2B5EF4-FFF2-40B4-BE49-F238E27FC236}">
                <a16:creationId xmlns:a16="http://schemas.microsoft.com/office/drawing/2014/main" xmlns="" id="{139125E2-C92C-584F-9577-B821CEF6671F}"/>
              </a:ext>
            </a:extLst>
          </p:cNvPr>
          <p:cNvSpPr txBox="1">
            <a:spLocks/>
          </p:cNvSpPr>
          <p:nvPr/>
        </p:nvSpPr>
        <p:spPr>
          <a:xfrm>
            <a:off x="380668" y="5032229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Student Lot	323</a:t>
            </a:r>
          </a:p>
        </p:txBody>
      </p:sp>
      <p:sp>
        <p:nvSpPr>
          <p:cNvPr id="28" name="Google Shape;93;p14">
            <a:extLst>
              <a:ext uri="{FF2B5EF4-FFF2-40B4-BE49-F238E27FC236}">
                <a16:creationId xmlns:a16="http://schemas.microsoft.com/office/drawing/2014/main" xmlns="" id="{DCC5AD77-9CB9-7F47-8023-540A1AD5F0EC}"/>
              </a:ext>
            </a:extLst>
          </p:cNvPr>
          <p:cNvSpPr txBox="1">
            <a:spLocks/>
          </p:cNvSpPr>
          <p:nvPr/>
        </p:nvSpPr>
        <p:spPr>
          <a:xfrm>
            <a:off x="6363096" y="4231305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511175" algn="l"/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100	DLW Turf Fields</a:t>
            </a:r>
          </a:p>
        </p:txBody>
      </p:sp>
      <p:sp>
        <p:nvSpPr>
          <p:cNvPr id="29" name="Google Shape;93;p14">
            <a:extLst>
              <a:ext uri="{FF2B5EF4-FFF2-40B4-BE49-F238E27FC236}">
                <a16:creationId xmlns:a16="http://schemas.microsoft.com/office/drawing/2014/main" xmlns="" id="{215DF088-E741-FD42-B9FC-4BA3D8B9EAC7}"/>
              </a:ext>
            </a:extLst>
          </p:cNvPr>
          <p:cNvSpPr txBox="1">
            <a:spLocks/>
          </p:cNvSpPr>
          <p:nvPr/>
        </p:nvSpPr>
        <p:spPr>
          <a:xfrm>
            <a:off x="6317334" y="5259561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511175" algn="l"/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242	Main Lot</a:t>
            </a:r>
          </a:p>
        </p:txBody>
      </p:sp>
      <p:sp>
        <p:nvSpPr>
          <p:cNvPr id="30" name="Google Shape;93;p14">
            <a:extLst>
              <a:ext uri="{FF2B5EF4-FFF2-40B4-BE49-F238E27FC236}">
                <a16:creationId xmlns:a16="http://schemas.microsoft.com/office/drawing/2014/main" xmlns="" id="{18629FE5-1D39-FB4C-8BFA-859BFBC19651}"/>
              </a:ext>
            </a:extLst>
          </p:cNvPr>
          <p:cNvSpPr txBox="1">
            <a:spLocks/>
          </p:cNvSpPr>
          <p:nvPr/>
        </p:nvSpPr>
        <p:spPr>
          <a:xfrm>
            <a:off x="6363097" y="4042784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511175" algn="l"/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39	Loop Road</a:t>
            </a:r>
          </a:p>
        </p:txBody>
      </p:sp>
      <p:sp>
        <p:nvSpPr>
          <p:cNvPr id="31" name="Google Shape;93;p14">
            <a:extLst>
              <a:ext uri="{FF2B5EF4-FFF2-40B4-BE49-F238E27FC236}">
                <a16:creationId xmlns:a16="http://schemas.microsoft.com/office/drawing/2014/main" xmlns="" id="{C33029DD-79CB-9142-8BD5-65677573627F}"/>
              </a:ext>
            </a:extLst>
          </p:cNvPr>
          <p:cNvSpPr txBox="1">
            <a:spLocks/>
          </p:cNvSpPr>
          <p:nvPr/>
        </p:nvSpPr>
        <p:spPr>
          <a:xfrm>
            <a:off x="6385978" y="3841551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511175" algn="l"/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28	Side Roads</a:t>
            </a:r>
          </a:p>
        </p:txBody>
      </p:sp>
      <p:sp>
        <p:nvSpPr>
          <p:cNvPr id="32" name="Google Shape;93;p14">
            <a:extLst>
              <a:ext uri="{FF2B5EF4-FFF2-40B4-BE49-F238E27FC236}">
                <a16:creationId xmlns:a16="http://schemas.microsoft.com/office/drawing/2014/main" xmlns="" id="{ACD2D04C-EFC1-6140-ABE3-C6C988F868F7}"/>
              </a:ext>
            </a:extLst>
          </p:cNvPr>
          <p:cNvSpPr txBox="1">
            <a:spLocks/>
          </p:cNvSpPr>
          <p:nvPr/>
        </p:nvSpPr>
        <p:spPr>
          <a:xfrm>
            <a:off x="6305892" y="3616347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511175" algn="l"/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  4	Loading Dock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B7B1CE5-4A60-A740-B8EA-46835FE602EA}"/>
              </a:ext>
            </a:extLst>
          </p:cNvPr>
          <p:cNvSpPr txBox="1"/>
          <p:nvPr/>
        </p:nvSpPr>
        <p:spPr>
          <a:xfrm>
            <a:off x="5337313" y="2906881"/>
            <a:ext cx="1000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135</a:t>
            </a:r>
            <a:r>
              <a:rPr lang="en-US" dirty="0">
                <a:solidFill>
                  <a:srgbClr val="FFFFFF"/>
                </a:solidFill>
              </a:rPr>
              <a:t> Fewer Spaces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1DCE13E-B2E9-0847-A6FF-224A72CCCF27}"/>
              </a:ext>
            </a:extLst>
          </p:cNvPr>
          <p:cNvSpPr txBox="1"/>
          <p:nvPr/>
        </p:nvSpPr>
        <p:spPr>
          <a:xfrm>
            <a:off x="1794433" y="5863454"/>
            <a:ext cx="240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Total = 548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CD10313-15EF-1941-9963-95CD895934BE}"/>
              </a:ext>
            </a:extLst>
          </p:cNvPr>
          <p:cNvSpPr txBox="1"/>
          <p:nvPr/>
        </p:nvSpPr>
        <p:spPr>
          <a:xfrm>
            <a:off x="4617146" y="5863454"/>
            <a:ext cx="240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Total = 413</a:t>
            </a:r>
          </a:p>
        </p:txBody>
      </p:sp>
      <p:sp>
        <p:nvSpPr>
          <p:cNvPr id="41" name="Left Arrow 40">
            <a:extLst>
              <a:ext uri="{FF2B5EF4-FFF2-40B4-BE49-F238E27FC236}">
                <a16:creationId xmlns:a16="http://schemas.microsoft.com/office/drawing/2014/main" xmlns="" id="{B3F0A7B7-F22E-5D48-AA57-6BD2CB0E708D}"/>
              </a:ext>
            </a:extLst>
          </p:cNvPr>
          <p:cNvSpPr/>
          <p:nvPr/>
        </p:nvSpPr>
        <p:spPr>
          <a:xfrm>
            <a:off x="6237248" y="3247943"/>
            <a:ext cx="778236" cy="172907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8C122C7-0A83-C44A-BCB9-3A6B3F487971}"/>
              </a:ext>
            </a:extLst>
          </p:cNvPr>
          <p:cNvSpPr txBox="1"/>
          <p:nvPr/>
        </p:nvSpPr>
        <p:spPr>
          <a:xfrm>
            <a:off x="6493562" y="2495411"/>
            <a:ext cx="209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We propose to restore 104 spaces</a:t>
            </a:r>
          </a:p>
        </p:txBody>
      </p:sp>
      <p:sp>
        <p:nvSpPr>
          <p:cNvPr id="25" name="Google Shape;93;p14">
            <a:extLst>
              <a:ext uri="{FF2B5EF4-FFF2-40B4-BE49-F238E27FC236}">
                <a16:creationId xmlns:a16="http://schemas.microsoft.com/office/drawing/2014/main" xmlns="" id="{3A3B89D7-010C-A344-B9A9-71C34329DE1C}"/>
              </a:ext>
            </a:extLst>
          </p:cNvPr>
          <p:cNvSpPr txBox="1">
            <a:spLocks/>
          </p:cNvSpPr>
          <p:nvPr/>
        </p:nvSpPr>
        <p:spPr>
          <a:xfrm>
            <a:off x="358793" y="2913855"/>
            <a:ext cx="2161913" cy="313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tabLst>
                <a:tab pos="1879600" algn="r"/>
              </a:tabLst>
            </a:pPr>
            <a:r>
              <a:rPr lang="en-US" sz="1600" dirty="0">
                <a:solidFill>
                  <a:schemeClr val="tx1"/>
                </a:solidFill>
              </a:rPr>
              <a:t>Behind AD Office	14</a:t>
            </a:r>
          </a:p>
        </p:txBody>
      </p:sp>
    </p:spTree>
    <p:extLst>
      <p:ext uri="{BB962C8B-B14F-4D97-AF65-F5344CB8AC3E}">
        <p14:creationId xmlns:p14="http://schemas.microsoft.com/office/powerpoint/2010/main" val="319244439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4431</TotalTime>
  <Words>890</Words>
  <Application>Microsoft Macintosh PowerPoint</Application>
  <PresentationFormat>On-screen Show (4:3)</PresentationFormat>
  <Paragraphs>112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Default Design</vt:lpstr>
      <vt:lpstr>Article 16</vt:lpstr>
      <vt:lpstr>Article 16</vt:lpstr>
      <vt:lpstr>Article 16</vt:lpstr>
      <vt:lpstr>Article 16</vt:lpstr>
      <vt:lpstr>Article 16</vt:lpstr>
      <vt:lpstr>Article 16</vt:lpstr>
      <vt:lpstr>Article 16</vt:lpstr>
      <vt:lpstr>Article 16</vt:lpstr>
      <vt:lpstr>Article 16 </vt:lpstr>
      <vt:lpstr>Article 16</vt:lpstr>
      <vt:lpstr>Article 16</vt:lpstr>
      <vt:lpstr>Article 16</vt:lpstr>
      <vt:lpstr>Article 16</vt:lpstr>
      <vt:lpstr>Article 16</vt:lpstr>
      <vt:lpstr>Article 16</vt:lpstr>
      <vt:lpstr>Article 16</vt:lpstr>
      <vt:lpstr>Article 16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Road Reconstruction  and Parking at CCHS</dc:title>
  <dc:creator>JOHN BOYNTON</dc:creator>
  <cp:lastModifiedBy>lhunter</cp:lastModifiedBy>
  <cp:revision>39</cp:revision>
  <dcterms:created xsi:type="dcterms:W3CDTF">2019-02-10T21:19:42Z</dcterms:created>
  <dcterms:modified xsi:type="dcterms:W3CDTF">2019-02-25T17:09:54Z</dcterms:modified>
</cp:coreProperties>
</file>