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5" r:id="rId2"/>
    <p:sldId id="257" r:id="rId3"/>
    <p:sldId id="299" r:id="rId4"/>
    <p:sldId id="271" r:id="rId5"/>
    <p:sldId id="273" r:id="rId6"/>
    <p:sldId id="301" r:id="rId7"/>
    <p:sldId id="276" r:id="rId8"/>
    <p:sldId id="303" r:id="rId9"/>
    <p:sldId id="278" r:id="rId10"/>
    <p:sldId id="281" r:id="rId11"/>
    <p:sldId id="283" r:id="rId12"/>
    <p:sldId id="287" r:id="rId13"/>
    <p:sldId id="290" r:id="rId14"/>
    <p:sldId id="307" r:id="rId15"/>
    <p:sldId id="292" r:id="rId16"/>
    <p:sldId id="294" r:id="rId17"/>
    <p:sldId id="297" r:id="rId18"/>
    <p:sldId id="310" r:id="rId19"/>
    <p:sldId id="298" r:id="rId20"/>
    <p:sldId id="300" r:id="rId21"/>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28B"/>
    <a:srgbClr val="2C4D75"/>
    <a:srgbClr val="276A7C"/>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74"/>
  </p:normalViewPr>
  <p:slideViewPr>
    <p:cSldViewPr>
      <p:cViewPr varScale="1">
        <p:scale>
          <a:sx n="101" d="100"/>
          <a:sy n="101" d="100"/>
        </p:scale>
        <p:origin x="84" y="10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5223494422839"/>
          <c:y val="5.2844646372897847E-2"/>
          <c:w val="0.59677419354838712"/>
          <c:h val="0.9098360655737705"/>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FA-4C33-9547-BB4905CEB5C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EFA-4C33-9547-BB4905CEB5C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EFA-4C33-9547-BB4905CEB5C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25B7-4CC6-9A62-5238D1F4D1D0}"/>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1EFA-4C33-9547-BB4905CEB5C4}"/>
              </c:ext>
            </c:extLst>
          </c:dPt>
          <c:cat>
            <c:strRef>
              <c:f>Sheet1!$A$2:$A$6</c:f>
              <c:strCache>
                <c:ptCount val="5"/>
                <c:pt idx="0">
                  <c:v>Community Housing</c:v>
                </c:pt>
                <c:pt idx="1">
                  <c:v>Administration</c:v>
                </c:pt>
                <c:pt idx="2">
                  <c:v>Historic Preservation</c:v>
                </c:pt>
                <c:pt idx="3">
                  <c:v>Open Space</c:v>
                </c:pt>
                <c:pt idx="4">
                  <c:v>Recreation</c:v>
                </c:pt>
              </c:strCache>
            </c:strRef>
          </c:cat>
          <c:val>
            <c:numRef>
              <c:f>Sheet1!$B$2:$B$6</c:f>
              <c:numCache>
                <c:formatCode>"$"#,##0_);[Red]\("$"#,##0\)</c:formatCode>
                <c:ptCount val="5"/>
                <c:pt idx="0">
                  <c:v>319000</c:v>
                </c:pt>
                <c:pt idx="1">
                  <c:v>30000</c:v>
                </c:pt>
                <c:pt idx="2">
                  <c:v>520800</c:v>
                </c:pt>
                <c:pt idx="3">
                  <c:v>341619</c:v>
                </c:pt>
                <c:pt idx="4">
                  <c:v>600000</c:v>
                </c:pt>
              </c:numCache>
            </c:numRef>
          </c:val>
          <c:extLst>
            <c:ext xmlns:c16="http://schemas.microsoft.com/office/drawing/2014/chart" uri="{C3380CC4-5D6E-409C-BE32-E72D297353CC}">
              <c16:uniqueId val="{00000000-25B7-4CC6-9A62-5238D1F4D1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909090909090909E-2"/>
          <c:w val="0.65454545454545454"/>
          <c:h val="0.9"/>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46254394799487275"/>
                  <c:y val="-1.7895490336435217E-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Recommended Funding $300,000</a:t>
                    </a:r>
                    <a:endParaRPr lang="en-US" sz="1800" dirty="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6680293597021302"/>
                      <c:h val="0.21034108804581242"/>
                    </c:manualLayout>
                  </c15:layout>
                </c:ext>
                <c:ext xmlns:c16="http://schemas.microsoft.com/office/drawing/2014/chart" uri="{C3380CC4-5D6E-409C-BE32-E72D297353CC}">
                  <c16:uniqueId val="{00000005-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Junction Village</c:v>
                </c:pt>
              </c:strCache>
            </c:strRef>
          </c:cat>
          <c:val>
            <c:numRef>
              <c:f>Sheet1!$B$2</c:f>
              <c:numCache>
                <c:formatCode>#,##0</c:formatCode>
                <c:ptCount val="1"/>
                <c:pt idx="0">
                  <c:v>300000</c:v>
                </c:pt>
              </c:numCache>
            </c:numRef>
          </c:val>
          <c:extLst>
            <c:ext xmlns:c16="http://schemas.microsoft.com/office/drawing/2014/chart" uri="{C3380CC4-5D6E-409C-BE32-E72D297353CC}">
              <c16:uniqueId val="{00000000-F18F-47F6-864F-255EEC26D533}"/>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manualLayout>
                  <c:x val="0.4636363150827077"/>
                  <c:y val="-0.2409089119541876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Previous</a:t>
                    </a:r>
                    <a:r>
                      <a:rPr lang="en-US" sz="1800" baseline="0" dirty="0" smtClean="0">
                        <a:solidFill>
                          <a:schemeClr val="tx1"/>
                        </a:solidFill>
                        <a:latin typeface="Arial Narrow" panose="020B0606020202030204" pitchFamily="34" charset="0"/>
                      </a:rPr>
                      <a:t> CPA Funding$</a:t>
                    </a:r>
                    <a:fld id="{D73DF66D-114D-484B-B52D-A064E31575D8}" type="VALUE">
                      <a:rPr lang="en-US" sz="1800" smtClean="0">
                        <a:solidFill>
                          <a:schemeClr val="tx1"/>
                        </a:solidFill>
                        <a:latin typeface="Arial Narrow" panose="020B0606020202030204" pitchFamily="34" charset="0"/>
                      </a:rPr>
                      <a:pPr>
                        <a:defRPr/>
                      </a:pPr>
                      <a:t>[VALUE]</a:t>
                    </a:fld>
                    <a:endParaRPr lang="en-US" sz="1800" baseline="0" dirty="0" smtClean="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7406060606060604"/>
                      <c:h val="0.23761381531853967"/>
                    </c:manualLayout>
                  </c15:layout>
                  <c15:dlblFieldTable/>
                  <c15:showDataLabelsRange val="0"/>
                </c:ext>
                <c:ext xmlns:c16="http://schemas.microsoft.com/office/drawing/2014/chart" uri="{C3380CC4-5D6E-409C-BE32-E72D297353CC}">
                  <c16:uniqueId val="{00000004-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Junction Village</c:v>
                </c:pt>
              </c:strCache>
            </c:strRef>
          </c:cat>
          <c:val>
            <c:numRef>
              <c:f>Sheet1!$C$2</c:f>
              <c:numCache>
                <c:formatCode>#,##0</c:formatCode>
                <c:ptCount val="1"/>
                <c:pt idx="0">
                  <c:v>700000</c:v>
                </c:pt>
              </c:numCache>
            </c:numRef>
          </c:val>
          <c:extLst>
            <c:ext xmlns:c16="http://schemas.microsoft.com/office/drawing/2014/chart" uri="{C3380CC4-5D6E-409C-BE32-E72D297353CC}">
              <c16:uniqueId val="{00000001-F18F-47F6-864F-255EEC26D533}"/>
            </c:ext>
          </c:extLst>
        </c:ser>
        <c:ser>
          <c:idx val="2"/>
          <c:order val="2"/>
          <c:tx>
            <c:strRef>
              <c:f>Sheet1!$D$1</c:f>
              <c:strCache>
                <c:ptCount val="1"/>
                <c:pt idx="0">
                  <c:v>Series 3</c:v>
                </c:pt>
              </c:strCache>
            </c:strRef>
          </c:tx>
          <c:spPr>
            <a:solidFill>
              <a:schemeClr val="accent3"/>
            </a:solidFill>
            <a:ln>
              <a:noFill/>
            </a:ln>
            <a:effectLst/>
          </c:spPr>
          <c:invertIfNegative val="0"/>
          <c:dLbls>
            <c:dLbl>
              <c:idx val="0"/>
              <c:layout>
                <c:manualLayout>
                  <c:x val="0.43256348043703829"/>
                  <c:y val="-0.4863636363636363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Previous</a:t>
                    </a:r>
                    <a:r>
                      <a:rPr lang="en-US" sz="1800" baseline="0" dirty="0" smtClean="0">
                        <a:solidFill>
                          <a:schemeClr val="tx1"/>
                        </a:solidFill>
                        <a:latin typeface="Arial Narrow" panose="020B0606020202030204" pitchFamily="34" charset="0"/>
                      </a:rPr>
                      <a:t> Free Cash</a:t>
                    </a:r>
                  </a:p>
                  <a:p>
                    <a:pPr>
                      <a:defRPr/>
                    </a:pPr>
                    <a:r>
                      <a:rPr lang="en-US" sz="1800" baseline="0" dirty="0" smtClean="0">
                        <a:solidFill>
                          <a:schemeClr val="tx1"/>
                        </a:solidFill>
                        <a:latin typeface="Arial Narrow" panose="020B0606020202030204" pitchFamily="34" charset="0"/>
                      </a:rPr>
                      <a:t>$1,000,000</a:t>
                    </a:r>
                    <a:endParaRPr lang="en-US" sz="1800" dirty="0" smtClean="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1960606060606059"/>
                      <c:h val="0.32868181818181819"/>
                    </c:manualLayout>
                  </c15:layout>
                </c:ext>
                <c:ext xmlns:c16="http://schemas.microsoft.com/office/drawing/2014/chart" uri="{C3380CC4-5D6E-409C-BE32-E72D297353CC}">
                  <c16:uniqueId val="{00000003-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Junction Village</c:v>
                </c:pt>
              </c:strCache>
            </c:strRef>
          </c:cat>
          <c:val>
            <c:numRef>
              <c:f>Sheet1!$D$2</c:f>
              <c:numCache>
                <c:formatCode>#,##0</c:formatCode>
                <c:ptCount val="1"/>
                <c:pt idx="0">
                  <c:v>1000000</c:v>
                </c:pt>
              </c:numCache>
            </c:numRef>
          </c:val>
          <c:extLst>
            <c:ext xmlns:c16="http://schemas.microsoft.com/office/drawing/2014/chart" uri="{C3380CC4-5D6E-409C-BE32-E72D297353CC}">
              <c16:uniqueId val="{00000002-F18F-47F6-864F-255EEC26D533}"/>
            </c:ext>
          </c:extLst>
        </c:ser>
        <c:ser>
          <c:idx val="3"/>
          <c:order val="3"/>
          <c:tx>
            <c:strRef>
              <c:f>Sheet1!$E$1</c:f>
              <c:strCache>
                <c:ptCount val="1"/>
                <c:pt idx="0">
                  <c:v>Series 4</c:v>
                </c:pt>
              </c:strCache>
            </c:strRef>
          </c:tx>
          <c:spPr>
            <a:solidFill>
              <a:schemeClr val="accent4"/>
            </a:solidFill>
            <a:ln>
              <a:noFill/>
            </a:ln>
            <a:effectLst/>
          </c:spPr>
          <c:invertIfNegative val="0"/>
          <c:dLbls>
            <c:delete val="1"/>
          </c:dLbls>
          <c:cat>
            <c:strRef>
              <c:f>Sheet1!$A$2</c:f>
              <c:strCache>
                <c:ptCount val="1"/>
                <c:pt idx="0">
                  <c:v>Junction Village</c:v>
                </c:pt>
              </c:strCache>
            </c:strRef>
          </c:cat>
          <c:val>
            <c:numRef>
              <c:f>Sheet1!$E$2</c:f>
              <c:numCache>
                <c:formatCode>General</c:formatCode>
                <c:ptCount val="1"/>
                <c:pt idx="0">
                  <c:v>16071533</c:v>
                </c:pt>
              </c:numCache>
            </c:numRef>
          </c:val>
          <c:extLst>
            <c:ext xmlns:c16="http://schemas.microsoft.com/office/drawing/2014/chart" uri="{C3380CC4-5D6E-409C-BE32-E72D297353CC}">
              <c16:uniqueId val="{00000000-B7B2-4455-8AB8-82D51CCAEA9C}"/>
            </c:ext>
          </c:extLst>
        </c:ser>
        <c:dLbls>
          <c:dLblPos val="ctr"/>
          <c:showLegendKey val="0"/>
          <c:showVal val="1"/>
          <c:showCatName val="0"/>
          <c:showSerName val="0"/>
          <c:showPercent val="0"/>
          <c:showBubbleSize val="0"/>
        </c:dLbls>
        <c:gapWidth val="79"/>
        <c:overlap val="100"/>
        <c:axId val="1442751487"/>
        <c:axId val="1442754399"/>
      </c:barChart>
      <c:catAx>
        <c:axId val="1442751487"/>
        <c:scaling>
          <c:orientation val="minMax"/>
        </c:scaling>
        <c:delete val="1"/>
        <c:axPos val="b"/>
        <c:numFmt formatCode="General" sourceLinked="1"/>
        <c:majorTickMark val="none"/>
        <c:minorTickMark val="none"/>
        <c:tickLblPos val="nextTo"/>
        <c:crossAx val="1442754399"/>
        <c:crosses val="autoZero"/>
        <c:auto val="1"/>
        <c:lblAlgn val="ctr"/>
        <c:lblOffset val="100"/>
        <c:noMultiLvlLbl val="0"/>
      </c:catAx>
      <c:valAx>
        <c:axId val="1442754399"/>
        <c:scaling>
          <c:orientation val="minMax"/>
        </c:scaling>
        <c:delete val="1"/>
        <c:axPos val="l"/>
        <c:numFmt formatCode="#,##0" sourceLinked="1"/>
        <c:majorTickMark val="none"/>
        <c:minorTickMark val="none"/>
        <c:tickLblPos val="nextTo"/>
        <c:crossAx val="1442751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909090909090909E-2"/>
          <c:w val="0.65454545454545454"/>
          <c:h val="0.9"/>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46060594130279153"/>
                  <c:y val="-1.363618468146035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Recommended Funding $500,000</a:t>
                    </a:r>
                    <a:endParaRPr lang="en-US" sz="1800" dirty="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6680291099976131"/>
                      <c:h val="0.3103410880458124"/>
                    </c:manualLayout>
                  </c15:layout>
                </c:ext>
                <c:ext xmlns:c16="http://schemas.microsoft.com/office/drawing/2014/chart" uri="{C3380CC4-5D6E-409C-BE32-E72D297353CC}">
                  <c16:uniqueId val="{00000005-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#,##0</c:formatCode>
                <c:ptCount val="1"/>
                <c:pt idx="0">
                  <c:v>500000</c:v>
                </c:pt>
              </c:numCache>
            </c:numRef>
          </c:val>
          <c:extLst>
            <c:ext xmlns:c16="http://schemas.microsoft.com/office/drawing/2014/chart" uri="{C3380CC4-5D6E-409C-BE32-E72D297353CC}">
              <c16:uniqueId val="{00000000-F18F-47F6-864F-255EEC26D533}"/>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manualLayout>
                  <c:x val="0.46363636363636362"/>
                  <c:y val="-0.33181800286327845"/>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Article 7. Municipal</a:t>
                    </a:r>
                    <a:r>
                      <a:rPr lang="en-US" sz="1800" baseline="0" dirty="0" smtClean="0">
                        <a:solidFill>
                          <a:schemeClr val="tx1"/>
                        </a:solidFill>
                        <a:latin typeface="Arial Narrow" panose="020B0606020202030204" pitchFamily="34" charset="0"/>
                      </a:rPr>
                      <a:t> Capital Projects $550,000</a:t>
                    </a:r>
                    <a:endParaRPr lang="en-US" sz="1800" dirty="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7406060606060604"/>
                      <c:h val="0.23761381531853967"/>
                    </c:manualLayout>
                  </c15:layout>
                </c:ext>
                <c:ext xmlns:c16="http://schemas.microsoft.com/office/drawing/2014/chart" uri="{C3380CC4-5D6E-409C-BE32-E72D297353CC}">
                  <c16:uniqueId val="{00000004-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#,##0</c:formatCode>
                <c:ptCount val="1"/>
                <c:pt idx="0">
                  <c:v>550000</c:v>
                </c:pt>
              </c:numCache>
            </c:numRef>
          </c:val>
          <c:extLst>
            <c:ext xmlns:c16="http://schemas.microsoft.com/office/drawing/2014/chart" uri="{C3380CC4-5D6E-409C-BE32-E72D297353CC}">
              <c16:uniqueId val="{00000001-F18F-47F6-864F-255EEC26D533}"/>
            </c:ext>
          </c:extLst>
        </c:ser>
        <c:ser>
          <c:idx val="2"/>
          <c:order val="2"/>
          <c:tx>
            <c:strRef>
              <c:f>Sheet1!$D$1</c:f>
              <c:strCache>
                <c:ptCount val="1"/>
                <c:pt idx="0">
                  <c:v>Series 3</c:v>
                </c:pt>
              </c:strCache>
            </c:strRef>
          </c:tx>
          <c:spPr>
            <a:solidFill>
              <a:schemeClr val="accent3"/>
            </a:solidFill>
            <a:ln>
              <a:noFill/>
            </a:ln>
            <a:effectLst/>
          </c:spPr>
          <c:invertIfNegative val="0"/>
          <c:dLbls>
            <c:dLbl>
              <c:idx val="0"/>
              <c:layout>
                <c:manualLayout>
                  <c:x val="0.43837743392541051"/>
                  <c:y val="-0.26363636363636361"/>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Other Funding</a:t>
                    </a:r>
                    <a:r>
                      <a:rPr lang="en-US" sz="1800" baseline="0" dirty="0" smtClean="0">
                        <a:solidFill>
                          <a:schemeClr val="tx1"/>
                        </a:solidFill>
                        <a:latin typeface="Arial Narrow" panose="020B0606020202030204" pitchFamily="34" charset="0"/>
                      </a:rPr>
                      <a:t> Sources</a:t>
                    </a:r>
                    <a:endParaRPr lang="en-US" sz="1800" dirty="0" smtClean="0">
                      <a:solidFill>
                        <a:schemeClr val="tx1"/>
                      </a:solidFill>
                      <a:latin typeface="Arial Narrow" panose="020B0606020202030204" pitchFamily="34" charset="0"/>
                    </a:endParaRPr>
                  </a:p>
                  <a:p>
                    <a:pPr>
                      <a:defRPr/>
                    </a:pPr>
                    <a:r>
                      <a:rPr lang="en-US" sz="1800" dirty="0" smtClean="0">
                        <a:solidFill>
                          <a:schemeClr val="tx1"/>
                        </a:solidFill>
                        <a:latin typeface="Arial Narrow" panose="020B0606020202030204" pitchFamily="34" charset="0"/>
                      </a:rPr>
                      <a:t>$</a:t>
                    </a:r>
                    <a:fld id="{2ACD2E78-7F13-4DDB-BA71-1DFA5D96B8CC}" type="VALUE">
                      <a:rPr lang="en-US" sz="1800" smtClean="0">
                        <a:solidFill>
                          <a:schemeClr val="tx1"/>
                        </a:solidFill>
                        <a:latin typeface="Arial Narrow" panose="020B0606020202030204" pitchFamily="34" charset="0"/>
                      </a:rPr>
                      <a:pPr>
                        <a:defRPr/>
                      </a:pPr>
                      <a:t>[VALUE]</a:t>
                    </a:fld>
                    <a:endParaRPr lang="en-US" sz="1800" dirty="0" smtClean="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1960606060606059"/>
                      <c:h val="0.32868181818181819"/>
                    </c:manualLayout>
                  </c15:layout>
                  <c15:dlblFieldTable/>
                  <c15:showDataLabelsRange val="0"/>
                </c:ext>
                <c:ext xmlns:c16="http://schemas.microsoft.com/office/drawing/2014/chart" uri="{C3380CC4-5D6E-409C-BE32-E72D297353CC}">
                  <c16:uniqueId val="{00000003-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#,##0</c:formatCode>
                <c:ptCount val="1"/>
                <c:pt idx="0">
                  <c:v>8950000</c:v>
                </c:pt>
              </c:numCache>
            </c:numRef>
          </c:val>
          <c:extLst>
            <c:ext xmlns:c16="http://schemas.microsoft.com/office/drawing/2014/chart" uri="{C3380CC4-5D6E-409C-BE32-E72D297353CC}">
              <c16:uniqueId val="{00000002-F18F-47F6-864F-255EEC26D533}"/>
            </c:ext>
          </c:extLst>
        </c:ser>
        <c:dLbls>
          <c:dLblPos val="ctr"/>
          <c:showLegendKey val="0"/>
          <c:showVal val="1"/>
          <c:showCatName val="0"/>
          <c:showSerName val="0"/>
          <c:showPercent val="0"/>
          <c:showBubbleSize val="0"/>
        </c:dLbls>
        <c:gapWidth val="79"/>
        <c:overlap val="100"/>
        <c:axId val="1442751487"/>
        <c:axId val="1442754399"/>
      </c:barChart>
      <c:catAx>
        <c:axId val="1442751487"/>
        <c:scaling>
          <c:orientation val="minMax"/>
        </c:scaling>
        <c:delete val="1"/>
        <c:axPos val="b"/>
        <c:numFmt formatCode="General" sourceLinked="1"/>
        <c:majorTickMark val="none"/>
        <c:minorTickMark val="none"/>
        <c:tickLblPos val="nextTo"/>
        <c:crossAx val="1442754399"/>
        <c:crosses val="autoZero"/>
        <c:auto val="1"/>
        <c:lblAlgn val="ctr"/>
        <c:lblOffset val="100"/>
        <c:noMultiLvlLbl val="0"/>
      </c:catAx>
      <c:valAx>
        <c:axId val="1442754399"/>
        <c:scaling>
          <c:orientation val="minMax"/>
        </c:scaling>
        <c:delete val="1"/>
        <c:axPos val="l"/>
        <c:numFmt formatCode="#,##0" sourceLinked="1"/>
        <c:majorTickMark val="none"/>
        <c:minorTickMark val="none"/>
        <c:tickLblPos val="nextTo"/>
        <c:crossAx val="1442751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909090909090909E-2"/>
          <c:w val="0.65454545454545454"/>
          <c:h val="0.9"/>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45285394921565036"/>
                  <c:y val="4.090926986399435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Recommended Funding $90,000</a:t>
                    </a:r>
                    <a:endParaRPr lang="en-US" sz="1800" dirty="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6680291099976131"/>
                      <c:h val="0.3103410880458124"/>
                    </c:manualLayout>
                  </c15:layout>
                </c:ext>
                <c:ext xmlns:c16="http://schemas.microsoft.com/office/drawing/2014/chart" uri="{C3380CC4-5D6E-409C-BE32-E72D297353CC}">
                  <c16:uniqueId val="{00000005-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#,##0</c:formatCode>
                <c:ptCount val="1"/>
                <c:pt idx="0">
                  <c:v>90000</c:v>
                </c:pt>
              </c:numCache>
            </c:numRef>
          </c:val>
          <c:extLst>
            <c:ext xmlns:c16="http://schemas.microsoft.com/office/drawing/2014/chart" uri="{C3380CC4-5D6E-409C-BE32-E72D297353CC}">
              <c16:uniqueId val="{00000000-F18F-47F6-864F-255EEC26D533}"/>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manualLayout>
                  <c:x val="0.4733262375633277"/>
                  <c:y val="9.0910880458124552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Capital Plan $60,000</a:t>
                    </a:r>
                    <a:endParaRPr lang="en-US" sz="1800" dirty="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7406060606060604"/>
                      <c:h val="0.23761381531853967"/>
                    </c:manualLayout>
                  </c15:layout>
                </c:ext>
                <c:ext xmlns:c16="http://schemas.microsoft.com/office/drawing/2014/chart" uri="{C3380CC4-5D6E-409C-BE32-E72D297353CC}">
                  <c16:uniqueId val="{00000004-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#,##0</c:formatCode>
                <c:ptCount val="1"/>
                <c:pt idx="0">
                  <c:v>60000</c:v>
                </c:pt>
              </c:numCache>
            </c:numRef>
          </c:val>
          <c:extLst>
            <c:ext xmlns:c16="http://schemas.microsoft.com/office/drawing/2014/chart" uri="{C3380CC4-5D6E-409C-BE32-E72D297353CC}">
              <c16:uniqueId val="{00000001-F18F-47F6-864F-255EEC26D533}"/>
            </c:ext>
          </c:extLst>
        </c:ser>
        <c:ser>
          <c:idx val="2"/>
          <c:order val="2"/>
          <c:tx>
            <c:strRef>
              <c:f>Sheet1!$D$1</c:f>
              <c:strCache>
                <c:ptCount val="1"/>
                <c:pt idx="0">
                  <c:v>Series 3</c:v>
                </c:pt>
              </c:strCache>
            </c:strRef>
          </c:tx>
          <c:spPr>
            <a:solidFill>
              <a:schemeClr val="accent3"/>
            </a:solidFill>
            <a:ln>
              <a:noFill/>
            </a:ln>
            <a:effectLst/>
          </c:spPr>
          <c:invertIfNegative val="0"/>
          <c:dLbls>
            <c:dLbl>
              <c:idx val="0"/>
              <c:layout>
                <c:manualLayout>
                  <c:x val="0.4500053409021546"/>
                  <c:y val="-7.640909090909091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Other Funding</a:t>
                    </a:r>
                    <a:r>
                      <a:rPr lang="en-US" sz="1800" baseline="0" dirty="0" smtClean="0">
                        <a:solidFill>
                          <a:schemeClr val="tx1"/>
                        </a:solidFill>
                        <a:latin typeface="Arial Narrow" panose="020B0606020202030204" pitchFamily="34" charset="0"/>
                      </a:rPr>
                      <a:t> Sources </a:t>
                    </a:r>
                    <a:r>
                      <a:rPr lang="en-US" sz="1800" dirty="0" smtClean="0">
                        <a:solidFill>
                          <a:schemeClr val="tx1"/>
                        </a:solidFill>
                        <a:latin typeface="Arial Narrow" panose="020B0606020202030204" pitchFamily="34" charset="0"/>
                      </a:rPr>
                      <a:t>$</a:t>
                    </a:r>
                    <a:fld id="{2ACD2E78-7F13-4DDB-BA71-1DFA5D96B8CC}" type="VALUE">
                      <a:rPr lang="en-US" sz="1800" smtClean="0">
                        <a:solidFill>
                          <a:schemeClr val="tx1"/>
                        </a:solidFill>
                        <a:latin typeface="Arial Narrow" panose="020B0606020202030204" pitchFamily="34" charset="0"/>
                      </a:rPr>
                      <a:pPr>
                        <a:defRPr/>
                      </a:pPr>
                      <a:t>[VALUE]</a:t>
                    </a:fld>
                    <a:endParaRPr lang="en-US" sz="1800" dirty="0" smtClean="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1960606060606059"/>
                      <c:h val="0.32868181818181819"/>
                    </c:manualLayout>
                  </c15:layout>
                  <c15:dlblFieldTable/>
                  <c15:showDataLabelsRange val="0"/>
                </c:ext>
                <c:ext xmlns:c16="http://schemas.microsoft.com/office/drawing/2014/chart" uri="{C3380CC4-5D6E-409C-BE32-E72D297353CC}">
                  <c16:uniqueId val="{00000003-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#,##0</c:formatCode>
                <c:ptCount val="1"/>
                <c:pt idx="0">
                  <c:v>50000</c:v>
                </c:pt>
              </c:numCache>
            </c:numRef>
          </c:val>
          <c:extLst>
            <c:ext xmlns:c16="http://schemas.microsoft.com/office/drawing/2014/chart" uri="{C3380CC4-5D6E-409C-BE32-E72D297353CC}">
              <c16:uniqueId val="{00000002-F18F-47F6-864F-255EEC26D533}"/>
            </c:ext>
          </c:extLst>
        </c:ser>
        <c:dLbls>
          <c:dLblPos val="ctr"/>
          <c:showLegendKey val="0"/>
          <c:showVal val="1"/>
          <c:showCatName val="0"/>
          <c:showSerName val="0"/>
          <c:showPercent val="0"/>
          <c:showBubbleSize val="0"/>
        </c:dLbls>
        <c:gapWidth val="79"/>
        <c:overlap val="100"/>
        <c:axId val="1442751487"/>
        <c:axId val="1442754399"/>
      </c:barChart>
      <c:catAx>
        <c:axId val="1442751487"/>
        <c:scaling>
          <c:orientation val="minMax"/>
        </c:scaling>
        <c:delete val="1"/>
        <c:axPos val="b"/>
        <c:numFmt formatCode="General" sourceLinked="1"/>
        <c:majorTickMark val="none"/>
        <c:minorTickMark val="none"/>
        <c:tickLblPos val="nextTo"/>
        <c:crossAx val="1442754399"/>
        <c:crosses val="autoZero"/>
        <c:auto val="1"/>
        <c:lblAlgn val="ctr"/>
        <c:lblOffset val="100"/>
        <c:noMultiLvlLbl val="0"/>
      </c:catAx>
      <c:valAx>
        <c:axId val="1442754399"/>
        <c:scaling>
          <c:orientation val="minMax"/>
        </c:scaling>
        <c:delete val="1"/>
        <c:axPos val="l"/>
        <c:numFmt formatCode="#,##0" sourceLinked="1"/>
        <c:majorTickMark val="none"/>
        <c:minorTickMark val="none"/>
        <c:tickLblPos val="nextTo"/>
        <c:crossAx val="1442751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909090909090909E-2"/>
          <c:w val="0.65454545454545454"/>
          <c:h val="0.9"/>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dLbl>
              <c:idx val="0"/>
              <c:layout>
                <c:manualLayout>
                  <c:x val="0.46060594130279153"/>
                  <c:y val="-1.363618468146035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Recommended Funding $300,000</a:t>
                    </a:r>
                    <a:endParaRPr lang="en-US" sz="1800" dirty="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6680291099976131"/>
                      <c:h val="0.3103410880458124"/>
                    </c:manualLayout>
                  </c15:layout>
                </c:ext>
                <c:ext xmlns:c16="http://schemas.microsoft.com/office/drawing/2014/chart" uri="{C3380CC4-5D6E-409C-BE32-E72D297353CC}">
                  <c16:uniqueId val="{00000005-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#,##0</c:formatCode>
                <c:ptCount val="1"/>
                <c:pt idx="0">
                  <c:v>300000</c:v>
                </c:pt>
              </c:numCache>
            </c:numRef>
          </c:val>
          <c:extLst>
            <c:ext xmlns:c16="http://schemas.microsoft.com/office/drawing/2014/chart" uri="{C3380CC4-5D6E-409C-BE32-E72D297353CC}">
              <c16:uniqueId val="{00000000-F18F-47F6-864F-255EEC26D533}"/>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manualLayout>
                  <c:x val="0.4636363150827077"/>
                  <c:y val="-0.1045452755905512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Previous</a:t>
                    </a:r>
                    <a:r>
                      <a:rPr lang="en-US" sz="1800" baseline="0" dirty="0" smtClean="0">
                        <a:solidFill>
                          <a:schemeClr val="tx1"/>
                        </a:solidFill>
                        <a:latin typeface="Arial Narrow" panose="020B0606020202030204" pitchFamily="34" charset="0"/>
                      </a:rPr>
                      <a:t> CPA Funding $</a:t>
                    </a:r>
                    <a:fld id="{D73DF66D-114D-484B-B52D-A064E31575D8}" type="VALUE">
                      <a:rPr lang="en-US" sz="1800" smtClean="0">
                        <a:solidFill>
                          <a:schemeClr val="tx1"/>
                        </a:solidFill>
                        <a:latin typeface="Arial Narrow" panose="020B0606020202030204" pitchFamily="34" charset="0"/>
                      </a:rPr>
                      <a:pPr>
                        <a:defRPr/>
                      </a:pPr>
                      <a:t>[VALUE]</a:t>
                    </a:fld>
                    <a:endParaRPr lang="en-US" sz="1800" baseline="0" dirty="0" smtClean="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7406060606060604"/>
                      <c:h val="0.23761381531853967"/>
                    </c:manualLayout>
                  </c15:layout>
                  <c15:dlblFieldTable/>
                  <c15:showDataLabelsRange val="0"/>
                </c:ext>
                <c:ext xmlns:c16="http://schemas.microsoft.com/office/drawing/2014/chart" uri="{C3380CC4-5D6E-409C-BE32-E72D297353CC}">
                  <c16:uniqueId val="{00000004-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#,##0</c:formatCode>
                <c:ptCount val="1"/>
                <c:pt idx="0">
                  <c:v>200000</c:v>
                </c:pt>
              </c:numCache>
            </c:numRef>
          </c:val>
          <c:extLst>
            <c:ext xmlns:c16="http://schemas.microsoft.com/office/drawing/2014/chart" uri="{C3380CC4-5D6E-409C-BE32-E72D297353CC}">
              <c16:uniqueId val="{00000001-F18F-47F6-864F-255EEC26D533}"/>
            </c:ext>
          </c:extLst>
        </c:ser>
        <c:ser>
          <c:idx val="2"/>
          <c:order val="2"/>
          <c:tx>
            <c:strRef>
              <c:f>Sheet1!$D$1</c:f>
              <c:strCache>
                <c:ptCount val="1"/>
                <c:pt idx="0">
                  <c:v>Series 3</c:v>
                </c:pt>
              </c:strCache>
            </c:strRef>
          </c:tx>
          <c:spPr>
            <a:solidFill>
              <a:schemeClr val="accent3"/>
            </a:solidFill>
            <a:ln>
              <a:noFill/>
            </a:ln>
            <a:effectLst/>
          </c:spPr>
          <c:invertIfNegative val="0"/>
          <c:dLbls>
            <c:dLbl>
              <c:idx val="0"/>
              <c:layout>
                <c:manualLayout>
                  <c:x val="0.43837743392541051"/>
                  <c:y val="-0.11565891195418755"/>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r>
                      <a:rPr lang="en-US" sz="1800" dirty="0" smtClean="0">
                        <a:solidFill>
                          <a:schemeClr val="tx1"/>
                        </a:solidFill>
                        <a:latin typeface="Arial Narrow" panose="020B0606020202030204" pitchFamily="34" charset="0"/>
                      </a:rPr>
                      <a:t>Other Funding</a:t>
                    </a:r>
                    <a:r>
                      <a:rPr lang="en-US" sz="1800" baseline="0" dirty="0" smtClean="0">
                        <a:solidFill>
                          <a:schemeClr val="tx1"/>
                        </a:solidFill>
                        <a:latin typeface="Arial Narrow" panose="020B0606020202030204" pitchFamily="34" charset="0"/>
                      </a:rPr>
                      <a:t> Sources TBD</a:t>
                    </a:r>
                    <a:endParaRPr lang="en-US" sz="1800" dirty="0" smtClean="0">
                      <a:solidFill>
                        <a:schemeClr val="tx1"/>
                      </a:solidFill>
                      <a:latin typeface="Arial Narrow" panose="020B0606020202030204" pitchFamily="34" charset="0"/>
                    </a:endParaRPr>
                  </a:p>
                  <a:p>
                    <a:pPr>
                      <a:defRPr/>
                    </a:pPr>
                    <a:r>
                      <a:rPr lang="en-US" sz="1800" dirty="0" smtClean="0">
                        <a:solidFill>
                          <a:schemeClr val="tx1"/>
                        </a:solidFill>
                        <a:latin typeface="Arial Narrow" panose="020B0606020202030204" pitchFamily="34" charset="0"/>
                      </a:rPr>
                      <a:t>$</a:t>
                    </a:r>
                    <a:fld id="{2ACD2E78-7F13-4DDB-BA71-1DFA5D96B8CC}" type="VALUE">
                      <a:rPr lang="en-US" sz="1800" smtClean="0">
                        <a:solidFill>
                          <a:schemeClr val="tx1"/>
                        </a:solidFill>
                        <a:latin typeface="Arial Narrow" panose="020B0606020202030204" pitchFamily="34" charset="0"/>
                      </a:rPr>
                      <a:pPr>
                        <a:defRPr/>
                      </a:pPr>
                      <a:t>[VALUE]</a:t>
                    </a:fld>
                    <a:endParaRPr lang="en-US" sz="1800" dirty="0" smtClean="0">
                      <a:solidFill>
                        <a:schemeClr val="tx1"/>
                      </a:solidFill>
                      <a:latin typeface="Arial Narrow" panose="020B0606020202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1960606060606059"/>
                      <c:h val="0.32868181818181819"/>
                    </c:manualLayout>
                  </c15:layout>
                  <c15:dlblFieldTable/>
                  <c15:showDataLabelsRange val="0"/>
                </c:ext>
                <c:ext xmlns:c16="http://schemas.microsoft.com/office/drawing/2014/chart" uri="{C3380CC4-5D6E-409C-BE32-E72D297353CC}">
                  <c16:uniqueId val="{00000003-F18F-47F6-864F-255EEC26D5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#,##0</c:formatCode>
                <c:ptCount val="1"/>
                <c:pt idx="0">
                  <c:v>520000</c:v>
                </c:pt>
              </c:numCache>
            </c:numRef>
          </c:val>
          <c:extLst>
            <c:ext xmlns:c16="http://schemas.microsoft.com/office/drawing/2014/chart" uri="{C3380CC4-5D6E-409C-BE32-E72D297353CC}">
              <c16:uniqueId val="{00000002-F18F-47F6-864F-255EEC26D533}"/>
            </c:ext>
          </c:extLst>
        </c:ser>
        <c:dLbls>
          <c:dLblPos val="ctr"/>
          <c:showLegendKey val="0"/>
          <c:showVal val="1"/>
          <c:showCatName val="0"/>
          <c:showSerName val="0"/>
          <c:showPercent val="0"/>
          <c:showBubbleSize val="0"/>
        </c:dLbls>
        <c:gapWidth val="79"/>
        <c:overlap val="100"/>
        <c:axId val="1442751487"/>
        <c:axId val="1442754399"/>
      </c:barChart>
      <c:catAx>
        <c:axId val="1442751487"/>
        <c:scaling>
          <c:orientation val="minMax"/>
        </c:scaling>
        <c:delete val="1"/>
        <c:axPos val="b"/>
        <c:numFmt formatCode="General" sourceLinked="1"/>
        <c:majorTickMark val="none"/>
        <c:minorTickMark val="none"/>
        <c:tickLblPos val="nextTo"/>
        <c:crossAx val="1442754399"/>
        <c:crosses val="autoZero"/>
        <c:auto val="1"/>
        <c:lblAlgn val="ctr"/>
        <c:lblOffset val="100"/>
        <c:noMultiLvlLbl val="0"/>
      </c:catAx>
      <c:valAx>
        <c:axId val="1442754399"/>
        <c:scaling>
          <c:orientation val="minMax"/>
        </c:scaling>
        <c:delete val="1"/>
        <c:axPos val="l"/>
        <c:numFmt formatCode="#,##0" sourceLinked="1"/>
        <c:majorTickMark val="none"/>
        <c:minorTickMark val="none"/>
        <c:tickLblPos val="nextTo"/>
        <c:crossAx val="1442751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0.45796</cdr:x>
      <cdr:y>0.49418</cdr:y>
    </cdr:from>
    <cdr:to>
      <cdr:x>0.73216</cdr:x>
      <cdr:y>0.76235</cdr:y>
    </cdr:to>
    <cdr:sp macro="" textlink="">
      <cdr:nvSpPr>
        <cdr:cNvPr id="2" name="TextBox 7"/>
        <cdr:cNvSpPr txBox="1"/>
      </cdr:nvSpPr>
      <cdr:spPr>
        <a:xfrm xmlns:a="http://schemas.openxmlformats.org/drawingml/2006/main">
          <a:off x="2284534" y="1616953"/>
          <a:ext cx="1367806" cy="8774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latin typeface="Arial Narrow" panose="020B0606020202030204" pitchFamily="34" charset="0"/>
            </a:rPr>
            <a:t>Historic Preservation</a:t>
          </a:r>
        </a:p>
        <a:p xmlns:a="http://schemas.openxmlformats.org/drawingml/2006/main">
          <a:pPr algn="ctr"/>
          <a:r>
            <a:rPr lang="en-US" sz="1600" dirty="0" smtClean="0">
              <a:latin typeface="Arial Narrow" panose="020B0606020202030204" pitchFamily="34" charset="0"/>
            </a:rPr>
            <a:t>$520,800</a:t>
          </a:r>
          <a:endParaRPr lang="en-US" sz="1600" dirty="0">
            <a:latin typeface="Arial Narrow" panose="020B0606020202030204" pitchFamily="34" charset="0"/>
          </a:endParaRPr>
        </a:p>
      </cdr:txBody>
    </cdr:sp>
  </cdr:relSizeAnchor>
  <cdr:relSizeAnchor xmlns:cdr="http://schemas.openxmlformats.org/drawingml/2006/chartDrawing">
    <cdr:from>
      <cdr:x>0.19041</cdr:x>
      <cdr:y>0.28317</cdr:y>
    </cdr:from>
    <cdr:to>
      <cdr:x>0.46461</cdr:x>
      <cdr:y>0.47188</cdr:y>
    </cdr:to>
    <cdr:sp macro="" textlink="">
      <cdr:nvSpPr>
        <cdr:cNvPr id="3" name="TextBox 7"/>
        <cdr:cNvSpPr txBox="1"/>
      </cdr:nvSpPr>
      <cdr:spPr>
        <a:xfrm xmlns:a="http://schemas.openxmlformats.org/drawingml/2006/main">
          <a:off x="949870" y="926530"/>
          <a:ext cx="1367806" cy="6174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latin typeface="Arial Narrow" panose="020B0606020202030204" pitchFamily="34" charset="0"/>
            </a:rPr>
            <a:t>Recreation</a:t>
          </a:r>
        </a:p>
        <a:p xmlns:a="http://schemas.openxmlformats.org/drawingml/2006/main">
          <a:pPr algn="ctr"/>
          <a:r>
            <a:rPr lang="en-US" sz="1600" dirty="0" smtClean="0">
              <a:latin typeface="Arial Narrow" panose="020B0606020202030204" pitchFamily="34" charset="0"/>
            </a:rPr>
            <a:t>$600,000</a:t>
          </a:r>
          <a:endParaRPr lang="en-US" sz="1600" dirty="0">
            <a:latin typeface="Arial Narrow" panose="020B0606020202030204" pitchFamily="34" charset="0"/>
          </a:endParaRPr>
        </a:p>
      </cdr:txBody>
    </cdr:sp>
  </cdr:relSizeAnchor>
  <cdr:relSizeAnchor xmlns:cdr="http://schemas.openxmlformats.org/drawingml/2006/chartDrawing">
    <cdr:from>
      <cdr:x>0.41954</cdr:x>
      <cdr:y>0.12525</cdr:y>
    </cdr:from>
    <cdr:to>
      <cdr:x>0.69374</cdr:x>
      <cdr:y>0.39341</cdr:y>
    </cdr:to>
    <cdr:sp macro="" textlink="">
      <cdr:nvSpPr>
        <cdr:cNvPr id="4" name="TextBox 7"/>
        <cdr:cNvSpPr txBox="1"/>
      </cdr:nvSpPr>
      <cdr:spPr>
        <a:xfrm xmlns:a="http://schemas.openxmlformats.org/drawingml/2006/main">
          <a:off x="2092870" y="409808"/>
          <a:ext cx="1367806" cy="8774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latin typeface="Arial Narrow" panose="020B0606020202030204" pitchFamily="34" charset="0"/>
            </a:rPr>
            <a:t>Community Housing</a:t>
          </a:r>
        </a:p>
        <a:p xmlns:a="http://schemas.openxmlformats.org/drawingml/2006/main">
          <a:pPr algn="ctr"/>
          <a:r>
            <a:rPr lang="en-US" sz="1600" dirty="0" smtClean="0">
              <a:latin typeface="Arial Narrow" panose="020B0606020202030204" pitchFamily="34" charset="0"/>
            </a:rPr>
            <a:t>$319,000</a:t>
          </a:r>
          <a:endParaRPr lang="en-US" sz="1600" dirty="0">
            <a:latin typeface="Arial Narrow" panose="020B0606020202030204" pitchFamily="34" charset="0"/>
          </a:endParaRPr>
        </a:p>
      </cdr:txBody>
    </cdr:sp>
  </cdr:relSizeAnchor>
  <cdr:relSizeAnchor xmlns:cdr="http://schemas.openxmlformats.org/drawingml/2006/chartDrawing">
    <cdr:from>
      <cdr:x>0.69355</cdr:x>
      <cdr:y>0.1499</cdr:y>
    </cdr:from>
    <cdr:to>
      <cdr:x>1</cdr:x>
      <cdr:y>0.33861</cdr:y>
    </cdr:to>
    <cdr:sp macro="" textlink="">
      <cdr:nvSpPr>
        <cdr:cNvPr id="5" name="TextBox 7"/>
        <cdr:cNvSpPr txBox="1"/>
      </cdr:nvSpPr>
      <cdr:spPr>
        <a:xfrm xmlns:a="http://schemas.openxmlformats.org/drawingml/2006/main">
          <a:off x="3459745" y="490479"/>
          <a:ext cx="1528724" cy="6174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latin typeface="Arial Narrow" panose="020B0606020202030204" pitchFamily="34" charset="0"/>
            </a:rPr>
            <a:t>Administration</a:t>
          </a:r>
          <a:endParaRPr lang="en-US" sz="1600" dirty="0">
            <a:latin typeface="Arial Narrow" panose="020B0606020202030204" pitchFamily="34" charset="0"/>
          </a:endParaRPr>
        </a:p>
        <a:p xmlns:a="http://schemas.openxmlformats.org/drawingml/2006/main">
          <a:pPr algn="ctr"/>
          <a:r>
            <a:rPr lang="en-US" sz="1600" dirty="0" smtClean="0">
              <a:latin typeface="Arial Narrow" panose="020B0606020202030204" pitchFamily="34" charset="0"/>
            </a:rPr>
            <a:t>$30,000</a:t>
          </a:r>
        </a:p>
      </cdr:txBody>
    </cdr:sp>
  </cdr:relSizeAnchor>
  <cdr:relSizeAnchor xmlns:cdr="http://schemas.openxmlformats.org/drawingml/2006/chartDrawing">
    <cdr:from>
      <cdr:x>0.72505</cdr:x>
      <cdr:y>0.25617</cdr:y>
    </cdr:from>
    <cdr:to>
      <cdr:x>0.77087</cdr:x>
      <cdr:y>0.32604</cdr:y>
    </cdr:to>
    <cdr:cxnSp macro="">
      <cdr:nvCxnSpPr>
        <cdr:cNvPr id="7" name="Straight Connector 6"/>
        <cdr:cNvCxnSpPr/>
      </cdr:nvCxnSpPr>
      <cdr:spPr>
        <a:xfrm xmlns:a="http://schemas.openxmlformats.org/drawingml/2006/main" flipV="1">
          <a:off x="3616870" y="838201"/>
          <a:ext cx="228600" cy="228599"/>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0.54879</cdr:x>
      <cdr:y>0.24486</cdr:y>
    </cdr:from>
    <cdr:to>
      <cdr:x>0.5814</cdr:x>
      <cdr:y>0.26122</cdr:y>
    </cdr:to>
    <cdr:sp macro="" textlink="">
      <cdr:nvSpPr>
        <cdr:cNvPr id="2" name="TextBox 1"/>
        <cdr:cNvSpPr txBox="1"/>
      </cdr:nvSpPr>
      <cdr:spPr>
        <a:xfrm xmlns:a="http://schemas.openxmlformats.org/drawingml/2006/main">
          <a:off x="3596302" y="684138"/>
          <a:ext cx="213698"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0.26276</cdr:x>
      <cdr:y>0.24486</cdr:y>
    </cdr:from>
    <cdr:to>
      <cdr:x>0.4023</cdr:x>
      <cdr:y>0.57213</cdr:y>
    </cdr:to>
    <cdr:sp macro="" textlink="">
      <cdr:nvSpPr>
        <cdr:cNvPr id="3" name="TextBox 2"/>
        <cdr:cNvSpPr txBox="1"/>
      </cdr:nvSpPr>
      <cdr:spPr>
        <a:xfrm xmlns:a="http://schemas.openxmlformats.org/drawingml/2006/main">
          <a:off x="1721951" y="6841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smtClean="0">
              <a:solidFill>
                <a:schemeClr val="tx1"/>
              </a:solidFill>
              <a:latin typeface="Arial Narrow" panose="020B0606020202030204" pitchFamily="34" charset="0"/>
            </a:rPr>
            <a:t>Other Funding Sources</a:t>
          </a:r>
        </a:p>
        <a:p xmlns:a="http://schemas.openxmlformats.org/drawingml/2006/main">
          <a:pPr algn="ctr"/>
          <a:r>
            <a:rPr lang="en-US" sz="1800" dirty="0" smtClean="0">
              <a:solidFill>
                <a:schemeClr val="tx1"/>
              </a:solidFill>
              <a:latin typeface="Arial Narrow" panose="020B0606020202030204" pitchFamily="34" charset="0"/>
            </a:rPr>
            <a:t>$16,071,533</a:t>
          </a:r>
          <a:endParaRPr lang="en-US" sz="1800" dirty="0">
            <a:solidFill>
              <a:schemeClr val="tx1"/>
            </a:solidFill>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B35C7DD3-0563-430F-950C-9F4D7AE5A2C6}" type="datetimeFigureOut">
              <a:rPr lang="en-US" smtClean="0"/>
              <a:t>2/20/2019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4B409D6-18FC-4585-AEF7-772BCC5B88B6}" type="slidenum">
              <a:rPr lang="en-US" smtClean="0"/>
              <a:t>‹#›</a:t>
            </a:fld>
            <a:endParaRPr lang="en-US"/>
          </a:p>
        </p:txBody>
      </p:sp>
    </p:spTree>
    <p:extLst>
      <p:ext uri="{BB962C8B-B14F-4D97-AF65-F5344CB8AC3E}">
        <p14:creationId xmlns:p14="http://schemas.microsoft.com/office/powerpoint/2010/main" val="87522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8573D05-6575-4EDC-B64A-CFB6DC1CF850}" type="datetimeFigureOut">
              <a:rPr lang="en-US" smtClean="0"/>
              <a:t>2/20/2019</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D6449471-CD9B-4060-9245-E5C00C25A7D6}" type="slidenum">
              <a:rPr lang="en-US" smtClean="0"/>
              <a:t>‹#›</a:t>
            </a:fld>
            <a:endParaRPr lang="en-US"/>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2358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pic>
        <p:nvPicPr>
          <p:cNvPr id="10" name="Picture 23" descr="Town Seal"/>
          <p:cNvPicPr>
            <a:picLocks noChangeAspect="1" noChangeArrowheads="1"/>
          </p:cNvPicPr>
          <p:nvPr userDrawn="1"/>
        </p:nvPicPr>
        <p:blipFill>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7200" y="402895"/>
            <a:ext cx="1066800" cy="105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a:t>
            </a:fld>
            <a:endParaRPr lang="en-US" dirty="0"/>
          </a:p>
        </p:txBody>
      </p:sp>
      <p:sp>
        <p:nvSpPr>
          <p:cNvPr id="6" name="TextBox 5"/>
          <p:cNvSpPr txBox="1"/>
          <p:nvPr/>
        </p:nvSpPr>
        <p:spPr>
          <a:xfrm>
            <a:off x="6858000" y="438150"/>
            <a:ext cx="24384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 </a:t>
            </a:r>
            <a:endParaRPr lang="en-US" sz="2000" dirty="0">
              <a:latin typeface="Arial Narrow" panose="020B0606020202030204" pitchFamily="34" charset="0"/>
              <a:cs typeface="Arial" panose="020B0604020202020204" pitchFamily="34" charset="0"/>
            </a:endParaRPr>
          </a:p>
        </p:txBody>
      </p:sp>
      <p:sp>
        <p:nvSpPr>
          <p:cNvPr id="8" name="Rectangle 7"/>
          <p:cNvSpPr/>
          <p:nvPr/>
        </p:nvSpPr>
        <p:spPr>
          <a:xfrm>
            <a:off x="942975" y="1454222"/>
            <a:ext cx="7162800" cy="2746906"/>
          </a:xfrm>
          <a:prstGeom prst="rect">
            <a:avLst/>
          </a:prstGeom>
        </p:spPr>
        <p:txBody>
          <a:bodyPr wrap="square">
            <a:spAutoFit/>
          </a:bodyPr>
          <a:lstStyle/>
          <a:p>
            <a:pPr marL="1828800" indent="-1828800" algn="ctr" defTabSz="858838">
              <a:spcBef>
                <a:spcPct val="0"/>
              </a:spcBef>
              <a:tabLst>
                <a:tab pos="914400" algn="l"/>
              </a:tabLst>
              <a:defRPr/>
            </a:pPr>
            <a:r>
              <a:rPr lang="en-US" sz="3600" dirty="0" smtClean="0">
                <a:solidFill>
                  <a:srgbClr val="FFC000"/>
                </a:solidFill>
                <a:latin typeface="Arial Narrow" panose="020B0606020202030204" pitchFamily="34" charset="0"/>
                <a:cs typeface="Arial" panose="020B0604020202020204" pitchFamily="34" charset="0"/>
              </a:rPr>
              <a:t>Town of Concord</a:t>
            </a:r>
          </a:p>
          <a:p>
            <a:pPr marL="1828800" indent="-1828800" algn="ctr" defTabSz="858838">
              <a:spcBef>
                <a:spcPct val="0"/>
              </a:spcBef>
              <a:tabLst>
                <a:tab pos="914400" algn="l"/>
              </a:tabLst>
              <a:defRPr/>
            </a:pPr>
            <a:r>
              <a:rPr lang="en-US" sz="3600" dirty="0" smtClean="0">
                <a:solidFill>
                  <a:srgbClr val="FFC000"/>
                </a:solidFill>
                <a:latin typeface="Arial Narrow" panose="020B0606020202030204" pitchFamily="34" charset="0"/>
                <a:cs typeface="Arial" panose="020B0604020202020204" pitchFamily="34" charset="0"/>
              </a:rPr>
              <a:t>Community Preservation Committee</a:t>
            </a:r>
          </a:p>
          <a:p>
            <a:pPr marL="1828800" indent="-1828800" algn="ctr" defTabSz="858838">
              <a:spcBef>
                <a:spcPct val="0"/>
              </a:spcBef>
              <a:tabLst>
                <a:tab pos="914400" algn="l"/>
              </a:tabLst>
              <a:defRPr/>
            </a:pPr>
            <a:endParaRPr lang="en-US" sz="1050" dirty="0">
              <a:latin typeface="Arial Narrow" panose="020B0606020202030204" pitchFamily="34" charset="0"/>
              <a:cs typeface="Arial" panose="020B0604020202020204" pitchFamily="34" charset="0"/>
            </a:endParaRPr>
          </a:p>
          <a:p>
            <a:pPr marL="1828800" indent="-1828800" algn="ctr" defTabSz="858838">
              <a:spcBef>
                <a:spcPct val="0"/>
              </a:spcBef>
              <a:tabLst>
                <a:tab pos="914400" algn="l"/>
              </a:tabLst>
              <a:defRPr/>
            </a:pPr>
            <a:r>
              <a:rPr lang="en-US" sz="2000" dirty="0" smtClean="0">
                <a:latin typeface="Arial Narrow" panose="020B0606020202030204" pitchFamily="34" charset="0"/>
                <a:cs typeface="Arial" panose="020B0604020202020204" pitchFamily="34" charset="0"/>
              </a:rPr>
              <a:t>2019 Annual Town Meeting</a:t>
            </a:r>
          </a:p>
          <a:p>
            <a:pPr marL="1828800" indent="-1828800" algn="ctr" defTabSz="858838">
              <a:spcBef>
                <a:spcPct val="0"/>
              </a:spcBef>
              <a:tabLst>
                <a:tab pos="914400" algn="l"/>
              </a:tabLst>
              <a:defRPr/>
            </a:pPr>
            <a:r>
              <a:rPr lang="en-US" sz="2000" dirty="0" smtClean="0">
                <a:latin typeface="Arial Narrow" panose="020B0606020202030204" pitchFamily="34" charset="0"/>
                <a:cs typeface="Arial" panose="020B0604020202020204" pitchFamily="34" charset="0"/>
              </a:rPr>
              <a:t>Warrant Article 22</a:t>
            </a:r>
          </a:p>
          <a:p>
            <a:pPr marL="1828800" indent="-1828800" algn="ctr" defTabSz="858838">
              <a:spcBef>
                <a:spcPct val="0"/>
              </a:spcBef>
              <a:tabLst>
                <a:tab pos="914400" algn="l"/>
              </a:tabLst>
              <a:defRPr/>
            </a:pPr>
            <a:endParaRPr lang="en-US" dirty="0">
              <a:latin typeface="Arial Narrow" panose="020B0606020202030204" pitchFamily="34" charset="0"/>
              <a:cs typeface="Arial" panose="020B0604020202020204" pitchFamily="34" charset="0"/>
            </a:endParaRPr>
          </a:p>
          <a:p>
            <a:pPr marL="1828800" indent="-1828800" algn="ctr" defTabSz="858838">
              <a:spcBef>
                <a:spcPct val="0"/>
              </a:spcBef>
              <a:tabLst>
                <a:tab pos="914400" algn="l"/>
              </a:tabLst>
              <a:defRPr/>
            </a:pPr>
            <a:r>
              <a:rPr lang="en-US" sz="1600" i="1" dirty="0" smtClean="0">
                <a:latin typeface="Arial Narrow" panose="020B0606020202030204" pitchFamily="34" charset="0"/>
                <a:cs typeface="Arial" panose="020B0604020202020204" pitchFamily="34" charset="0"/>
              </a:rPr>
              <a:t>Finance Committee Public Hearing</a:t>
            </a:r>
            <a:endParaRPr lang="en-US" sz="1600" i="1" dirty="0">
              <a:latin typeface="Arial Narrow" panose="020B0606020202030204" pitchFamily="34" charset="0"/>
              <a:cs typeface="Arial" panose="020B0604020202020204" pitchFamily="34" charset="0"/>
            </a:endParaRPr>
          </a:p>
          <a:p>
            <a:pPr marL="1828800" indent="-1828800" algn="ctr" defTabSz="858838">
              <a:spcBef>
                <a:spcPct val="0"/>
              </a:spcBef>
              <a:tabLst>
                <a:tab pos="914400" algn="l"/>
              </a:tabLst>
              <a:defRPr/>
            </a:pPr>
            <a:r>
              <a:rPr lang="en-US" sz="1600" i="1" dirty="0" smtClean="0">
                <a:latin typeface="Arial Narrow" panose="020B0606020202030204" pitchFamily="34" charset="0"/>
                <a:cs typeface="Arial" panose="020B0604020202020204" pitchFamily="34" charset="0"/>
              </a:rPr>
              <a:t>February 25, 2019</a:t>
            </a:r>
            <a:endParaRPr lang="en-US" sz="1600" i="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05182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10</a:t>
            </a:fld>
            <a:endParaRPr lang="en-US" dirty="0"/>
          </a:p>
        </p:txBody>
      </p:sp>
      <p:sp>
        <p:nvSpPr>
          <p:cNvPr id="6" name="TextBox 5"/>
          <p:cNvSpPr txBox="1"/>
          <p:nvPr/>
        </p:nvSpPr>
        <p:spPr>
          <a:xfrm>
            <a:off x="6858000" y="443163"/>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5" name="Rectangle 2"/>
          <p:cNvSpPr>
            <a:spLocks noChangeArrowheads="1"/>
          </p:cNvSpPr>
          <p:nvPr/>
        </p:nvSpPr>
        <p:spPr bwMode="auto">
          <a:xfrm>
            <a:off x="847725" y="843273"/>
            <a:ext cx="7839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Gerow Recreation Area Improvements</a:t>
            </a:r>
            <a:endParaRPr lang="en-US" sz="2000" b="1" dirty="0">
              <a:solidFill>
                <a:srgbClr val="FFC000"/>
              </a:solidFill>
              <a:latin typeface="Arial Narrow" panose="020B0606020202030204" pitchFamily="34" charset="0"/>
              <a:cs typeface="Arial" panose="020B0604020202020204" pitchFamily="34" charset="0"/>
            </a:endParaRPr>
          </a:p>
        </p:txBody>
      </p:sp>
      <p:sp>
        <p:nvSpPr>
          <p:cNvPr id="10" name="Rectangle 5"/>
          <p:cNvSpPr txBox="1">
            <a:spLocks noChangeArrowheads="1"/>
          </p:cNvSpPr>
          <p:nvPr/>
        </p:nvSpPr>
        <p:spPr>
          <a:xfrm>
            <a:off x="533400" y="1486029"/>
            <a:ext cx="4191000" cy="30385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smtClean="0">
                <a:solidFill>
                  <a:srgbClr val="FFC000"/>
                </a:solidFill>
                <a:latin typeface="Arial Narrow" panose="020B0606020202030204" pitchFamily="34" charset="0"/>
                <a:cs typeface="Arial" panose="020B0604020202020204" pitchFamily="34" charset="0"/>
              </a:rPr>
              <a:t>Summary of Project: </a:t>
            </a:r>
            <a:r>
              <a:rPr lang="en-US" sz="2000" dirty="0" smtClean="0">
                <a:latin typeface="Arial Narrow" panose="020B0606020202030204" pitchFamily="34" charset="0"/>
                <a:cs typeface="Arial" panose="020B0604020202020204" pitchFamily="34" charset="0"/>
              </a:rPr>
              <a:t>Capital improvements including the construction of the new park entrance, parking, paved connections to the BFRT and bike entrance, walking paths, blazed woodland trails, and a waters-edge erosion control system and shoreline dock.</a:t>
            </a:r>
          </a:p>
          <a:p>
            <a:pPr algn="l">
              <a:defRPr/>
            </a:pPr>
            <a:r>
              <a:rPr lang="en-US" sz="2000" dirty="0" smtClean="0">
                <a:solidFill>
                  <a:srgbClr val="FFC000"/>
                </a:solidFill>
                <a:latin typeface="Arial Narrow" panose="020B0606020202030204" pitchFamily="34" charset="0"/>
                <a:cs typeface="Arial" panose="020B0604020202020204" pitchFamily="34" charset="0"/>
              </a:rPr>
              <a:t>Funding Recommendation: </a:t>
            </a:r>
            <a:r>
              <a:rPr lang="en-US" sz="2000" dirty="0" smtClean="0">
                <a:latin typeface="Arial Narrow" panose="020B0606020202030204" pitchFamily="34" charset="0"/>
                <a:cs typeface="Arial" panose="020B0604020202020204" pitchFamily="34" charset="0"/>
              </a:rPr>
              <a:t>$200,000</a:t>
            </a:r>
          </a:p>
          <a:p>
            <a:pPr algn="l">
              <a:defRPr/>
            </a:pPr>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latin typeface="Arial Narrow" panose="020B0606020202030204" pitchFamily="34" charset="0"/>
                <a:cs typeface="Arial" panose="020B0604020202020204" pitchFamily="34" charset="0"/>
              </a:rPr>
              <a:t>Open Space and Recreation</a:t>
            </a:r>
          </a:p>
          <a:p>
            <a:pPr>
              <a:defRPr/>
            </a:pPr>
            <a:endParaRPr lang="en-US" sz="3000" dirty="0" smtClean="0">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280" t="4439" r="7184" b="10935"/>
          <a:stretch/>
        </p:blipFill>
        <p:spPr>
          <a:xfrm>
            <a:off x="4742293" y="1657350"/>
            <a:ext cx="3792107" cy="2501177"/>
          </a:xfrm>
          <a:prstGeom prst="rect">
            <a:avLst/>
          </a:prstGeom>
        </p:spPr>
      </p:pic>
      <p:sp>
        <p:nvSpPr>
          <p:cNvPr id="9" name="TextBox 8"/>
          <p:cNvSpPr txBox="1"/>
          <p:nvPr/>
        </p:nvSpPr>
        <p:spPr>
          <a:xfrm>
            <a:off x="7196998" y="4287754"/>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spTree>
    <p:extLst>
      <p:ext uri="{BB962C8B-B14F-4D97-AF65-F5344CB8AC3E}">
        <p14:creationId xmlns:p14="http://schemas.microsoft.com/office/powerpoint/2010/main" val="1643523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11</a:t>
            </a:fld>
            <a:endParaRPr lang="en-US" dirty="0"/>
          </a:p>
        </p:txBody>
      </p:sp>
      <p:sp>
        <p:nvSpPr>
          <p:cNvPr id="6" name="TextBox 5"/>
          <p:cNvSpPr txBox="1"/>
          <p:nvPr/>
        </p:nvSpPr>
        <p:spPr>
          <a:xfrm>
            <a:off x="6815684" y="404061"/>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2" name="Rectangle 1"/>
          <p:cNvSpPr/>
          <p:nvPr/>
        </p:nvSpPr>
        <p:spPr>
          <a:xfrm>
            <a:off x="2510921" y="751092"/>
            <a:ext cx="4312783" cy="400110"/>
          </a:xfrm>
          <a:prstGeom prst="rect">
            <a:avLst/>
          </a:prstGeom>
        </p:spPr>
        <p:txBody>
          <a:bodyPr wrap="none">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White </a:t>
            </a:r>
            <a:r>
              <a:rPr lang="en-US" sz="2000" b="1" dirty="0">
                <a:solidFill>
                  <a:srgbClr val="FFC000"/>
                </a:solidFill>
                <a:latin typeface="Arial Narrow" panose="020B0606020202030204" pitchFamily="34" charset="0"/>
                <a:cs typeface="Arial" panose="020B0604020202020204" pitchFamily="34" charset="0"/>
              </a:rPr>
              <a:t>Pond Beach Access Improvements</a:t>
            </a:r>
          </a:p>
        </p:txBody>
      </p:sp>
      <p:sp>
        <p:nvSpPr>
          <p:cNvPr id="10" name="Rectangle 5"/>
          <p:cNvSpPr txBox="1">
            <a:spLocks noChangeArrowheads="1"/>
          </p:cNvSpPr>
          <p:nvPr/>
        </p:nvSpPr>
        <p:spPr>
          <a:xfrm>
            <a:off x="533400" y="1518107"/>
            <a:ext cx="4191000" cy="33860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smtClean="0">
                <a:solidFill>
                  <a:srgbClr val="FFC000"/>
                </a:solidFill>
                <a:latin typeface="Arial Narrow" panose="020B0606020202030204" pitchFamily="34" charset="0"/>
                <a:cs typeface="Arial" panose="020B0604020202020204" pitchFamily="34" charset="0"/>
              </a:rPr>
              <a:t>Summary of Project: </a:t>
            </a:r>
            <a:r>
              <a:rPr lang="en-US" sz="2000" dirty="0" smtClean="0">
                <a:latin typeface="Arial Narrow" panose="020B0606020202030204" pitchFamily="34" charset="0"/>
                <a:cs typeface="Arial" panose="020B0604020202020204" pitchFamily="34" charset="0"/>
              </a:rPr>
              <a:t>Accessibility improvements to White Pond beach; including the creation of a sloped and accessible walking pathway connecting the parking area to the waterfront, and renovation of the current restroom facilities to make them fully accessible.</a:t>
            </a:r>
          </a:p>
          <a:p>
            <a:pPr marL="18288" algn="l"/>
            <a:r>
              <a:rPr lang="en-US" sz="2000" dirty="0" smtClean="0">
                <a:solidFill>
                  <a:srgbClr val="FFC000"/>
                </a:solidFill>
                <a:latin typeface="Arial Narrow" panose="020B0606020202030204" pitchFamily="34" charset="0"/>
                <a:cs typeface="Arial" panose="020B0604020202020204" pitchFamily="34" charset="0"/>
              </a:rPr>
              <a:t>Funding Recommendation: </a:t>
            </a:r>
            <a:r>
              <a:rPr lang="en-US" sz="2000" dirty="0" smtClean="0">
                <a:latin typeface="Arial Narrow" panose="020B0606020202030204" pitchFamily="34" charset="0"/>
                <a:cs typeface="Arial" panose="020B0604020202020204" pitchFamily="34" charset="0"/>
              </a:rPr>
              <a:t>$250,000</a:t>
            </a:r>
          </a:p>
          <a:p>
            <a:pPr marL="18288" algn="l"/>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latin typeface="Arial Narrow" panose="020B0606020202030204" pitchFamily="34" charset="0"/>
                <a:cs typeface="Arial" panose="020B0604020202020204" pitchFamily="34" charset="0"/>
              </a:rPr>
              <a:t>Open Space and Recreation</a:t>
            </a:r>
          </a:p>
        </p:txBody>
      </p:sp>
      <p:sp>
        <p:nvSpPr>
          <p:cNvPr id="8" name="TextBox 7"/>
          <p:cNvSpPr txBox="1"/>
          <p:nvPr/>
        </p:nvSpPr>
        <p:spPr>
          <a:xfrm>
            <a:off x="7196998" y="4287754"/>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843"/>
          <a:stretch/>
        </p:blipFill>
        <p:spPr>
          <a:xfrm>
            <a:off x="4800600" y="1344088"/>
            <a:ext cx="3812390" cy="2883258"/>
          </a:xfrm>
          <a:prstGeom prst="rect">
            <a:avLst/>
          </a:prstGeom>
        </p:spPr>
      </p:pic>
    </p:spTree>
    <p:extLst>
      <p:ext uri="{BB962C8B-B14F-4D97-AF65-F5344CB8AC3E}">
        <p14:creationId xmlns:p14="http://schemas.microsoft.com/office/powerpoint/2010/main" val="1984687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12</a:t>
            </a:fld>
            <a:endParaRPr lang="en-US" dirty="0"/>
          </a:p>
        </p:txBody>
      </p:sp>
      <p:sp>
        <p:nvSpPr>
          <p:cNvPr id="6" name="TextBox 5"/>
          <p:cNvSpPr txBox="1"/>
          <p:nvPr/>
        </p:nvSpPr>
        <p:spPr>
          <a:xfrm>
            <a:off x="6667500" y="438150"/>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2" name="Rectangle 1"/>
          <p:cNvSpPr/>
          <p:nvPr/>
        </p:nvSpPr>
        <p:spPr>
          <a:xfrm>
            <a:off x="2787168" y="847784"/>
            <a:ext cx="3410293" cy="400110"/>
          </a:xfrm>
          <a:prstGeom prst="rect">
            <a:avLst/>
          </a:prstGeom>
        </p:spPr>
        <p:txBody>
          <a:bodyPr wrap="none">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Warner’s </a:t>
            </a:r>
            <a:r>
              <a:rPr lang="en-US" sz="2000" b="1" dirty="0">
                <a:solidFill>
                  <a:srgbClr val="FFC000"/>
                </a:solidFill>
                <a:latin typeface="Arial Narrow" panose="020B0606020202030204" pitchFamily="34" charset="0"/>
                <a:cs typeface="Arial" panose="020B0604020202020204" pitchFamily="34" charset="0"/>
              </a:rPr>
              <a:t>Pond Dredging Project</a:t>
            </a:r>
          </a:p>
        </p:txBody>
      </p:sp>
      <p:sp>
        <p:nvSpPr>
          <p:cNvPr id="3" name="Rectangle 2"/>
          <p:cNvSpPr/>
          <p:nvPr/>
        </p:nvSpPr>
        <p:spPr>
          <a:xfrm>
            <a:off x="606115" y="1809750"/>
            <a:ext cx="3886200" cy="2246769"/>
          </a:xfrm>
          <a:prstGeom prst="rect">
            <a:avLst/>
          </a:prstGeom>
        </p:spPr>
        <p:txBody>
          <a:bodyPr wrap="square">
            <a:spAutoFit/>
          </a:bodyPr>
          <a:lstStyle/>
          <a:p>
            <a:pPr>
              <a:defRPr/>
            </a:pPr>
            <a:r>
              <a:rPr lang="en-US" sz="2000" dirty="0">
                <a:solidFill>
                  <a:srgbClr val="FFC000"/>
                </a:solidFill>
                <a:latin typeface="Arial Narrow" panose="020B0606020202030204" pitchFamily="34" charset="0"/>
                <a:cs typeface="Arial" panose="020B0604020202020204" pitchFamily="34" charset="0"/>
              </a:rPr>
              <a:t>Summary of </a:t>
            </a:r>
            <a:r>
              <a:rPr lang="en-US" sz="2000" dirty="0" smtClean="0">
                <a:solidFill>
                  <a:srgbClr val="FFC000"/>
                </a:solidFill>
                <a:latin typeface="Arial Narrow" panose="020B0606020202030204" pitchFamily="34" charset="0"/>
                <a:cs typeface="Arial" panose="020B0604020202020204" pitchFamily="34" charset="0"/>
              </a:rPr>
              <a:t>Project: </a:t>
            </a:r>
            <a:r>
              <a:rPr lang="en-US" sz="2000" dirty="0" smtClean="0">
                <a:latin typeface="Arial Narrow" panose="020B0606020202030204" pitchFamily="34" charset="0"/>
                <a:cs typeface="Arial" panose="020B0604020202020204" pitchFamily="34" charset="0"/>
              </a:rPr>
              <a:t>Permitting and associated work necessary </a:t>
            </a:r>
            <a:r>
              <a:rPr lang="en-US" sz="2000" dirty="0">
                <a:latin typeface="Arial Narrow" panose="020B0606020202030204" pitchFamily="34" charset="0"/>
                <a:cs typeface="Arial" panose="020B0604020202020204" pitchFamily="34" charset="0"/>
              </a:rPr>
              <a:t>for the dredging of Warner’s </a:t>
            </a:r>
            <a:r>
              <a:rPr lang="en-US" sz="2000" dirty="0" smtClean="0">
                <a:latin typeface="Arial Narrow" panose="020B0606020202030204" pitchFamily="34" charset="0"/>
                <a:cs typeface="Arial" panose="020B0604020202020204" pitchFamily="34" charset="0"/>
              </a:rPr>
              <a:t>Pond.</a:t>
            </a:r>
          </a:p>
          <a:p>
            <a:pPr>
              <a:defRPr/>
            </a:pPr>
            <a:endParaRPr lang="en-US" sz="2000" dirty="0" smtClean="0">
              <a:latin typeface="Arial Narrow" panose="020B0606020202030204" pitchFamily="34" charset="0"/>
              <a:cs typeface="Arial" panose="020B0604020202020204" pitchFamily="34" charset="0"/>
            </a:endParaRPr>
          </a:p>
          <a:p>
            <a:pPr>
              <a:defRPr/>
            </a:pPr>
            <a:r>
              <a:rPr lang="en-US" sz="2000" dirty="0" smtClean="0">
                <a:solidFill>
                  <a:srgbClr val="FFC000"/>
                </a:solidFill>
                <a:latin typeface="Arial Narrow" panose="020B0606020202030204" pitchFamily="34" charset="0"/>
                <a:cs typeface="Arial" panose="020B0604020202020204" pitchFamily="34" charset="0"/>
              </a:rPr>
              <a:t>Funding Recommendation: </a:t>
            </a:r>
            <a:r>
              <a:rPr lang="en-US" sz="2000" dirty="0" smtClean="0">
                <a:latin typeface="Arial Narrow" panose="020B0606020202030204" pitchFamily="34" charset="0"/>
                <a:cs typeface="Arial" panose="020B0604020202020204" pitchFamily="34" charset="0"/>
              </a:rPr>
              <a:t>$75,000</a:t>
            </a:r>
          </a:p>
          <a:p>
            <a:pPr>
              <a:defRPr/>
            </a:pPr>
            <a:endParaRPr lang="en-US" sz="2000" dirty="0" smtClean="0">
              <a:latin typeface="Arial Narrow" panose="020B0606020202030204" pitchFamily="34" charset="0"/>
              <a:cs typeface="Arial" panose="020B0604020202020204" pitchFamily="34" charset="0"/>
            </a:endParaRPr>
          </a:p>
          <a:p>
            <a:pPr>
              <a:defRPr/>
            </a:pPr>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latin typeface="Arial Narrow" panose="020B0606020202030204" pitchFamily="34" charset="0"/>
                <a:cs typeface="Arial" panose="020B0604020202020204" pitchFamily="34" charset="0"/>
              </a:rPr>
              <a:t>Open Space and Recreation</a:t>
            </a:r>
            <a:endParaRPr lang="en-US" sz="2000"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478786"/>
            <a:ext cx="3530600" cy="2647950"/>
          </a:xfrm>
          <a:prstGeom prst="rect">
            <a:avLst/>
          </a:prstGeom>
        </p:spPr>
      </p:pic>
      <p:sp>
        <p:nvSpPr>
          <p:cNvPr id="9" name="TextBox 8"/>
          <p:cNvSpPr txBox="1"/>
          <p:nvPr/>
        </p:nvSpPr>
        <p:spPr>
          <a:xfrm>
            <a:off x="7196998" y="4287754"/>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spTree>
    <p:extLst>
      <p:ext uri="{BB962C8B-B14F-4D97-AF65-F5344CB8AC3E}">
        <p14:creationId xmlns:p14="http://schemas.microsoft.com/office/powerpoint/2010/main" val="1492577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13</a:t>
            </a:fld>
            <a:endParaRPr lang="en-US" dirty="0"/>
          </a:p>
        </p:txBody>
      </p:sp>
      <p:sp>
        <p:nvSpPr>
          <p:cNvPr id="6" name="TextBox 5"/>
          <p:cNvSpPr txBox="1"/>
          <p:nvPr/>
        </p:nvSpPr>
        <p:spPr>
          <a:xfrm>
            <a:off x="6705600" y="438150"/>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2" name="Rectangle 1"/>
          <p:cNvSpPr/>
          <p:nvPr/>
        </p:nvSpPr>
        <p:spPr>
          <a:xfrm>
            <a:off x="3124200" y="742950"/>
            <a:ext cx="2838021" cy="400110"/>
          </a:xfrm>
          <a:prstGeom prst="rect">
            <a:avLst/>
          </a:prstGeom>
        </p:spPr>
        <p:txBody>
          <a:bodyPr wrap="none">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Emerson </a:t>
            </a:r>
            <a:r>
              <a:rPr lang="en-US" sz="2000" b="1" dirty="0">
                <a:solidFill>
                  <a:srgbClr val="FFC000"/>
                </a:solidFill>
                <a:latin typeface="Arial Narrow" panose="020B0606020202030204" pitchFamily="34" charset="0"/>
                <a:cs typeface="Arial" panose="020B0604020202020204" pitchFamily="34" charset="0"/>
              </a:rPr>
              <a:t>Land Acquisition</a:t>
            </a:r>
          </a:p>
        </p:txBody>
      </p:sp>
      <p:sp>
        <p:nvSpPr>
          <p:cNvPr id="11" name="Rectangle 5"/>
          <p:cNvSpPr txBox="1">
            <a:spLocks noChangeArrowheads="1"/>
          </p:cNvSpPr>
          <p:nvPr/>
        </p:nvSpPr>
        <p:spPr>
          <a:xfrm>
            <a:off x="457200" y="1662977"/>
            <a:ext cx="3429000" cy="2514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400" dirty="0" smtClean="0">
                <a:solidFill>
                  <a:srgbClr val="FFC000"/>
                </a:solidFill>
                <a:latin typeface="Arial Narrow" panose="020B0606020202030204" pitchFamily="34" charset="0"/>
                <a:cs typeface="Arial" panose="020B0604020202020204" pitchFamily="34" charset="0"/>
              </a:rPr>
              <a:t>Summary of Project: </a:t>
            </a:r>
            <a:r>
              <a:rPr lang="en-US" sz="2400" dirty="0" smtClean="0">
                <a:latin typeface="Arial Narrow" panose="020B0606020202030204" pitchFamily="34" charset="0"/>
                <a:cs typeface="Arial" panose="020B0604020202020204" pitchFamily="34" charset="0"/>
              </a:rPr>
              <a:t>Purchase of a 3.4 acre parcel of land located between the Ralph Waldo Emerson House and the access from Walden Street. The Emerson-Thoreau Amble is located over this parcel, which includes the Mill Brook</a:t>
            </a:r>
            <a:r>
              <a:rPr lang="en-US" sz="2000" dirty="0" smtClean="0">
                <a:latin typeface="Arial Narrow" panose="020B0606020202030204" pitchFamily="34" charset="0"/>
                <a:cs typeface="Arial" panose="020B0604020202020204" pitchFamily="34" charset="0"/>
              </a:rPr>
              <a:t>. </a:t>
            </a:r>
          </a:p>
          <a:p>
            <a:pPr algn="l">
              <a:defRPr/>
            </a:pPr>
            <a:endParaRPr lang="en-US" sz="900" dirty="0" smtClean="0">
              <a:latin typeface="Arial Narrow" panose="020B0606020202030204" pitchFamily="34" charset="0"/>
              <a:cs typeface="Arial" panose="020B0604020202020204" pitchFamily="34" charset="0"/>
            </a:endParaRPr>
          </a:p>
          <a:p>
            <a:pPr algn="l">
              <a:defRPr/>
            </a:pPr>
            <a:r>
              <a:rPr lang="en-US" sz="2500" dirty="0" smtClean="0">
                <a:solidFill>
                  <a:srgbClr val="FFC000"/>
                </a:solidFill>
                <a:latin typeface="Arial Narrow" panose="020B0606020202030204" pitchFamily="34" charset="0"/>
                <a:cs typeface="Arial" panose="020B0604020202020204" pitchFamily="34" charset="0"/>
              </a:rPr>
              <a:t>Funding Recommendation: </a:t>
            </a:r>
            <a:r>
              <a:rPr lang="en-US" sz="2500" dirty="0" smtClean="0">
                <a:latin typeface="Arial Narrow" panose="020B0606020202030204" pitchFamily="34" charset="0"/>
                <a:cs typeface="Arial" panose="020B0604020202020204" pitchFamily="34" charset="0"/>
              </a:rPr>
              <a:t>$90,000</a:t>
            </a:r>
          </a:p>
          <a:p>
            <a:pPr algn="l">
              <a:defRPr/>
            </a:pPr>
            <a:endParaRPr lang="en-US" sz="900" dirty="0" smtClean="0">
              <a:latin typeface="Arial Narrow" panose="020B0606020202030204" pitchFamily="34" charset="0"/>
              <a:cs typeface="Arial" panose="020B0604020202020204" pitchFamily="34" charset="0"/>
            </a:endParaRPr>
          </a:p>
          <a:p>
            <a:pPr algn="l">
              <a:defRPr/>
            </a:pPr>
            <a:r>
              <a:rPr lang="en-US" sz="2500" dirty="0" smtClean="0">
                <a:solidFill>
                  <a:srgbClr val="FFC000"/>
                </a:solidFill>
                <a:latin typeface="Arial Narrow" panose="020B0606020202030204" pitchFamily="34" charset="0"/>
                <a:cs typeface="Arial" panose="020B0604020202020204" pitchFamily="34" charset="0"/>
              </a:rPr>
              <a:t>Category: </a:t>
            </a:r>
            <a:r>
              <a:rPr lang="en-US" sz="2500" dirty="0" smtClean="0">
                <a:latin typeface="Arial Narrow" panose="020B0606020202030204" pitchFamily="34" charset="0"/>
                <a:cs typeface="Arial" panose="020B0604020202020204" pitchFamily="34" charset="0"/>
              </a:rPr>
              <a:t>Open Space</a:t>
            </a:r>
          </a:p>
        </p:txBody>
      </p:sp>
      <p:sp>
        <p:nvSpPr>
          <p:cNvPr id="8" name="TextBox 7"/>
          <p:cNvSpPr txBox="1"/>
          <p:nvPr/>
        </p:nvSpPr>
        <p:spPr>
          <a:xfrm>
            <a:off x="7196998" y="4287754"/>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pic>
        <p:nvPicPr>
          <p:cNvPr id="12" name="Picture 11"/>
          <p:cNvPicPr>
            <a:picLocks noChangeAspect="1"/>
          </p:cNvPicPr>
          <p:nvPr/>
        </p:nvPicPr>
        <p:blipFill>
          <a:blip r:embed="rId2"/>
          <a:stretch>
            <a:fillRect/>
          </a:stretch>
        </p:blipFill>
        <p:spPr>
          <a:xfrm>
            <a:off x="6357379" y="1417737"/>
            <a:ext cx="2288838" cy="2759840"/>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14" r="8248"/>
          <a:stretch/>
        </p:blipFill>
        <p:spPr>
          <a:xfrm rot="5400000">
            <a:off x="3741869" y="1639201"/>
            <a:ext cx="2759839" cy="2316912"/>
          </a:xfrm>
          <a:prstGeom prst="rect">
            <a:avLst/>
          </a:prstGeom>
        </p:spPr>
      </p:pic>
    </p:spTree>
    <p:extLst>
      <p:ext uri="{BB962C8B-B14F-4D97-AF65-F5344CB8AC3E}">
        <p14:creationId xmlns:p14="http://schemas.microsoft.com/office/powerpoint/2010/main" val="4247700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14</a:t>
            </a:fld>
            <a:endParaRPr lang="en-US" dirty="0"/>
          </a:p>
        </p:txBody>
      </p:sp>
      <p:sp>
        <p:nvSpPr>
          <p:cNvPr id="6" name="TextBox 5"/>
          <p:cNvSpPr txBox="1"/>
          <p:nvPr/>
        </p:nvSpPr>
        <p:spPr>
          <a:xfrm>
            <a:off x="6705600" y="452551"/>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10" name="TextBox 9"/>
          <p:cNvSpPr txBox="1"/>
          <p:nvPr/>
        </p:nvSpPr>
        <p:spPr>
          <a:xfrm>
            <a:off x="7196998" y="4287754"/>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graphicFrame>
        <p:nvGraphicFramePr>
          <p:cNvPr id="14" name="Chart 13"/>
          <p:cNvGraphicFramePr/>
          <p:nvPr>
            <p:extLst>
              <p:ext uri="{D42A27DB-BD31-4B8C-83A1-F6EECF244321}">
                <p14:modId xmlns:p14="http://schemas.microsoft.com/office/powerpoint/2010/main" val="2743921427"/>
              </p:ext>
            </p:extLst>
          </p:nvPr>
        </p:nvGraphicFramePr>
        <p:xfrm>
          <a:off x="1447800" y="1394459"/>
          <a:ext cx="6553200" cy="279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124200" y="838260"/>
            <a:ext cx="2838021" cy="400110"/>
          </a:xfrm>
          <a:prstGeom prst="rect">
            <a:avLst/>
          </a:prstGeom>
        </p:spPr>
        <p:txBody>
          <a:bodyPr wrap="none">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Emerson </a:t>
            </a:r>
            <a:r>
              <a:rPr lang="en-US" sz="2000" b="1" dirty="0">
                <a:solidFill>
                  <a:srgbClr val="FFC000"/>
                </a:solidFill>
                <a:latin typeface="Arial Narrow" panose="020B0606020202030204" pitchFamily="34" charset="0"/>
                <a:cs typeface="Arial" panose="020B0604020202020204" pitchFamily="34" charset="0"/>
              </a:rPr>
              <a:t>Land Acquisition</a:t>
            </a:r>
          </a:p>
        </p:txBody>
      </p:sp>
      <p:sp>
        <p:nvSpPr>
          <p:cNvPr id="9" name="TextBox 8"/>
          <p:cNvSpPr txBox="1"/>
          <p:nvPr/>
        </p:nvSpPr>
        <p:spPr>
          <a:xfrm>
            <a:off x="2362200" y="4103088"/>
            <a:ext cx="2569806" cy="369332"/>
          </a:xfrm>
          <a:prstGeom prst="rect">
            <a:avLst/>
          </a:prstGeom>
          <a:noFill/>
        </p:spPr>
        <p:txBody>
          <a:bodyPr wrap="none" rtlCol="0">
            <a:spAutoFit/>
          </a:bodyPr>
          <a:lstStyle/>
          <a:p>
            <a:r>
              <a:rPr lang="en-US" dirty="0" smtClean="0">
                <a:latin typeface="Arial Narrow" panose="020B0606020202030204" pitchFamily="34" charset="0"/>
              </a:rPr>
              <a:t>Total Project Cost: $200,000</a:t>
            </a:r>
            <a:endParaRPr lang="en-US" dirty="0">
              <a:latin typeface="Arial Narrow" panose="020B0606020202030204" pitchFamily="34" charset="0"/>
            </a:endParaRPr>
          </a:p>
        </p:txBody>
      </p:sp>
    </p:spTree>
    <p:extLst>
      <p:ext uri="{BB962C8B-B14F-4D97-AF65-F5344CB8AC3E}">
        <p14:creationId xmlns:p14="http://schemas.microsoft.com/office/powerpoint/2010/main" val="62081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15</a:t>
            </a:fld>
            <a:endParaRPr lang="en-US" dirty="0"/>
          </a:p>
        </p:txBody>
      </p:sp>
      <p:sp>
        <p:nvSpPr>
          <p:cNvPr id="6" name="TextBox 5"/>
          <p:cNvSpPr txBox="1"/>
          <p:nvPr/>
        </p:nvSpPr>
        <p:spPr>
          <a:xfrm>
            <a:off x="6781800" y="438150"/>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8" name="Rectangle 4"/>
          <p:cNvSpPr>
            <a:spLocks noChangeArrowheads="1"/>
          </p:cNvSpPr>
          <p:nvPr/>
        </p:nvSpPr>
        <p:spPr bwMode="auto">
          <a:xfrm>
            <a:off x="596433" y="749852"/>
            <a:ext cx="7991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Heywood Meadow Stone Wall Extension</a:t>
            </a:r>
            <a:endParaRPr lang="en-US" sz="2000" b="1" dirty="0">
              <a:solidFill>
                <a:srgbClr val="FFC000"/>
              </a:solidFill>
              <a:latin typeface="Arial Narrow" panose="020B0606020202030204" pitchFamily="34" charset="0"/>
              <a:cs typeface="Arial" panose="020B0604020202020204" pitchFamily="34" charset="0"/>
            </a:endParaRPr>
          </a:p>
        </p:txBody>
      </p:sp>
      <p:pic>
        <p:nvPicPr>
          <p:cNvPr id="11" name="Picture 10"/>
          <p:cNvPicPr>
            <a:picLocks noChangeAspect="1"/>
          </p:cNvPicPr>
          <p:nvPr/>
        </p:nvPicPr>
        <p:blipFill rotWithShape="1">
          <a:blip r:embed="rId2"/>
          <a:srcRect l="29671" t="1111" r="36339" b="40691"/>
          <a:stretch/>
        </p:blipFill>
        <p:spPr>
          <a:xfrm>
            <a:off x="4024312" y="1447618"/>
            <a:ext cx="2438400" cy="2724332"/>
          </a:xfrm>
          <a:prstGeom prst="rect">
            <a:avLst/>
          </a:prstGeom>
        </p:spPr>
      </p:pic>
      <p:sp>
        <p:nvSpPr>
          <p:cNvPr id="12" name="Rectangle 5"/>
          <p:cNvSpPr txBox="1">
            <a:spLocks noChangeArrowheads="1"/>
          </p:cNvSpPr>
          <p:nvPr/>
        </p:nvSpPr>
        <p:spPr>
          <a:xfrm>
            <a:off x="457200" y="1662977"/>
            <a:ext cx="3429000" cy="25146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400" dirty="0" smtClean="0">
                <a:solidFill>
                  <a:srgbClr val="FFC000"/>
                </a:solidFill>
                <a:latin typeface="Arial Narrow" panose="020B0606020202030204" pitchFamily="34" charset="0"/>
                <a:cs typeface="Arial" panose="020B0604020202020204" pitchFamily="34" charset="0"/>
              </a:rPr>
              <a:t>Summary of Project: </a:t>
            </a:r>
            <a:r>
              <a:rPr lang="en-US" sz="2400" dirty="0" smtClean="0">
                <a:latin typeface="Arial Narrow" panose="020B0606020202030204" pitchFamily="34" charset="0"/>
                <a:cs typeface="Arial" panose="020B0604020202020204" pitchFamily="34" charset="0"/>
              </a:rPr>
              <a:t>Replace the bollards at the intersection of Heywood Street and Lexington Road with approximately 70 feet of fieldstone wall.</a:t>
            </a:r>
            <a:endParaRPr lang="en-US" sz="2000" dirty="0" smtClean="0">
              <a:latin typeface="Arial Narrow" panose="020B0606020202030204" pitchFamily="34" charset="0"/>
              <a:cs typeface="Arial" panose="020B0604020202020204" pitchFamily="34" charset="0"/>
            </a:endParaRPr>
          </a:p>
          <a:p>
            <a:pPr algn="l">
              <a:defRPr/>
            </a:pPr>
            <a:endParaRPr lang="en-US" sz="900" dirty="0" smtClean="0">
              <a:latin typeface="Arial Narrow" panose="020B0606020202030204" pitchFamily="34" charset="0"/>
              <a:cs typeface="Arial" panose="020B0604020202020204" pitchFamily="34" charset="0"/>
            </a:endParaRPr>
          </a:p>
          <a:p>
            <a:pPr algn="l">
              <a:defRPr/>
            </a:pPr>
            <a:r>
              <a:rPr lang="en-US" sz="2400" dirty="0" smtClean="0">
                <a:solidFill>
                  <a:srgbClr val="FFC000"/>
                </a:solidFill>
                <a:latin typeface="Arial Narrow" panose="020B0606020202030204" pitchFamily="34" charset="0"/>
                <a:cs typeface="Arial" panose="020B0604020202020204" pitchFamily="34" charset="0"/>
              </a:rPr>
              <a:t>Funding Recommendation: </a:t>
            </a:r>
            <a:r>
              <a:rPr lang="en-US" sz="2400" dirty="0" smtClean="0">
                <a:latin typeface="Arial Narrow" panose="020B0606020202030204" pitchFamily="34" charset="0"/>
                <a:cs typeface="Arial" panose="020B0604020202020204" pitchFamily="34" charset="0"/>
              </a:rPr>
              <a:t>$21,619</a:t>
            </a:r>
          </a:p>
          <a:p>
            <a:pPr algn="l">
              <a:defRPr/>
            </a:pPr>
            <a:endParaRPr lang="en-US" sz="900" dirty="0" smtClean="0">
              <a:latin typeface="Arial Narrow" panose="020B0606020202030204" pitchFamily="34" charset="0"/>
              <a:cs typeface="Arial" panose="020B0604020202020204" pitchFamily="34" charset="0"/>
            </a:endParaRPr>
          </a:p>
          <a:p>
            <a:pPr algn="l">
              <a:defRPr/>
            </a:pPr>
            <a:r>
              <a:rPr lang="en-US" sz="2400" dirty="0" smtClean="0">
                <a:solidFill>
                  <a:srgbClr val="FFC000"/>
                </a:solidFill>
                <a:latin typeface="Arial Narrow" panose="020B0606020202030204" pitchFamily="34" charset="0"/>
                <a:cs typeface="Arial" panose="020B0604020202020204" pitchFamily="34" charset="0"/>
              </a:rPr>
              <a:t>Category: </a:t>
            </a:r>
            <a:r>
              <a:rPr lang="en-US" sz="2400" dirty="0" smtClean="0">
                <a:latin typeface="Arial Narrow" panose="020B0606020202030204" pitchFamily="34" charset="0"/>
                <a:cs typeface="Arial" panose="020B0604020202020204" pitchFamily="34" charset="0"/>
              </a:rPr>
              <a:t>Open Space</a:t>
            </a:r>
          </a:p>
        </p:txBody>
      </p:sp>
      <p:pic>
        <p:nvPicPr>
          <p:cNvPr id="13" name="Picture 12"/>
          <p:cNvPicPr>
            <a:picLocks noChangeAspect="1"/>
          </p:cNvPicPr>
          <p:nvPr/>
        </p:nvPicPr>
        <p:blipFill rotWithShape="1">
          <a:blip r:embed="rId3"/>
          <a:srcRect t="7295" r="24515" b="27499"/>
          <a:stretch/>
        </p:blipFill>
        <p:spPr>
          <a:xfrm>
            <a:off x="6543675" y="1447619"/>
            <a:ext cx="2082333" cy="2724332"/>
          </a:xfrm>
          <a:prstGeom prst="rect">
            <a:avLst/>
          </a:prstGeom>
        </p:spPr>
      </p:pic>
      <p:sp>
        <p:nvSpPr>
          <p:cNvPr id="14" name="TextBox 13"/>
          <p:cNvSpPr txBox="1"/>
          <p:nvPr/>
        </p:nvSpPr>
        <p:spPr>
          <a:xfrm>
            <a:off x="7196998" y="4287754"/>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spTree>
    <p:extLst>
      <p:ext uri="{BB962C8B-B14F-4D97-AF65-F5344CB8AC3E}">
        <p14:creationId xmlns:p14="http://schemas.microsoft.com/office/powerpoint/2010/main" val="2682264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16</a:t>
            </a:fld>
            <a:endParaRPr lang="en-US" dirty="0"/>
          </a:p>
        </p:txBody>
      </p:sp>
      <p:sp>
        <p:nvSpPr>
          <p:cNvPr id="6" name="TextBox 5"/>
          <p:cNvSpPr txBox="1"/>
          <p:nvPr/>
        </p:nvSpPr>
        <p:spPr>
          <a:xfrm>
            <a:off x="6781800" y="398945"/>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11" name="Rectangle 4"/>
          <p:cNvSpPr>
            <a:spLocks noChangeArrowheads="1"/>
          </p:cNvSpPr>
          <p:nvPr/>
        </p:nvSpPr>
        <p:spPr bwMode="auto">
          <a:xfrm>
            <a:off x="533400" y="769435"/>
            <a:ext cx="7991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Old Calf Pasture Habitat Restoration</a:t>
            </a:r>
            <a:endParaRPr lang="en-US" sz="2000" b="1" dirty="0">
              <a:solidFill>
                <a:srgbClr val="FFC000"/>
              </a:solidFill>
              <a:latin typeface="Arial Narrow" panose="020B0606020202030204" pitchFamily="34" charset="0"/>
              <a:cs typeface="Arial" panose="020B0604020202020204" pitchFamily="34" charset="0"/>
            </a:endParaRPr>
          </a:p>
        </p:txBody>
      </p:sp>
      <p:sp>
        <p:nvSpPr>
          <p:cNvPr id="9" name="Rectangle 5"/>
          <p:cNvSpPr txBox="1">
            <a:spLocks noChangeArrowheads="1"/>
          </p:cNvSpPr>
          <p:nvPr/>
        </p:nvSpPr>
        <p:spPr>
          <a:xfrm>
            <a:off x="533400" y="1606713"/>
            <a:ext cx="3733800" cy="305037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smtClean="0">
                <a:solidFill>
                  <a:srgbClr val="FFC000"/>
                </a:solidFill>
                <a:latin typeface="Arial Narrow" panose="020B0606020202030204" pitchFamily="34" charset="0"/>
                <a:cs typeface="Arial" panose="020B0604020202020204" pitchFamily="34" charset="0"/>
              </a:rPr>
              <a:t>Summary of Project: </a:t>
            </a:r>
            <a:r>
              <a:rPr lang="en-US" sz="2000" dirty="0" smtClean="0">
                <a:latin typeface="Arial Narrow" panose="020B0606020202030204" pitchFamily="34" charset="0"/>
                <a:cs typeface="Arial" panose="020B0604020202020204" pitchFamily="34" charset="0"/>
              </a:rPr>
              <a:t>Continued removal of the invasive species glossy buckthorn, in an effort to protect the largest population of the state listed Britton’s violet at the Old Calf Pasture.</a:t>
            </a:r>
          </a:p>
          <a:p>
            <a:pPr algn="l">
              <a:defRPr/>
            </a:pPr>
            <a:endParaRPr lang="en-US" sz="800" dirty="0" smtClean="0">
              <a:latin typeface="Arial Narrow" panose="020B0606020202030204" pitchFamily="34" charset="0"/>
              <a:cs typeface="Arial" panose="020B0604020202020204" pitchFamily="34" charset="0"/>
            </a:endParaRPr>
          </a:p>
          <a:p>
            <a:pPr algn="l">
              <a:defRPr/>
            </a:pPr>
            <a:r>
              <a:rPr lang="en-US" sz="2000" dirty="0" smtClean="0">
                <a:solidFill>
                  <a:srgbClr val="FFC000"/>
                </a:solidFill>
                <a:latin typeface="Arial Narrow" panose="020B0606020202030204" pitchFamily="34" charset="0"/>
                <a:cs typeface="Arial" panose="020B0604020202020204" pitchFamily="34" charset="0"/>
              </a:rPr>
              <a:t>Funding Recommendation: </a:t>
            </a:r>
            <a:r>
              <a:rPr lang="en-US" sz="2000" dirty="0" smtClean="0">
                <a:latin typeface="Arial Narrow" panose="020B0606020202030204" pitchFamily="34" charset="0"/>
                <a:cs typeface="Arial" panose="020B0604020202020204" pitchFamily="34" charset="0"/>
              </a:rPr>
              <a:t>$5,000</a:t>
            </a:r>
          </a:p>
          <a:p>
            <a:pPr algn="l">
              <a:defRPr/>
            </a:pPr>
            <a:endParaRPr lang="en-US" sz="800" dirty="0" smtClean="0">
              <a:latin typeface="Arial Narrow" panose="020B0606020202030204" pitchFamily="34" charset="0"/>
              <a:cs typeface="Arial" panose="020B0604020202020204" pitchFamily="34" charset="0"/>
            </a:endParaRPr>
          </a:p>
          <a:p>
            <a:pPr algn="l">
              <a:defRPr/>
            </a:pPr>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latin typeface="Arial Narrow" panose="020B0606020202030204" pitchFamily="34" charset="0"/>
                <a:cs typeface="Arial" panose="020B0604020202020204" pitchFamily="34" charset="0"/>
              </a:rPr>
              <a:t>Open Space</a:t>
            </a:r>
          </a:p>
        </p:txBody>
      </p:sp>
      <p:sp>
        <p:nvSpPr>
          <p:cNvPr id="10" name="TextBox 9"/>
          <p:cNvSpPr txBox="1"/>
          <p:nvPr/>
        </p:nvSpPr>
        <p:spPr>
          <a:xfrm>
            <a:off x="7196998" y="4287754"/>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1131"/>
          <a:stretch/>
        </p:blipFill>
        <p:spPr>
          <a:xfrm>
            <a:off x="6810375" y="1487172"/>
            <a:ext cx="1790078" cy="2661830"/>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0420" t="7081" r="15122" b="3335"/>
          <a:stretch/>
        </p:blipFill>
        <p:spPr>
          <a:xfrm>
            <a:off x="4257675" y="1487172"/>
            <a:ext cx="2438400" cy="2667000"/>
          </a:xfrm>
          <a:prstGeom prst="rect">
            <a:avLst/>
          </a:prstGeom>
        </p:spPr>
      </p:pic>
    </p:spTree>
    <p:extLst>
      <p:ext uri="{BB962C8B-B14F-4D97-AF65-F5344CB8AC3E}">
        <p14:creationId xmlns:p14="http://schemas.microsoft.com/office/powerpoint/2010/main" val="3668387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17</a:t>
            </a:fld>
            <a:endParaRPr lang="en-US" dirty="0"/>
          </a:p>
        </p:txBody>
      </p:sp>
      <p:sp>
        <p:nvSpPr>
          <p:cNvPr id="6" name="TextBox 5"/>
          <p:cNvSpPr txBox="1"/>
          <p:nvPr/>
        </p:nvSpPr>
        <p:spPr>
          <a:xfrm>
            <a:off x="6705600" y="398304"/>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5" name="Rectangle 4"/>
          <p:cNvSpPr>
            <a:spLocks noChangeArrowheads="1"/>
          </p:cNvSpPr>
          <p:nvPr/>
        </p:nvSpPr>
        <p:spPr bwMode="auto">
          <a:xfrm>
            <a:off x="542925" y="798414"/>
            <a:ext cx="7991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Emerson Field Improvements</a:t>
            </a:r>
            <a:endParaRPr lang="en-US" sz="2000" b="1" dirty="0">
              <a:solidFill>
                <a:srgbClr val="FFC000"/>
              </a:solidFill>
              <a:latin typeface="Arial Narrow" panose="020B0606020202030204" pitchFamily="34" charset="0"/>
              <a:cs typeface="Arial" panose="020B0604020202020204" pitchFamily="34" charset="0"/>
            </a:endParaRPr>
          </a:p>
        </p:txBody>
      </p:sp>
      <p:sp>
        <p:nvSpPr>
          <p:cNvPr id="9" name="Rectangle 5"/>
          <p:cNvSpPr txBox="1">
            <a:spLocks noChangeArrowheads="1"/>
          </p:cNvSpPr>
          <p:nvPr/>
        </p:nvSpPr>
        <p:spPr>
          <a:xfrm>
            <a:off x="542925" y="1495446"/>
            <a:ext cx="4308475" cy="30127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smtClean="0">
                <a:solidFill>
                  <a:srgbClr val="FFC000"/>
                </a:solidFill>
                <a:latin typeface="Arial Narrow" panose="020B0606020202030204" pitchFamily="34" charset="0"/>
                <a:cs typeface="Arial" panose="020B0604020202020204" pitchFamily="34" charset="0"/>
              </a:rPr>
              <a:t>Summary of Project: </a:t>
            </a:r>
            <a:r>
              <a:rPr lang="en-US" sz="2000" dirty="0" smtClean="0">
                <a:latin typeface="Arial Narrow" panose="020B0606020202030204" pitchFamily="34" charset="0"/>
                <a:cs typeface="Arial" panose="020B0604020202020204" pitchFamily="34" charset="0"/>
              </a:rPr>
              <a:t>Improvements include irrigation system upgrades, well redevelopment, baseball field and softball field renovations, and improvements to the spray fountain. Pathway installation and ADA upgrades, replacement of fencing, backstops, and player bench areas.</a:t>
            </a:r>
          </a:p>
          <a:p>
            <a:pPr algn="l">
              <a:defRPr/>
            </a:pPr>
            <a:r>
              <a:rPr lang="en-US" sz="2000" dirty="0" smtClean="0">
                <a:solidFill>
                  <a:srgbClr val="FFC000"/>
                </a:solidFill>
                <a:latin typeface="Arial Narrow" panose="020B0606020202030204" pitchFamily="34" charset="0"/>
                <a:cs typeface="Arial" panose="020B0604020202020204" pitchFamily="34" charset="0"/>
              </a:rPr>
              <a:t>Funding Recommendation: </a:t>
            </a:r>
            <a:r>
              <a:rPr lang="en-US" sz="2000" dirty="0" smtClean="0">
                <a:latin typeface="Arial Narrow" panose="020B0606020202030204" pitchFamily="34" charset="0"/>
                <a:cs typeface="Arial" panose="020B0604020202020204" pitchFamily="34" charset="0"/>
              </a:rPr>
              <a:t>$300,000</a:t>
            </a:r>
          </a:p>
          <a:p>
            <a:pPr algn="l">
              <a:defRPr/>
            </a:pPr>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latin typeface="Arial Narrow" panose="020B0606020202030204" pitchFamily="34" charset="0"/>
                <a:cs typeface="Arial" panose="020B0604020202020204" pitchFamily="34" charset="0"/>
              </a:rPr>
              <a:t>Recreation</a:t>
            </a:r>
            <a:endParaRPr lang="en-US" sz="2000" dirty="0">
              <a:latin typeface="Arial Narrow" panose="020B060602020203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289" t="-337" r="-691" b="337"/>
          <a:stretch/>
        </p:blipFill>
        <p:spPr>
          <a:xfrm>
            <a:off x="4783137" y="1589408"/>
            <a:ext cx="3844925" cy="2386861"/>
          </a:xfrm>
          <a:prstGeom prst="rect">
            <a:avLst/>
          </a:prstGeom>
        </p:spPr>
      </p:pic>
      <p:sp>
        <p:nvSpPr>
          <p:cNvPr id="10" name="TextBox 9"/>
          <p:cNvSpPr txBox="1"/>
          <p:nvPr/>
        </p:nvSpPr>
        <p:spPr>
          <a:xfrm>
            <a:off x="6096000" y="4310262"/>
            <a:ext cx="2762103" cy="369332"/>
          </a:xfrm>
          <a:prstGeom prst="rect">
            <a:avLst/>
          </a:prstGeom>
          <a:noFill/>
        </p:spPr>
        <p:txBody>
          <a:bodyPr wrap="none" rtlCol="0">
            <a:spAutoFit/>
          </a:bodyPr>
          <a:lstStyle/>
          <a:p>
            <a:r>
              <a:rPr lang="en-US" dirty="0" smtClean="0">
                <a:latin typeface="Arial Narrow" panose="020B0606020202030204" pitchFamily="34" charset="0"/>
              </a:rPr>
              <a:t>Town of Concord Public Works</a:t>
            </a:r>
            <a:endParaRPr lang="en-US" dirty="0">
              <a:latin typeface="Arial Narrow" panose="020B0606020202030204" pitchFamily="34" charset="0"/>
            </a:endParaRPr>
          </a:p>
        </p:txBody>
      </p:sp>
    </p:spTree>
    <p:extLst>
      <p:ext uri="{BB962C8B-B14F-4D97-AF65-F5344CB8AC3E}">
        <p14:creationId xmlns:p14="http://schemas.microsoft.com/office/powerpoint/2010/main" val="2661082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18</a:t>
            </a:fld>
            <a:endParaRPr lang="en-US" dirty="0"/>
          </a:p>
        </p:txBody>
      </p:sp>
      <p:sp>
        <p:nvSpPr>
          <p:cNvPr id="6" name="TextBox 5"/>
          <p:cNvSpPr txBox="1"/>
          <p:nvPr/>
        </p:nvSpPr>
        <p:spPr>
          <a:xfrm>
            <a:off x="6705600" y="452551"/>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val="1437165895"/>
              </p:ext>
            </p:extLst>
          </p:nvPr>
        </p:nvGraphicFramePr>
        <p:xfrm>
          <a:off x="1524000" y="1354212"/>
          <a:ext cx="6553200" cy="279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a:spLocks noChangeArrowheads="1"/>
          </p:cNvSpPr>
          <p:nvPr/>
        </p:nvSpPr>
        <p:spPr bwMode="auto">
          <a:xfrm>
            <a:off x="533400" y="855305"/>
            <a:ext cx="7991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Emerson Field Improvements</a:t>
            </a:r>
            <a:endParaRPr lang="en-US" sz="2000" b="1" dirty="0">
              <a:solidFill>
                <a:srgbClr val="FFC000"/>
              </a:solidFill>
              <a:latin typeface="Arial Narrow" panose="020B0606020202030204" pitchFamily="34" charset="0"/>
              <a:cs typeface="Arial" panose="020B0604020202020204" pitchFamily="34" charset="0"/>
            </a:endParaRPr>
          </a:p>
        </p:txBody>
      </p:sp>
      <p:sp>
        <p:nvSpPr>
          <p:cNvPr id="9" name="TextBox 8"/>
          <p:cNvSpPr txBox="1"/>
          <p:nvPr/>
        </p:nvSpPr>
        <p:spPr>
          <a:xfrm>
            <a:off x="6096000" y="4310262"/>
            <a:ext cx="2762103" cy="369332"/>
          </a:xfrm>
          <a:prstGeom prst="rect">
            <a:avLst/>
          </a:prstGeom>
          <a:noFill/>
        </p:spPr>
        <p:txBody>
          <a:bodyPr wrap="none" rtlCol="0">
            <a:spAutoFit/>
          </a:bodyPr>
          <a:lstStyle/>
          <a:p>
            <a:r>
              <a:rPr lang="en-US" dirty="0" smtClean="0">
                <a:latin typeface="Arial Narrow" panose="020B0606020202030204" pitchFamily="34" charset="0"/>
              </a:rPr>
              <a:t>Town of Concord Public Works</a:t>
            </a:r>
            <a:endParaRPr lang="en-US" dirty="0">
              <a:latin typeface="Arial Narrow" panose="020B0606020202030204" pitchFamily="34" charset="0"/>
            </a:endParaRPr>
          </a:p>
        </p:txBody>
      </p:sp>
      <p:sp>
        <p:nvSpPr>
          <p:cNvPr id="2" name="TextBox 1"/>
          <p:cNvSpPr txBox="1"/>
          <p:nvPr/>
        </p:nvSpPr>
        <p:spPr>
          <a:xfrm>
            <a:off x="2362200" y="4062343"/>
            <a:ext cx="2728504" cy="369332"/>
          </a:xfrm>
          <a:prstGeom prst="rect">
            <a:avLst/>
          </a:prstGeom>
          <a:noFill/>
        </p:spPr>
        <p:txBody>
          <a:bodyPr wrap="none" rtlCol="0">
            <a:spAutoFit/>
          </a:bodyPr>
          <a:lstStyle/>
          <a:p>
            <a:r>
              <a:rPr lang="en-US" dirty="0" smtClean="0">
                <a:latin typeface="Arial Narrow" panose="020B0606020202030204" pitchFamily="34" charset="0"/>
              </a:rPr>
              <a:t>Total Project Cost: $1,020,000</a:t>
            </a:r>
            <a:endParaRPr lang="en-US" dirty="0">
              <a:latin typeface="Arial Narrow" panose="020B0606020202030204" pitchFamily="34" charset="0"/>
            </a:endParaRPr>
          </a:p>
        </p:txBody>
      </p:sp>
    </p:spTree>
    <p:extLst>
      <p:ext uri="{BB962C8B-B14F-4D97-AF65-F5344CB8AC3E}">
        <p14:creationId xmlns:p14="http://schemas.microsoft.com/office/powerpoint/2010/main" val="119794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19</a:t>
            </a:fld>
            <a:endParaRPr lang="en-US" dirty="0"/>
          </a:p>
        </p:txBody>
      </p:sp>
      <p:sp>
        <p:nvSpPr>
          <p:cNvPr id="6" name="TextBox 5"/>
          <p:cNvSpPr txBox="1"/>
          <p:nvPr/>
        </p:nvSpPr>
        <p:spPr>
          <a:xfrm>
            <a:off x="6705600" y="438150"/>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10" name="Rectangle 5"/>
          <p:cNvSpPr txBox="1">
            <a:spLocks noChangeArrowheads="1"/>
          </p:cNvSpPr>
          <p:nvPr/>
        </p:nvSpPr>
        <p:spPr>
          <a:xfrm>
            <a:off x="838201" y="1733550"/>
            <a:ext cx="7239000" cy="260984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smtClean="0">
                <a:solidFill>
                  <a:srgbClr val="FFC000"/>
                </a:solidFill>
                <a:latin typeface="Arial Narrow" panose="020B0606020202030204" pitchFamily="34" charset="0"/>
                <a:cs typeface="Arial" panose="020B0604020202020204" pitchFamily="34" charset="0"/>
              </a:rPr>
              <a:t>Summary of Project: </a:t>
            </a:r>
            <a:r>
              <a:rPr lang="en-US" sz="2000" dirty="0" smtClean="0">
                <a:latin typeface="Arial Narrow" panose="020B0606020202030204" pitchFamily="34" charset="0"/>
                <a:cs typeface="Arial" panose="020B0604020202020204" pitchFamily="34" charset="0"/>
              </a:rPr>
              <a:t>Funding for staff support, signage, legal and consulting services, public notices, copying, and other administrative expenses.</a:t>
            </a:r>
          </a:p>
          <a:p>
            <a:pPr algn="l">
              <a:defRPr/>
            </a:pPr>
            <a:endParaRPr lang="en-US" sz="2000" dirty="0">
              <a:latin typeface="Arial Narrow" panose="020B0606020202030204" pitchFamily="34" charset="0"/>
              <a:cs typeface="Arial" panose="020B0604020202020204" pitchFamily="34" charset="0"/>
            </a:endParaRPr>
          </a:p>
          <a:p>
            <a:pPr algn="l">
              <a:defRPr/>
            </a:pPr>
            <a:r>
              <a:rPr lang="en-US" sz="2000" dirty="0" smtClean="0">
                <a:solidFill>
                  <a:srgbClr val="FFC000"/>
                </a:solidFill>
                <a:latin typeface="Arial Narrow" panose="020B0606020202030204" pitchFamily="34" charset="0"/>
                <a:cs typeface="Arial" panose="020B0604020202020204" pitchFamily="34" charset="0"/>
              </a:rPr>
              <a:t>Funding Recommendation: </a:t>
            </a:r>
            <a:r>
              <a:rPr lang="en-US" sz="2000" dirty="0" smtClean="0">
                <a:latin typeface="Arial Narrow" panose="020B0606020202030204" pitchFamily="34" charset="0"/>
                <a:cs typeface="Arial" panose="020B0604020202020204" pitchFamily="34" charset="0"/>
              </a:rPr>
              <a:t>$30,000</a:t>
            </a:r>
          </a:p>
          <a:p>
            <a:pPr algn="l">
              <a:defRPr/>
            </a:pPr>
            <a:endParaRPr lang="en-US" sz="2000" dirty="0">
              <a:latin typeface="Arial Narrow" panose="020B0606020202030204" pitchFamily="34" charset="0"/>
              <a:cs typeface="Arial" panose="020B0604020202020204" pitchFamily="34" charset="0"/>
            </a:endParaRPr>
          </a:p>
          <a:p>
            <a:pPr algn="l">
              <a:defRPr/>
            </a:pPr>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latin typeface="Arial Narrow" panose="020B0606020202030204" pitchFamily="34" charset="0"/>
                <a:cs typeface="Arial" panose="020B0604020202020204" pitchFamily="34" charset="0"/>
              </a:rPr>
              <a:t>Administration </a:t>
            </a:r>
          </a:p>
          <a:p>
            <a:pPr>
              <a:defRPr/>
            </a:pPr>
            <a:r>
              <a:rPr lang="en-US" sz="3000" dirty="0" smtClean="0"/>
              <a:t> </a:t>
            </a:r>
            <a:endParaRPr lang="en-US" sz="3000" dirty="0" smtClean="0">
              <a:effectLst>
                <a:outerShdw blurRad="38100" dist="38100" dir="2700000" algn="tl">
                  <a:srgbClr val="000000">
                    <a:alpha val="43137"/>
                  </a:srgbClr>
                </a:outerShdw>
              </a:effectLst>
            </a:endParaRPr>
          </a:p>
        </p:txBody>
      </p:sp>
      <p:sp>
        <p:nvSpPr>
          <p:cNvPr id="11" name="Rectangle 10"/>
          <p:cNvSpPr>
            <a:spLocks noChangeArrowheads="1"/>
          </p:cNvSpPr>
          <p:nvPr/>
        </p:nvSpPr>
        <p:spPr bwMode="auto">
          <a:xfrm>
            <a:off x="533400" y="855305"/>
            <a:ext cx="7991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Staff and Technical Support</a:t>
            </a:r>
            <a:endParaRPr lang="en-US" sz="2000" b="1" dirty="0">
              <a:solidFill>
                <a:srgbClr val="FFC000"/>
              </a:solidFill>
              <a:latin typeface="Arial Narrow" panose="020B0606020202030204" pitchFamily="34" charset="0"/>
              <a:cs typeface="Arial" panose="020B0604020202020204" pitchFamily="34" charset="0"/>
            </a:endParaRPr>
          </a:p>
        </p:txBody>
      </p:sp>
      <p:sp>
        <p:nvSpPr>
          <p:cNvPr id="8" name="TextBox 7"/>
          <p:cNvSpPr txBox="1"/>
          <p:nvPr/>
        </p:nvSpPr>
        <p:spPr>
          <a:xfrm>
            <a:off x="7107371" y="4185999"/>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spTree>
    <p:extLst>
      <p:ext uri="{BB962C8B-B14F-4D97-AF65-F5344CB8AC3E}">
        <p14:creationId xmlns:p14="http://schemas.microsoft.com/office/powerpoint/2010/main" val="1509166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a:t>
            </a:fld>
            <a:endParaRPr lang="en-US" dirty="0"/>
          </a:p>
        </p:txBody>
      </p:sp>
      <p:sp>
        <p:nvSpPr>
          <p:cNvPr id="6" name="TextBox 5"/>
          <p:cNvSpPr txBox="1"/>
          <p:nvPr/>
        </p:nvSpPr>
        <p:spPr>
          <a:xfrm>
            <a:off x="6781800" y="361950"/>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9" name="Rectangle 8"/>
          <p:cNvSpPr/>
          <p:nvPr/>
        </p:nvSpPr>
        <p:spPr>
          <a:xfrm>
            <a:off x="1219200" y="1245201"/>
            <a:ext cx="7010400" cy="3000821"/>
          </a:xfrm>
          <a:prstGeom prst="rect">
            <a:avLst/>
          </a:prstGeom>
        </p:spPr>
        <p:txBody>
          <a:bodyPr wrap="square">
            <a:spAutoFit/>
          </a:bodyPr>
          <a:lstStyle/>
          <a:p>
            <a:pPr algn="ctr">
              <a:lnSpc>
                <a:spcPct val="90000"/>
              </a:lnSpc>
              <a:defRPr/>
            </a:pPr>
            <a:r>
              <a:rPr lang="en-US" sz="2000" u="sng" dirty="0">
                <a:solidFill>
                  <a:srgbClr val="FFC000"/>
                </a:solidFill>
                <a:latin typeface="Arial Narrow" panose="020B0606020202030204" pitchFamily="34" charset="0"/>
                <a:cs typeface="Arial" panose="020B0604020202020204" pitchFamily="34" charset="0"/>
              </a:rPr>
              <a:t>The </a:t>
            </a:r>
            <a:r>
              <a:rPr lang="en-US" sz="2000" u="sng" dirty="0" smtClean="0">
                <a:solidFill>
                  <a:srgbClr val="FFC000"/>
                </a:solidFill>
                <a:latin typeface="Arial Narrow" panose="020B0606020202030204" pitchFamily="34" charset="0"/>
                <a:cs typeface="Arial" panose="020B0604020202020204" pitchFamily="34" charset="0"/>
              </a:rPr>
              <a:t>Community Preservation Act </a:t>
            </a:r>
            <a:r>
              <a:rPr lang="en-US" sz="2000" u="sng" dirty="0">
                <a:solidFill>
                  <a:srgbClr val="FFC000"/>
                </a:solidFill>
                <a:latin typeface="Arial Narrow" panose="020B0606020202030204" pitchFamily="34" charset="0"/>
                <a:cs typeface="Arial" panose="020B0604020202020204" pitchFamily="34" charset="0"/>
              </a:rPr>
              <a:t>in Concord</a:t>
            </a:r>
          </a:p>
          <a:p>
            <a:pPr algn="ctr">
              <a:lnSpc>
                <a:spcPct val="90000"/>
              </a:lnSpc>
              <a:defRPr/>
            </a:pPr>
            <a:endParaRPr lang="en-US" sz="1000" u="sng" dirty="0">
              <a:latin typeface="Arial Narrow" panose="020B0606020202030204" pitchFamily="34" charset="0"/>
              <a:cs typeface="Arial" panose="020B0604020202020204" pitchFamily="34" charset="0"/>
            </a:endParaRPr>
          </a:p>
          <a:p>
            <a:pPr algn="ctr">
              <a:lnSpc>
                <a:spcPct val="90000"/>
              </a:lnSpc>
              <a:defRPr/>
            </a:pPr>
            <a:endParaRPr lang="en-US" sz="2000" dirty="0">
              <a:latin typeface="Arial Narrow" panose="020B0606020202030204" pitchFamily="34" charset="0"/>
              <a:cs typeface="Arial" panose="020B0604020202020204" pitchFamily="34" charset="0"/>
            </a:endParaRPr>
          </a:p>
          <a:p>
            <a:pPr>
              <a:lnSpc>
                <a:spcPct val="90000"/>
              </a:lnSpc>
              <a:buFont typeface="Arial" panose="020B0604020202020204" pitchFamily="34" charset="0"/>
              <a:buChar char="•"/>
              <a:defRPr/>
            </a:pPr>
            <a:r>
              <a:rPr lang="en-US" sz="2000" dirty="0">
                <a:latin typeface="Arial Narrow" panose="020B0606020202030204" pitchFamily="34" charset="0"/>
                <a:cs typeface="Arial" panose="020B0604020202020204" pitchFamily="34" charset="0"/>
              </a:rPr>
              <a:t>1.5% out of a possible 3% surcharge on real estate property tax bills </a:t>
            </a:r>
          </a:p>
          <a:p>
            <a:pPr>
              <a:lnSpc>
                <a:spcPct val="90000"/>
              </a:lnSpc>
              <a:buFont typeface="Arial" panose="020B0604020202020204" pitchFamily="34" charset="0"/>
              <a:buChar char="•"/>
              <a:defRPr/>
            </a:pPr>
            <a:endParaRPr lang="en-US" sz="1000" dirty="0">
              <a:latin typeface="Arial Narrow" panose="020B0606020202030204" pitchFamily="34" charset="0"/>
              <a:cs typeface="Arial" panose="020B0604020202020204" pitchFamily="34" charset="0"/>
            </a:endParaRPr>
          </a:p>
          <a:p>
            <a:pPr>
              <a:lnSpc>
                <a:spcPct val="90000"/>
              </a:lnSpc>
              <a:buFont typeface="Arial" panose="020B0604020202020204" pitchFamily="34" charset="0"/>
              <a:buChar char="•"/>
              <a:defRPr/>
            </a:pPr>
            <a:r>
              <a:rPr lang="en-US" sz="2000" dirty="0">
                <a:latin typeface="Arial Narrow" panose="020B0606020202030204" pitchFamily="34" charset="0"/>
                <a:cs typeface="Arial" panose="020B0604020202020204" pitchFamily="34" charset="0"/>
              </a:rPr>
              <a:t>First $100,000 of taxable value is exempt</a:t>
            </a:r>
          </a:p>
          <a:p>
            <a:pPr>
              <a:lnSpc>
                <a:spcPct val="90000"/>
              </a:lnSpc>
              <a:buFont typeface="Arial" panose="020B0604020202020204" pitchFamily="34" charset="0"/>
              <a:buChar char="•"/>
              <a:defRPr/>
            </a:pPr>
            <a:endParaRPr lang="en-US" sz="1000" dirty="0">
              <a:latin typeface="Arial Narrow" panose="020B0606020202030204" pitchFamily="34" charset="0"/>
              <a:cs typeface="Arial" panose="020B0604020202020204" pitchFamily="34" charset="0"/>
            </a:endParaRPr>
          </a:p>
          <a:p>
            <a:pPr>
              <a:lnSpc>
                <a:spcPct val="90000"/>
              </a:lnSpc>
              <a:buFont typeface="Arial" panose="020B0604020202020204" pitchFamily="34" charset="0"/>
              <a:buChar char="•"/>
              <a:defRPr/>
            </a:pPr>
            <a:r>
              <a:rPr lang="en-US" sz="2000" dirty="0">
                <a:latin typeface="Arial Narrow" panose="020B0606020202030204" pitchFamily="34" charset="0"/>
                <a:cs typeface="Arial" panose="020B0604020202020204" pitchFamily="34" charset="0"/>
              </a:rPr>
              <a:t>Persons with income less than 80% of area median income are exempt</a:t>
            </a:r>
          </a:p>
          <a:p>
            <a:pPr>
              <a:lnSpc>
                <a:spcPct val="90000"/>
              </a:lnSpc>
              <a:buFont typeface="Arial" panose="020B0604020202020204" pitchFamily="34" charset="0"/>
              <a:buChar char="•"/>
              <a:defRPr/>
            </a:pPr>
            <a:endParaRPr lang="en-US" sz="1000" dirty="0">
              <a:latin typeface="Arial Narrow" panose="020B0606020202030204" pitchFamily="34" charset="0"/>
              <a:cs typeface="Arial" panose="020B0604020202020204" pitchFamily="34" charset="0"/>
            </a:endParaRPr>
          </a:p>
          <a:p>
            <a:pPr>
              <a:lnSpc>
                <a:spcPct val="90000"/>
              </a:lnSpc>
              <a:buFont typeface="Arial" panose="020B0604020202020204" pitchFamily="34" charset="0"/>
              <a:buChar char="•"/>
              <a:defRPr/>
            </a:pPr>
            <a:r>
              <a:rPr lang="en-US" sz="2000" dirty="0">
                <a:latin typeface="Arial Narrow" panose="020B0606020202030204" pitchFamily="34" charset="0"/>
                <a:cs typeface="Arial" panose="020B0604020202020204" pitchFamily="34" charset="0"/>
              </a:rPr>
              <a:t>Seniors with income less than 100% of area median income are </a:t>
            </a:r>
            <a:r>
              <a:rPr lang="en-US" sz="2000" dirty="0" smtClean="0">
                <a:latin typeface="Arial Narrow" panose="020B0606020202030204" pitchFamily="34" charset="0"/>
                <a:cs typeface="Arial" panose="020B0604020202020204" pitchFamily="34" charset="0"/>
              </a:rPr>
              <a:t>exempt</a:t>
            </a:r>
          </a:p>
          <a:p>
            <a:pPr>
              <a:lnSpc>
                <a:spcPct val="90000"/>
              </a:lnSpc>
              <a:buFont typeface="Arial" panose="020B0604020202020204" pitchFamily="34" charset="0"/>
              <a:buChar char="•"/>
              <a:defRPr/>
            </a:pPr>
            <a:endParaRPr lang="en-US" sz="1000" dirty="0">
              <a:latin typeface="Arial Narrow" panose="020B0606020202030204" pitchFamily="34" charset="0"/>
              <a:cs typeface="Arial" panose="020B0604020202020204" pitchFamily="34" charset="0"/>
            </a:endParaRPr>
          </a:p>
          <a:p>
            <a:pPr>
              <a:lnSpc>
                <a:spcPct val="90000"/>
              </a:lnSpc>
              <a:buFont typeface="Arial" panose="020B0604020202020204" pitchFamily="34" charset="0"/>
              <a:buChar char="•"/>
              <a:defRPr/>
            </a:pPr>
            <a:r>
              <a:rPr lang="en-US" sz="2000" dirty="0">
                <a:latin typeface="Arial Narrow" panose="020B0606020202030204" pitchFamily="34" charset="0"/>
                <a:cs typeface="Arial" panose="020B0604020202020204" pitchFamily="34" charset="0"/>
              </a:rPr>
              <a:t>Locally raised funds are matched on a percentage basis by funds in the State Community Preservation Fund</a:t>
            </a:r>
          </a:p>
        </p:txBody>
      </p:sp>
    </p:spTree>
    <p:extLst>
      <p:ext uri="{BB962C8B-B14F-4D97-AF65-F5344CB8AC3E}">
        <p14:creationId xmlns:p14="http://schemas.microsoft.com/office/powerpoint/2010/main" val="1153403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20</a:t>
            </a:fld>
            <a:endParaRPr lang="en-US" dirty="0"/>
          </a:p>
        </p:txBody>
      </p:sp>
      <p:sp>
        <p:nvSpPr>
          <p:cNvPr id="6" name="TextBox 5"/>
          <p:cNvSpPr txBox="1"/>
          <p:nvPr/>
        </p:nvSpPr>
        <p:spPr>
          <a:xfrm>
            <a:off x="6781800" y="438150"/>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200150"/>
            <a:ext cx="3518701" cy="2571750"/>
          </a:xfrm>
          <a:prstGeom prst="rect">
            <a:avLst/>
          </a:prstGeom>
        </p:spPr>
      </p:pic>
    </p:spTree>
    <p:extLst>
      <p:ext uri="{BB962C8B-B14F-4D97-AF65-F5344CB8AC3E}">
        <p14:creationId xmlns:p14="http://schemas.microsoft.com/office/powerpoint/2010/main" val="759987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3</a:t>
            </a:fld>
            <a:endParaRPr lang="en-US" dirty="0"/>
          </a:p>
        </p:txBody>
      </p:sp>
      <p:sp>
        <p:nvSpPr>
          <p:cNvPr id="6" name="TextBox 5"/>
          <p:cNvSpPr txBox="1"/>
          <p:nvPr/>
        </p:nvSpPr>
        <p:spPr>
          <a:xfrm>
            <a:off x="6781800" y="438150"/>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5" name="Rectangle 4"/>
          <p:cNvSpPr/>
          <p:nvPr/>
        </p:nvSpPr>
        <p:spPr>
          <a:xfrm>
            <a:off x="1676400" y="886911"/>
            <a:ext cx="6248400" cy="569387"/>
          </a:xfrm>
          <a:prstGeom prst="rect">
            <a:avLst/>
          </a:prstGeom>
        </p:spPr>
        <p:txBody>
          <a:bodyPr wrap="square">
            <a:spAutoFit/>
          </a:bodyPr>
          <a:lstStyle/>
          <a:p>
            <a:pPr algn="ctr"/>
            <a:r>
              <a:rPr lang="en-US" sz="2000" b="1" dirty="0" smtClean="0">
                <a:solidFill>
                  <a:srgbClr val="FFC000"/>
                </a:solidFill>
                <a:latin typeface="Arial Narrow" panose="020B0606020202030204" pitchFamily="34" charset="0"/>
                <a:cs typeface="Arial" panose="020B0604020202020204" pitchFamily="34" charset="0"/>
              </a:rPr>
              <a:t>Recommendations for CPA Funding in Warrant Article 22</a:t>
            </a:r>
          </a:p>
          <a:p>
            <a:pPr algn="ctr"/>
            <a:endParaRPr lang="en-US" sz="1100" dirty="0">
              <a:solidFill>
                <a:srgbClr val="FF6600"/>
              </a:solidFill>
              <a:latin typeface="Arial Narrow" panose="020B060602020203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232572359"/>
              </p:ext>
            </p:extLst>
          </p:nvPr>
        </p:nvGraphicFramePr>
        <p:xfrm>
          <a:off x="2326730" y="1276350"/>
          <a:ext cx="4988469" cy="327200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505200" y="3486150"/>
            <a:ext cx="1295400" cy="584775"/>
          </a:xfrm>
          <a:prstGeom prst="rect">
            <a:avLst/>
          </a:prstGeom>
          <a:noFill/>
        </p:spPr>
        <p:txBody>
          <a:bodyPr wrap="square" rtlCol="0">
            <a:spAutoFit/>
          </a:bodyPr>
          <a:lstStyle/>
          <a:p>
            <a:pPr algn="ctr"/>
            <a:r>
              <a:rPr lang="en-US" sz="1600" dirty="0" smtClean="0">
                <a:latin typeface="Arial Narrow" panose="020B0606020202030204" pitchFamily="34" charset="0"/>
              </a:rPr>
              <a:t>Open Space $341,619</a:t>
            </a:r>
            <a:endParaRPr lang="en-US" sz="1600" dirty="0">
              <a:latin typeface="Arial Narrow" panose="020B0606020202030204" pitchFamily="34" charset="0"/>
            </a:endParaRPr>
          </a:p>
        </p:txBody>
      </p:sp>
    </p:spTree>
    <p:extLst>
      <p:ext uri="{BB962C8B-B14F-4D97-AF65-F5344CB8AC3E}">
        <p14:creationId xmlns:p14="http://schemas.microsoft.com/office/powerpoint/2010/main" val="3403422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4</a:t>
            </a:fld>
            <a:endParaRPr lang="en-US" dirty="0"/>
          </a:p>
        </p:txBody>
      </p:sp>
      <p:sp>
        <p:nvSpPr>
          <p:cNvPr id="6" name="TextBox 5"/>
          <p:cNvSpPr txBox="1"/>
          <p:nvPr/>
        </p:nvSpPr>
        <p:spPr>
          <a:xfrm>
            <a:off x="6681788" y="445533"/>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7" name="Rectangle 5"/>
          <p:cNvSpPr txBox="1">
            <a:spLocks noChangeArrowheads="1"/>
          </p:cNvSpPr>
          <p:nvPr/>
        </p:nvSpPr>
        <p:spPr>
          <a:xfrm>
            <a:off x="990600" y="1789399"/>
            <a:ext cx="7267576" cy="23907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smtClean="0">
                <a:solidFill>
                  <a:srgbClr val="FFC000"/>
                </a:solidFill>
                <a:latin typeface="Arial Narrow" panose="020B0606020202030204" pitchFamily="34" charset="0"/>
                <a:cs typeface="Arial" panose="020B0604020202020204" pitchFamily="34" charset="0"/>
              </a:rPr>
              <a:t>Summary of Project: </a:t>
            </a:r>
            <a:r>
              <a:rPr lang="en-US" sz="2000" dirty="0" smtClean="0">
                <a:latin typeface="Arial Narrow" panose="020B0606020202030204" pitchFamily="34" charset="0"/>
                <a:cs typeface="Arial" panose="020B0604020202020204" pitchFamily="34" charset="0"/>
              </a:rPr>
              <a:t>Inter-municipal program providing professional housing services to develop and monitor Concord’s affordable housing programs.</a:t>
            </a:r>
          </a:p>
          <a:p>
            <a:pPr algn="l">
              <a:defRPr/>
            </a:pPr>
            <a:endParaRPr lang="en-US" sz="2000" dirty="0" smtClean="0">
              <a:solidFill>
                <a:srgbClr val="FFC000"/>
              </a:solidFill>
              <a:latin typeface="Arial Narrow" panose="020B0606020202030204" pitchFamily="34" charset="0"/>
              <a:cs typeface="Arial" panose="020B0604020202020204" pitchFamily="34" charset="0"/>
            </a:endParaRPr>
          </a:p>
          <a:p>
            <a:pPr algn="l">
              <a:defRPr/>
            </a:pPr>
            <a:r>
              <a:rPr lang="en-US" sz="2000" dirty="0" smtClean="0">
                <a:solidFill>
                  <a:srgbClr val="FFC000"/>
                </a:solidFill>
                <a:latin typeface="Arial Narrow" panose="020B0606020202030204" pitchFamily="34" charset="0"/>
                <a:cs typeface="Arial" panose="020B0604020202020204" pitchFamily="34" charset="0"/>
              </a:rPr>
              <a:t>Recommended Funding: </a:t>
            </a:r>
            <a:r>
              <a:rPr lang="en-US" sz="2000" dirty="0" smtClean="0">
                <a:solidFill>
                  <a:schemeClr val="tx1"/>
                </a:solidFill>
                <a:latin typeface="Arial Narrow" panose="020B0606020202030204" pitchFamily="34" charset="0"/>
                <a:cs typeface="Arial" panose="020B0604020202020204" pitchFamily="34" charset="0"/>
              </a:rPr>
              <a:t>$19,000</a:t>
            </a:r>
          </a:p>
          <a:p>
            <a:pPr algn="l">
              <a:defRPr/>
            </a:pPr>
            <a:endParaRPr lang="en-US" sz="2000" dirty="0" smtClean="0">
              <a:solidFill>
                <a:srgbClr val="FFC000"/>
              </a:solidFill>
              <a:latin typeface="Arial Narrow" panose="020B0606020202030204" pitchFamily="34" charset="0"/>
              <a:cs typeface="Arial" panose="020B0604020202020204" pitchFamily="34" charset="0"/>
            </a:endParaRPr>
          </a:p>
          <a:p>
            <a:pPr algn="l">
              <a:defRPr/>
            </a:pPr>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solidFill>
                  <a:schemeClr val="tx1"/>
                </a:solidFill>
                <a:latin typeface="Arial Narrow" panose="020B0606020202030204" pitchFamily="34" charset="0"/>
                <a:cs typeface="Arial" panose="020B0604020202020204" pitchFamily="34" charset="0"/>
              </a:rPr>
              <a:t>Community Housing</a:t>
            </a:r>
          </a:p>
          <a:p>
            <a:pPr>
              <a:buFont typeface="Wingdings" pitchFamily="2" charset="2"/>
              <a:buNone/>
              <a:defRPr/>
            </a:pPr>
            <a:endParaRPr lang="en-US" sz="2800" dirty="0" smtClean="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990600" y="918000"/>
            <a:ext cx="7378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Regional </a:t>
            </a:r>
            <a:r>
              <a:rPr lang="en-US" sz="2000" b="1" dirty="0">
                <a:solidFill>
                  <a:srgbClr val="FFC000"/>
                </a:solidFill>
                <a:latin typeface="Arial Narrow" panose="020B0606020202030204" pitchFamily="34" charset="0"/>
                <a:cs typeface="Arial" panose="020B0604020202020204" pitchFamily="34" charset="0"/>
              </a:rPr>
              <a:t>Housing Services Program</a:t>
            </a:r>
          </a:p>
        </p:txBody>
      </p:sp>
      <p:sp>
        <p:nvSpPr>
          <p:cNvPr id="2" name="TextBox 1"/>
          <p:cNvSpPr txBox="1"/>
          <p:nvPr/>
        </p:nvSpPr>
        <p:spPr>
          <a:xfrm>
            <a:off x="7173186" y="4289052"/>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spTree>
    <p:extLst>
      <p:ext uri="{BB962C8B-B14F-4D97-AF65-F5344CB8AC3E}">
        <p14:creationId xmlns:p14="http://schemas.microsoft.com/office/powerpoint/2010/main" val="997288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5</a:t>
            </a:fld>
            <a:endParaRPr lang="en-US" dirty="0"/>
          </a:p>
        </p:txBody>
      </p:sp>
      <p:sp>
        <p:nvSpPr>
          <p:cNvPr id="6" name="TextBox 5"/>
          <p:cNvSpPr txBox="1"/>
          <p:nvPr/>
        </p:nvSpPr>
        <p:spPr>
          <a:xfrm>
            <a:off x="6705600" y="452551"/>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7" name="Rectangle 5"/>
          <p:cNvSpPr txBox="1">
            <a:spLocks noChangeArrowheads="1"/>
          </p:cNvSpPr>
          <p:nvPr/>
        </p:nvSpPr>
        <p:spPr>
          <a:xfrm>
            <a:off x="903833" y="1689581"/>
            <a:ext cx="4648200" cy="23907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a:solidFill>
                  <a:srgbClr val="FFC000"/>
                </a:solidFill>
                <a:latin typeface="Arial Narrow" panose="020B0606020202030204" pitchFamily="34" charset="0"/>
                <a:cs typeface="Arial" panose="020B0604020202020204" pitchFamily="34" charset="0"/>
              </a:rPr>
              <a:t>Summary of Project: </a:t>
            </a:r>
            <a:r>
              <a:rPr lang="en-US" sz="2000" dirty="0">
                <a:latin typeface="Arial Narrow" panose="020B0606020202030204" pitchFamily="34" charset="0"/>
                <a:cs typeface="Arial" panose="020B0604020202020204" pitchFamily="34" charset="0"/>
              </a:rPr>
              <a:t>Concord’s first entirely affordable assisted living development will include 83 affordable units with 43 at deeply affordable levels</a:t>
            </a:r>
            <a:r>
              <a:rPr lang="en-US" sz="2000" dirty="0" smtClean="0">
                <a:latin typeface="Arial Narrow" panose="020B0606020202030204" pitchFamily="34" charset="0"/>
                <a:cs typeface="Arial" panose="020B0604020202020204" pitchFamily="34" charset="0"/>
              </a:rPr>
              <a:t>.</a:t>
            </a:r>
          </a:p>
          <a:p>
            <a:pPr algn="l">
              <a:defRPr/>
            </a:pPr>
            <a:endParaRPr lang="en-US" sz="800" dirty="0" smtClean="0">
              <a:latin typeface="Arial Narrow" panose="020B0606020202030204" pitchFamily="34" charset="0"/>
              <a:cs typeface="Arial" panose="020B0604020202020204" pitchFamily="34" charset="0"/>
            </a:endParaRPr>
          </a:p>
          <a:p>
            <a:pPr algn="l">
              <a:defRPr/>
            </a:pPr>
            <a:r>
              <a:rPr lang="en-US" sz="2000" dirty="0" smtClean="0">
                <a:solidFill>
                  <a:srgbClr val="FFC000"/>
                </a:solidFill>
                <a:latin typeface="Arial Narrow" panose="020B0606020202030204" pitchFamily="34" charset="0"/>
                <a:cs typeface="Arial" panose="020B0604020202020204" pitchFamily="34" charset="0"/>
              </a:rPr>
              <a:t>Recommended Funding: </a:t>
            </a:r>
            <a:r>
              <a:rPr lang="en-US" sz="2000" dirty="0" smtClean="0">
                <a:solidFill>
                  <a:schemeClr val="tx1"/>
                </a:solidFill>
                <a:latin typeface="Arial Narrow" panose="020B0606020202030204" pitchFamily="34" charset="0"/>
                <a:cs typeface="Arial" panose="020B0604020202020204" pitchFamily="34" charset="0"/>
              </a:rPr>
              <a:t>$300,000</a:t>
            </a:r>
          </a:p>
          <a:p>
            <a:pPr algn="l">
              <a:defRPr/>
            </a:pPr>
            <a:endParaRPr lang="en-US" sz="800" dirty="0" smtClean="0">
              <a:solidFill>
                <a:schemeClr val="tx1"/>
              </a:solidFill>
              <a:latin typeface="Arial Narrow" panose="020B0606020202030204" pitchFamily="34" charset="0"/>
              <a:cs typeface="Arial" panose="020B0604020202020204" pitchFamily="34" charset="0"/>
            </a:endParaRPr>
          </a:p>
          <a:p>
            <a:pPr algn="l">
              <a:defRPr/>
            </a:pPr>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latin typeface="Arial Narrow" panose="020B0606020202030204" pitchFamily="34" charset="0"/>
                <a:cs typeface="Arial" panose="020B0604020202020204" pitchFamily="34" charset="0"/>
              </a:rPr>
              <a:t>Community Housing</a:t>
            </a:r>
            <a:endParaRPr lang="en-US" sz="2000" dirty="0">
              <a:latin typeface="Arial Narrow" panose="020B0606020202030204" pitchFamily="34" charset="0"/>
              <a:cs typeface="Arial" panose="020B0604020202020204" pitchFamily="34" charset="0"/>
            </a:endParaRPr>
          </a:p>
          <a:p>
            <a:pPr>
              <a:buFont typeface="Wingdings" pitchFamily="2" charset="2"/>
              <a:buNone/>
              <a:defRPr/>
            </a:pPr>
            <a:endParaRPr lang="en-US" sz="2800" dirty="0" smtClean="0">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990600" y="852661"/>
            <a:ext cx="7378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Junction Village Affordable Assisted Living Development</a:t>
            </a:r>
            <a:endParaRPr lang="en-US" sz="2000" b="1" dirty="0">
              <a:solidFill>
                <a:srgbClr val="FFC000"/>
              </a:solidFill>
              <a:latin typeface="Arial Narrow" panose="020B0606020202030204" pitchFamily="34" charset="0"/>
              <a:cs typeface="Arial" panose="020B0604020202020204" pitchFamily="34" charset="0"/>
            </a:endParaRPr>
          </a:p>
        </p:txBody>
      </p:sp>
      <p:sp>
        <p:nvSpPr>
          <p:cNvPr id="10" name="TextBox 9"/>
          <p:cNvSpPr txBox="1"/>
          <p:nvPr/>
        </p:nvSpPr>
        <p:spPr>
          <a:xfrm>
            <a:off x="7196998" y="4287754"/>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pic>
        <p:nvPicPr>
          <p:cNvPr id="1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874" r="14744" b="7363"/>
          <a:stretch/>
        </p:blipFill>
        <p:spPr bwMode="auto">
          <a:xfrm>
            <a:off x="5552033" y="1592358"/>
            <a:ext cx="2748405" cy="2585220"/>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174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6</a:t>
            </a:fld>
            <a:endParaRPr lang="en-US" dirty="0"/>
          </a:p>
        </p:txBody>
      </p:sp>
      <p:sp>
        <p:nvSpPr>
          <p:cNvPr id="6" name="TextBox 5"/>
          <p:cNvSpPr txBox="1"/>
          <p:nvPr/>
        </p:nvSpPr>
        <p:spPr>
          <a:xfrm>
            <a:off x="6705600" y="452551"/>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8" name="Rectangle 2"/>
          <p:cNvSpPr>
            <a:spLocks noChangeArrowheads="1"/>
          </p:cNvSpPr>
          <p:nvPr/>
        </p:nvSpPr>
        <p:spPr bwMode="auto">
          <a:xfrm>
            <a:off x="990600" y="852661"/>
            <a:ext cx="7378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Junction Village Affordable Assisted Living Development</a:t>
            </a:r>
            <a:endParaRPr lang="en-US" sz="2000" b="1" dirty="0">
              <a:solidFill>
                <a:srgbClr val="FFC000"/>
              </a:solidFill>
              <a:latin typeface="Arial Narrow" panose="020B0606020202030204" pitchFamily="34" charset="0"/>
              <a:cs typeface="Arial" panose="020B0604020202020204" pitchFamily="34" charset="0"/>
            </a:endParaRPr>
          </a:p>
        </p:txBody>
      </p:sp>
      <p:sp>
        <p:nvSpPr>
          <p:cNvPr id="10" name="TextBox 9"/>
          <p:cNvSpPr txBox="1"/>
          <p:nvPr/>
        </p:nvSpPr>
        <p:spPr>
          <a:xfrm>
            <a:off x="7196998" y="4287754"/>
            <a:ext cx="1608004" cy="369332"/>
          </a:xfrm>
          <a:prstGeom prst="rect">
            <a:avLst/>
          </a:prstGeom>
          <a:noFill/>
        </p:spPr>
        <p:txBody>
          <a:bodyPr wrap="none" rtlCol="0">
            <a:spAutoFit/>
          </a:bodyPr>
          <a:lstStyle/>
          <a:p>
            <a:r>
              <a:rPr lang="en-US" dirty="0" smtClean="0">
                <a:latin typeface="Arial Narrow" panose="020B0606020202030204" pitchFamily="34" charset="0"/>
              </a:rPr>
              <a:t>Town of Concord</a:t>
            </a:r>
            <a:endParaRPr lang="en-US" dirty="0">
              <a:latin typeface="Arial Narrow" panose="020B0606020202030204" pitchFamily="34" charset="0"/>
            </a:endParaRPr>
          </a:p>
        </p:txBody>
      </p:sp>
      <p:graphicFrame>
        <p:nvGraphicFramePr>
          <p:cNvPr id="14" name="Chart 13"/>
          <p:cNvGraphicFramePr/>
          <p:nvPr>
            <p:extLst>
              <p:ext uri="{D42A27DB-BD31-4B8C-83A1-F6EECF244321}">
                <p14:modId xmlns:p14="http://schemas.microsoft.com/office/powerpoint/2010/main" val="777903621"/>
              </p:ext>
            </p:extLst>
          </p:nvPr>
        </p:nvGraphicFramePr>
        <p:xfrm>
          <a:off x="1524000" y="1354212"/>
          <a:ext cx="6553200" cy="27940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286000" y="4088405"/>
            <a:ext cx="2834302" cy="369332"/>
          </a:xfrm>
          <a:prstGeom prst="rect">
            <a:avLst/>
          </a:prstGeom>
          <a:noFill/>
        </p:spPr>
        <p:txBody>
          <a:bodyPr wrap="none" rtlCol="0">
            <a:spAutoFit/>
          </a:bodyPr>
          <a:lstStyle/>
          <a:p>
            <a:r>
              <a:rPr lang="en-US" dirty="0" smtClean="0">
                <a:latin typeface="Arial Narrow" panose="020B0606020202030204" pitchFamily="34" charset="0"/>
              </a:rPr>
              <a:t>Total Project Cost: $18,071,533</a:t>
            </a:r>
            <a:endParaRPr lang="en-US" dirty="0">
              <a:latin typeface="Arial Narrow" panose="020B0606020202030204" pitchFamily="34" charset="0"/>
            </a:endParaRPr>
          </a:p>
        </p:txBody>
      </p:sp>
    </p:spTree>
    <p:extLst>
      <p:ext uri="{BB962C8B-B14F-4D97-AF65-F5344CB8AC3E}">
        <p14:creationId xmlns:p14="http://schemas.microsoft.com/office/powerpoint/2010/main" val="1779668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7</a:t>
            </a:fld>
            <a:endParaRPr lang="en-US" dirty="0"/>
          </a:p>
        </p:txBody>
      </p:sp>
      <p:sp>
        <p:nvSpPr>
          <p:cNvPr id="6" name="TextBox 5"/>
          <p:cNvSpPr txBox="1"/>
          <p:nvPr/>
        </p:nvSpPr>
        <p:spPr>
          <a:xfrm>
            <a:off x="6858000" y="382548"/>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8" name="Rectangle 2"/>
          <p:cNvSpPr>
            <a:spLocks noChangeArrowheads="1"/>
          </p:cNvSpPr>
          <p:nvPr/>
        </p:nvSpPr>
        <p:spPr bwMode="auto">
          <a:xfrm>
            <a:off x="439039" y="900045"/>
            <a:ext cx="83745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Expansion and Renovation of the Main Library </a:t>
            </a:r>
            <a:r>
              <a:rPr lang="en-US" sz="2000" b="1" dirty="0" smtClean="0">
                <a:solidFill>
                  <a:srgbClr val="FFC000"/>
                </a:solidFill>
                <a:latin typeface="Arial Narrow" panose="020B0606020202030204" pitchFamily="34" charset="0"/>
                <a:cs typeface="Arial" panose="020B0604020202020204" pitchFamily="34" charset="0"/>
              </a:rPr>
              <a:t>and </a:t>
            </a:r>
            <a:r>
              <a:rPr lang="en-US" sz="2000" b="1" dirty="0" smtClean="0">
                <a:solidFill>
                  <a:srgbClr val="FFC000"/>
                </a:solidFill>
                <a:latin typeface="Arial Narrow" panose="020B0606020202030204" pitchFamily="34" charset="0"/>
                <a:cs typeface="Arial" panose="020B0604020202020204" pitchFamily="34" charset="0"/>
              </a:rPr>
              <a:t>the Heywood-Benjamin House</a:t>
            </a:r>
            <a:endParaRPr lang="en-US" sz="2000" b="1" dirty="0">
              <a:solidFill>
                <a:srgbClr val="FFC000"/>
              </a:solidFill>
              <a:latin typeface="Arial Narrow" panose="020B0606020202030204" pitchFamily="34" charset="0"/>
              <a:cs typeface="Arial" panose="020B0604020202020204" pitchFamily="34" charset="0"/>
            </a:endParaRPr>
          </a:p>
        </p:txBody>
      </p:sp>
      <p:sp>
        <p:nvSpPr>
          <p:cNvPr id="2" name="Rectangle 1"/>
          <p:cNvSpPr/>
          <p:nvPr/>
        </p:nvSpPr>
        <p:spPr>
          <a:xfrm>
            <a:off x="477139" y="1738524"/>
            <a:ext cx="4419600" cy="2185214"/>
          </a:xfrm>
          <a:prstGeom prst="rect">
            <a:avLst/>
          </a:prstGeom>
        </p:spPr>
        <p:txBody>
          <a:bodyPr wrap="square">
            <a:spAutoFit/>
          </a:bodyPr>
          <a:lstStyle/>
          <a:p>
            <a:pPr>
              <a:defRPr/>
            </a:pPr>
            <a:r>
              <a:rPr lang="en-US" sz="2000" dirty="0">
                <a:solidFill>
                  <a:srgbClr val="FFC000"/>
                </a:solidFill>
                <a:latin typeface="Arial Narrow" panose="020B0606020202030204" pitchFamily="34" charset="0"/>
                <a:cs typeface="Arial" panose="020B0604020202020204" pitchFamily="34" charset="0"/>
              </a:rPr>
              <a:t>Summary of </a:t>
            </a:r>
            <a:r>
              <a:rPr lang="en-US" sz="2000" dirty="0" smtClean="0">
                <a:solidFill>
                  <a:srgbClr val="FFC000"/>
                </a:solidFill>
                <a:latin typeface="Arial Narrow" panose="020B0606020202030204" pitchFamily="34" charset="0"/>
                <a:cs typeface="Arial" panose="020B0604020202020204" pitchFamily="34" charset="0"/>
              </a:rPr>
              <a:t>Project: </a:t>
            </a:r>
            <a:r>
              <a:rPr lang="en-US" sz="2000" dirty="0" smtClean="0">
                <a:latin typeface="Arial Narrow" panose="020B0606020202030204" pitchFamily="34" charset="0"/>
                <a:cs typeface="Arial" panose="020B0604020202020204" pitchFamily="34" charset="0"/>
              </a:rPr>
              <a:t>Preservation </a:t>
            </a:r>
            <a:r>
              <a:rPr lang="en-US" sz="2000" dirty="0">
                <a:latin typeface="Arial Narrow" panose="020B0606020202030204" pitchFamily="34" charset="0"/>
                <a:cs typeface="Arial" panose="020B0604020202020204" pitchFamily="34" charset="0"/>
              </a:rPr>
              <a:t>of the exterior of the Heywood-Benjamin House and renovations to the interior spaces to comply with ADA accessibility </a:t>
            </a:r>
            <a:r>
              <a:rPr lang="en-US" sz="2000" dirty="0" smtClean="0">
                <a:latin typeface="Arial Narrow" panose="020B0606020202030204" pitchFamily="34" charset="0"/>
                <a:cs typeface="Arial" panose="020B0604020202020204" pitchFamily="34" charset="0"/>
              </a:rPr>
              <a:t>regulations.</a:t>
            </a:r>
          </a:p>
          <a:p>
            <a:pPr marL="18288" indent="0">
              <a:buNone/>
            </a:pPr>
            <a:endParaRPr lang="en-US" sz="800" dirty="0" smtClean="0">
              <a:latin typeface="Arial Narrow" panose="020B0606020202030204" pitchFamily="34" charset="0"/>
              <a:cs typeface="Arial" panose="020B0604020202020204" pitchFamily="34" charset="0"/>
            </a:endParaRPr>
          </a:p>
          <a:p>
            <a:pPr marL="18288" indent="0">
              <a:buNone/>
            </a:pPr>
            <a:r>
              <a:rPr lang="en-US" sz="2000" dirty="0" smtClean="0">
                <a:solidFill>
                  <a:srgbClr val="FFC000"/>
                </a:solidFill>
                <a:latin typeface="Arial Narrow" panose="020B0606020202030204" pitchFamily="34" charset="0"/>
                <a:cs typeface="Arial" panose="020B0604020202020204" pitchFamily="34" charset="0"/>
              </a:rPr>
              <a:t>Recommended Funding: </a:t>
            </a:r>
            <a:r>
              <a:rPr lang="en-US" sz="2000" dirty="0" smtClean="0">
                <a:latin typeface="Arial Narrow" panose="020B0606020202030204" pitchFamily="34" charset="0"/>
                <a:cs typeface="Arial" panose="020B0604020202020204" pitchFamily="34" charset="0"/>
              </a:rPr>
              <a:t>$500,000</a:t>
            </a:r>
          </a:p>
          <a:p>
            <a:pPr marL="18288" indent="0">
              <a:buNone/>
            </a:pPr>
            <a:endParaRPr lang="en-US" sz="800" dirty="0" smtClean="0">
              <a:latin typeface="Arial Narrow" panose="020B0606020202030204" pitchFamily="34" charset="0"/>
              <a:cs typeface="Arial" panose="020B0604020202020204" pitchFamily="34" charset="0"/>
            </a:endParaRPr>
          </a:p>
          <a:p>
            <a:pPr marL="18288" indent="0">
              <a:buNone/>
            </a:pPr>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latin typeface="Arial Narrow" panose="020B0606020202030204" pitchFamily="34" charset="0"/>
                <a:cs typeface="Arial" panose="020B0604020202020204" pitchFamily="34" charset="0"/>
              </a:rPr>
              <a:t>Historic Preservation</a:t>
            </a:r>
            <a:endParaRPr lang="en-US" sz="2000" dirty="0">
              <a:latin typeface="Arial Narrow" panose="020B0606020202030204" pitchFamily="34" charset="0"/>
              <a:cs typeface="Arial" panose="020B0604020202020204" pitchFamily="34" charset="0"/>
            </a:endParaRPr>
          </a:p>
        </p:txBody>
      </p:sp>
      <p:pic>
        <p:nvPicPr>
          <p:cNvPr id="11" name="Picture 10" descr="CFPL 151 Main Street rendering - as of 08-02-18.pdf"/>
          <p:cNvPicPr>
            <a:picLocks noChangeAspect="1"/>
          </p:cNvPicPr>
          <p:nvPr/>
        </p:nvPicPr>
        <p:blipFill rotWithShape="1">
          <a:blip r:embed="rId2" cstate="print">
            <a:extLst>
              <a:ext uri="{28A0092B-C50C-407E-A947-70E740481C1C}">
                <a14:useLocalDpi xmlns:a14="http://schemas.microsoft.com/office/drawing/2010/main" val="0"/>
              </a:ext>
            </a:extLst>
          </a:blip>
          <a:srcRect l="34718" t="28329" r="19956" b="17472"/>
          <a:stretch/>
        </p:blipFill>
        <p:spPr>
          <a:xfrm>
            <a:off x="4958588" y="1590376"/>
            <a:ext cx="3581400" cy="2624171"/>
          </a:xfrm>
          <a:prstGeom prst="rect">
            <a:avLst/>
          </a:prstGeom>
        </p:spPr>
      </p:pic>
      <p:sp>
        <p:nvSpPr>
          <p:cNvPr id="12" name="TextBox 11"/>
          <p:cNvSpPr txBox="1"/>
          <p:nvPr/>
        </p:nvSpPr>
        <p:spPr>
          <a:xfrm>
            <a:off x="5791200" y="4280544"/>
            <a:ext cx="3060453" cy="369332"/>
          </a:xfrm>
          <a:prstGeom prst="rect">
            <a:avLst/>
          </a:prstGeom>
          <a:noFill/>
        </p:spPr>
        <p:txBody>
          <a:bodyPr wrap="none" rtlCol="0">
            <a:spAutoFit/>
          </a:bodyPr>
          <a:lstStyle/>
          <a:p>
            <a:r>
              <a:rPr lang="en-US" dirty="0" smtClean="0">
                <a:latin typeface="Arial Narrow" panose="020B0606020202030204" pitchFamily="34" charset="0"/>
              </a:rPr>
              <a:t>Concord Free Public Library Corp.</a:t>
            </a:r>
            <a:endParaRPr lang="en-US" dirty="0">
              <a:latin typeface="Arial Narrow" panose="020B0606020202030204" pitchFamily="34" charset="0"/>
            </a:endParaRPr>
          </a:p>
        </p:txBody>
      </p:sp>
    </p:spTree>
    <p:extLst>
      <p:ext uri="{BB962C8B-B14F-4D97-AF65-F5344CB8AC3E}">
        <p14:creationId xmlns:p14="http://schemas.microsoft.com/office/powerpoint/2010/main" val="2364234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8</a:t>
            </a:fld>
            <a:endParaRPr lang="en-US" dirty="0"/>
          </a:p>
        </p:txBody>
      </p:sp>
      <p:sp>
        <p:nvSpPr>
          <p:cNvPr id="6" name="TextBox 5"/>
          <p:cNvSpPr txBox="1"/>
          <p:nvPr/>
        </p:nvSpPr>
        <p:spPr>
          <a:xfrm>
            <a:off x="6705600" y="452551"/>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val="2064392064"/>
              </p:ext>
            </p:extLst>
          </p:nvPr>
        </p:nvGraphicFramePr>
        <p:xfrm>
          <a:off x="1524000" y="1354212"/>
          <a:ext cx="6553200" cy="279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p:cNvSpPr>
            <a:spLocks noChangeArrowheads="1"/>
          </p:cNvSpPr>
          <p:nvPr/>
        </p:nvSpPr>
        <p:spPr bwMode="auto">
          <a:xfrm>
            <a:off x="313189" y="984993"/>
            <a:ext cx="85765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Expansion and Renovation of the Main Library </a:t>
            </a:r>
            <a:r>
              <a:rPr lang="en-US" sz="2000" b="1" dirty="0" smtClean="0">
                <a:solidFill>
                  <a:srgbClr val="FFC000"/>
                </a:solidFill>
                <a:latin typeface="Arial Narrow" panose="020B0606020202030204" pitchFamily="34" charset="0"/>
                <a:cs typeface="Arial" panose="020B0604020202020204" pitchFamily="34" charset="0"/>
              </a:rPr>
              <a:t>and </a:t>
            </a:r>
            <a:r>
              <a:rPr lang="en-US" sz="2000" b="1" dirty="0" smtClean="0">
                <a:solidFill>
                  <a:srgbClr val="FFC000"/>
                </a:solidFill>
                <a:latin typeface="Arial Narrow" panose="020B0606020202030204" pitchFamily="34" charset="0"/>
                <a:cs typeface="Arial" panose="020B0604020202020204" pitchFamily="34" charset="0"/>
              </a:rPr>
              <a:t>the Heywood-Benjamin House</a:t>
            </a:r>
            <a:endParaRPr lang="en-US" sz="2000" b="1" dirty="0">
              <a:solidFill>
                <a:srgbClr val="FFC000"/>
              </a:solidFill>
              <a:latin typeface="Arial Narrow" panose="020B0606020202030204" pitchFamily="34" charset="0"/>
              <a:cs typeface="Arial" panose="020B0604020202020204" pitchFamily="34" charset="0"/>
            </a:endParaRPr>
          </a:p>
        </p:txBody>
      </p:sp>
      <p:sp>
        <p:nvSpPr>
          <p:cNvPr id="9" name="TextBox 8"/>
          <p:cNvSpPr txBox="1"/>
          <p:nvPr/>
        </p:nvSpPr>
        <p:spPr>
          <a:xfrm>
            <a:off x="5791200" y="4280544"/>
            <a:ext cx="3060453" cy="369332"/>
          </a:xfrm>
          <a:prstGeom prst="rect">
            <a:avLst/>
          </a:prstGeom>
          <a:noFill/>
        </p:spPr>
        <p:txBody>
          <a:bodyPr wrap="none" rtlCol="0">
            <a:spAutoFit/>
          </a:bodyPr>
          <a:lstStyle/>
          <a:p>
            <a:r>
              <a:rPr lang="en-US" dirty="0" smtClean="0">
                <a:latin typeface="Arial Narrow" panose="020B0606020202030204" pitchFamily="34" charset="0"/>
              </a:rPr>
              <a:t>Concord Free Public Library Corp.</a:t>
            </a:r>
            <a:endParaRPr lang="en-US" dirty="0">
              <a:latin typeface="Arial Narrow" panose="020B0606020202030204" pitchFamily="34" charset="0"/>
            </a:endParaRPr>
          </a:p>
        </p:txBody>
      </p:sp>
      <p:sp>
        <p:nvSpPr>
          <p:cNvPr id="8" name="TextBox 7"/>
          <p:cNvSpPr txBox="1"/>
          <p:nvPr/>
        </p:nvSpPr>
        <p:spPr>
          <a:xfrm>
            <a:off x="2286000" y="4077846"/>
            <a:ext cx="2834302" cy="369332"/>
          </a:xfrm>
          <a:prstGeom prst="rect">
            <a:avLst/>
          </a:prstGeom>
          <a:noFill/>
        </p:spPr>
        <p:txBody>
          <a:bodyPr wrap="none" rtlCol="0">
            <a:spAutoFit/>
          </a:bodyPr>
          <a:lstStyle/>
          <a:p>
            <a:r>
              <a:rPr lang="en-US" dirty="0" smtClean="0">
                <a:latin typeface="Arial Narrow" panose="020B0606020202030204" pitchFamily="34" charset="0"/>
              </a:rPr>
              <a:t>Total Project Cost: $10,000,000</a:t>
            </a:r>
            <a:endParaRPr lang="en-US" dirty="0">
              <a:latin typeface="Arial Narrow" panose="020B0606020202030204" pitchFamily="34" charset="0"/>
            </a:endParaRPr>
          </a:p>
        </p:txBody>
      </p:sp>
    </p:spTree>
    <p:extLst>
      <p:ext uri="{BB962C8B-B14F-4D97-AF65-F5344CB8AC3E}">
        <p14:creationId xmlns:p14="http://schemas.microsoft.com/office/powerpoint/2010/main" val="2749325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9</a:t>
            </a:fld>
            <a:endParaRPr lang="en-US" dirty="0"/>
          </a:p>
        </p:txBody>
      </p:sp>
      <p:sp>
        <p:nvSpPr>
          <p:cNvPr id="6" name="TextBox 5"/>
          <p:cNvSpPr txBox="1"/>
          <p:nvPr/>
        </p:nvSpPr>
        <p:spPr>
          <a:xfrm>
            <a:off x="6724367" y="438150"/>
            <a:ext cx="2590800" cy="400110"/>
          </a:xfrm>
          <a:prstGeom prst="rect">
            <a:avLst/>
          </a:prstGeom>
          <a:noFill/>
        </p:spPr>
        <p:txBody>
          <a:bodyPr wrap="square" rtlCol="0">
            <a:spAutoFit/>
          </a:bodyPr>
          <a:lstStyle/>
          <a:p>
            <a:r>
              <a:rPr lang="en-US" sz="2000" dirty="0" smtClean="0">
                <a:latin typeface="Arial Narrow" panose="020B0606020202030204" pitchFamily="34" charset="0"/>
                <a:cs typeface="Arial" panose="020B0604020202020204" pitchFamily="34" charset="0"/>
              </a:rPr>
              <a:t>ARTICLE 22: CPC</a:t>
            </a:r>
            <a:endParaRPr lang="en-US" sz="2000" dirty="0">
              <a:latin typeface="Arial Narrow" panose="020B0606020202030204" pitchFamily="34" charset="0"/>
              <a:cs typeface="Arial" panose="020B0604020202020204" pitchFamily="34" charset="0"/>
            </a:endParaRPr>
          </a:p>
        </p:txBody>
      </p:sp>
      <p:sp>
        <p:nvSpPr>
          <p:cNvPr id="2" name="Rectangle 1"/>
          <p:cNvSpPr/>
          <p:nvPr/>
        </p:nvSpPr>
        <p:spPr>
          <a:xfrm>
            <a:off x="2644338" y="844671"/>
            <a:ext cx="4080028" cy="400110"/>
          </a:xfrm>
          <a:prstGeom prst="rect">
            <a:avLst/>
          </a:prstGeom>
        </p:spPr>
        <p:txBody>
          <a:bodyPr wrap="none">
            <a:spAutoFit/>
          </a:bodyPr>
          <a:lstStyle/>
          <a:p>
            <a:pPr algn="ctr">
              <a:defRPr/>
            </a:pPr>
            <a:r>
              <a:rPr lang="en-US" sz="2000" b="1" dirty="0" smtClean="0">
                <a:solidFill>
                  <a:srgbClr val="FFC000"/>
                </a:solidFill>
                <a:latin typeface="Arial Narrow" panose="020B0606020202030204" pitchFamily="34" charset="0"/>
                <a:cs typeface="Arial" panose="020B0604020202020204" pitchFamily="34" charset="0"/>
              </a:rPr>
              <a:t>110 </a:t>
            </a:r>
            <a:r>
              <a:rPr lang="en-US" sz="2000" b="1" dirty="0">
                <a:solidFill>
                  <a:srgbClr val="FFC000"/>
                </a:solidFill>
                <a:latin typeface="Arial Narrow" panose="020B0606020202030204" pitchFamily="34" charset="0"/>
                <a:cs typeface="Arial" panose="020B0604020202020204" pitchFamily="34" charset="0"/>
              </a:rPr>
              <a:t>Walden Street Preservation Project</a:t>
            </a:r>
          </a:p>
        </p:txBody>
      </p:sp>
      <p:sp>
        <p:nvSpPr>
          <p:cNvPr id="8" name="Rectangle 5"/>
          <p:cNvSpPr txBox="1">
            <a:spLocks noChangeArrowheads="1"/>
          </p:cNvSpPr>
          <p:nvPr/>
        </p:nvSpPr>
        <p:spPr>
          <a:xfrm>
            <a:off x="701238" y="1581150"/>
            <a:ext cx="4023161" cy="275315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000" dirty="0" smtClean="0">
                <a:solidFill>
                  <a:srgbClr val="FFC000"/>
                </a:solidFill>
                <a:latin typeface="Arial Narrow" panose="020B0606020202030204" pitchFamily="34" charset="0"/>
                <a:cs typeface="Arial" panose="020B0604020202020204" pitchFamily="34" charset="0"/>
              </a:rPr>
              <a:t>Summary of Project: </a:t>
            </a:r>
            <a:r>
              <a:rPr lang="en-US" sz="2000" dirty="0" smtClean="0">
                <a:latin typeface="Arial Narrow" panose="020B0606020202030204" pitchFamily="34" charset="0"/>
                <a:cs typeface="Arial" panose="020B0604020202020204" pitchFamily="34" charset="0"/>
              </a:rPr>
              <a:t>Preparation of the architectural designs, specifications and supporting documents needed for permitting for the preservation work identified in the Historic Structures Report.</a:t>
            </a:r>
          </a:p>
          <a:p>
            <a:pPr algn="l">
              <a:defRPr/>
            </a:pPr>
            <a:r>
              <a:rPr lang="en-US" sz="2000" dirty="0" smtClean="0">
                <a:solidFill>
                  <a:srgbClr val="FFC000"/>
                </a:solidFill>
                <a:latin typeface="Arial Narrow" panose="020B0606020202030204" pitchFamily="34" charset="0"/>
                <a:cs typeface="Arial" panose="020B0604020202020204" pitchFamily="34" charset="0"/>
              </a:rPr>
              <a:t>Recommended Funding: </a:t>
            </a:r>
            <a:r>
              <a:rPr lang="en-US" sz="2000" dirty="0" smtClean="0">
                <a:solidFill>
                  <a:schemeClr val="tx1"/>
                </a:solidFill>
                <a:latin typeface="Arial Narrow" panose="020B0606020202030204" pitchFamily="34" charset="0"/>
                <a:cs typeface="Arial" panose="020B0604020202020204" pitchFamily="34" charset="0"/>
              </a:rPr>
              <a:t>$20,800</a:t>
            </a:r>
            <a:endParaRPr lang="en-US" sz="2000" dirty="0" smtClean="0">
              <a:solidFill>
                <a:srgbClr val="FFC000"/>
              </a:solidFill>
              <a:latin typeface="Arial Narrow" panose="020B0606020202030204" pitchFamily="34" charset="0"/>
              <a:cs typeface="Arial" panose="020B0604020202020204" pitchFamily="34" charset="0"/>
            </a:endParaRPr>
          </a:p>
          <a:p>
            <a:pPr algn="l">
              <a:defRPr/>
            </a:pPr>
            <a:r>
              <a:rPr lang="en-US" sz="2000" dirty="0" smtClean="0">
                <a:solidFill>
                  <a:srgbClr val="FFC000"/>
                </a:solidFill>
                <a:latin typeface="Arial Narrow" panose="020B0606020202030204" pitchFamily="34" charset="0"/>
                <a:cs typeface="Arial" panose="020B0604020202020204" pitchFamily="34" charset="0"/>
              </a:rPr>
              <a:t>Category: </a:t>
            </a:r>
            <a:r>
              <a:rPr lang="en-US" sz="2000" dirty="0" smtClean="0">
                <a:latin typeface="Arial Narrow" panose="020B0606020202030204" pitchFamily="34" charset="0"/>
                <a:cs typeface="Arial" panose="020B0604020202020204" pitchFamily="34" charset="0"/>
              </a:rPr>
              <a:t>Historic Preservation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629" y="1460099"/>
            <a:ext cx="3419475" cy="2780320"/>
          </a:xfrm>
          <a:prstGeom prst="rect">
            <a:avLst/>
          </a:prstGeom>
        </p:spPr>
      </p:pic>
      <p:sp>
        <p:nvSpPr>
          <p:cNvPr id="10" name="TextBox 9"/>
          <p:cNvSpPr txBox="1"/>
          <p:nvPr/>
        </p:nvSpPr>
        <p:spPr>
          <a:xfrm>
            <a:off x="6248400" y="4270946"/>
            <a:ext cx="2537105" cy="369332"/>
          </a:xfrm>
          <a:prstGeom prst="rect">
            <a:avLst/>
          </a:prstGeom>
          <a:noFill/>
        </p:spPr>
        <p:txBody>
          <a:bodyPr wrap="none" rtlCol="0">
            <a:spAutoFit/>
          </a:bodyPr>
          <a:lstStyle/>
          <a:p>
            <a:r>
              <a:rPr lang="en-US" dirty="0" smtClean="0">
                <a:latin typeface="Arial Narrow" panose="020B0606020202030204" pitchFamily="34" charset="0"/>
              </a:rPr>
              <a:t>Concord Home for the Aged</a:t>
            </a:r>
            <a:endParaRPr lang="en-US" dirty="0">
              <a:latin typeface="Arial Narrow" panose="020B0606020202030204" pitchFamily="34" charset="0"/>
            </a:endParaRPr>
          </a:p>
        </p:txBody>
      </p:sp>
    </p:spTree>
    <p:extLst>
      <p:ext uri="{BB962C8B-B14F-4D97-AF65-F5344CB8AC3E}">
        <p14:creationId xmlns:p14="http://schemas.microsoft.com/office/powerpoint/2010/main" val="2042235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Electronic Presentation Guidelines 2019</Template>
  <TotalTime>6611</TotalTime>
  <Words>924</Words>
  <Application>Microsoft Office PowerPoint</Application>
  <PresentationFormat>On-screen Show (16:9)</PresentationFormat>
  <Paragraphs>176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Heather Gill</cp:lastModifiedBy>
  <cp:revision>93</cp:revision>
  <cp:lastPrinted>2019-02-19T17:58:21Z</cp:lastPrinted>
  <dcterms:created xsi:type="dcterms:W3CDTF">2018-11-06T01:42:37Z</dcterms:created>
  <dcterms:modified xsi:type="dcterms:W3CDTF">2019-02-20T16:09:11Z</dcterms:modified>
</cp:coreProperties>
</file>