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147" d="100"/>
          <a:sy n="147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11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the sum of $39,390,163, or any other sum, for the following necessary and </a:t>
            </a:r>
            <a:r>
              <a:rPr lang="en-US" sz="1800" dirty="0" smtClean="0"/>
              <a:t>expedient purposes </a:t>
            </a:r>
            <a:r>
              <a:rPr lang="en-US" sz="1800" dirty="0"/>
              <a:t>of the public schools of the Town for the fiscal year ending June 30, 2020, or take any other </a:t>
            </a:r>
            <a:r>
              <a:rPr lang="en-US" sz="1800" dirty="0" smtClean="0"/>
              <a:t>action relative </a:t>
            </a:r>
            <a:r>
              <a:rPr lang="en-US" sz="1800" dirty="0"/>
              <a:t>thereto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92778"/>
              </p:ext>
            </p:extLst>
          </p:nvPr>
        </p:nvGraphicFramePr>
        <p:xfrm>
          <a:off x="1166954" y="3466901"/>
          <a:ext cx="6955960" cy="2011680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/>
                <a:gridCol w="1738990"/>
                <a:gridCol w="1738990"/>
                <a:gridCol w="1738990"/>
              </a:tblGrid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FY2018</a:t>
                      </a:r>
                      <a:r>
                        <a:rPr lang="en-US" baseline="0" dirty="0" smtClean="0"/>
                        <a:t>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FY2019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 School Committee </a:t>
                      </a:r>
                    </a:p>
                    <a:p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12/11/18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Concord Public</a:t>
                      </a:r>
                      <a:r>
                        <a:rPr lang="en-US" baseline="0" dirty="0" smtClean="0"/>
                        <a:t> Schools Budget/Appropriation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$36,810,111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$38,246,895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$39,390,163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Zero-Based Budget Process</a:t>
            </a:r>
          </a:p>
          <a:p>
            <a:r>
              <a:rPr lang="en-US" sz="2800" dirty="0" smtClean="0"/>
              <a:t>Review of All Areas Including</a:t>
            </a:r>
          </a:p>
          <a:p>
            <a:pPr lvl="1"/>
            <a:r>
              <a:rPr lang="en-US" sz="2400" dirty="0" smtClean="0"/>
              <a:t>Legal, Salaries and Staffing, Contracted Services</a:t>
            </a:r>
          </a:p>
          <a:p>
            <a:pPr lvl="1"/>
            <a:r>
              <a:rPr lang="en-US" sz="2400" dirty="0" smtClean="0"/>
              <a:t>Special Education- in-district, out of district</a:t>
            </a:r>
          </a:p>
          <a:p>
            <a:pPr lvl="1"/>
            <a:r>
              <a:rPr lang="en-US" sz="2400" dirty="0" smtClean="0"/>
              <a:t>Supplies and Materials</a:t>
            </a:r>
          </a:p>
          <a:p>
            <a:pPr lvl="1"/>
            <a:r>
              <a:rPr lang="en-US" sz="2400" dirty="0" smtClean="0"/>
              <a:t>Reorganization of personnel structures- i.e. central administration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Budget Drivers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Contracted Services		$287,331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Employee Separation		$286,002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Salary-Aides			$149,661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Substitutes			$176,861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Salary-Teachers	         $1,101,036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Supplies and Materials	$420,085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Salary-Clerical			$  70,893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Salary- </a:t>
            </a:r>
            <a:r>
              <a:rPr lang="en-US" sz="2200" dirty="0" err="1" smtClean="0"/>
              <a:t>Maint</a:t>
            </a:r>
            <a:r>
              <a:rPr lang="en-US" sz="2200" dirty="0" smtClean="0"/>
              <a:t>, Custodial, Bus	$155,704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Total			         $2,647,573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Cost Savings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Legal				$ 14,337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Salary- Non Union		$  38,500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Salary- Support Staff	$  82,038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Salary- Tutor			$748,269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Special Education Tuition	$716,515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Total			         $1,599,659</a:t>
            </a:r>
          </a:p>
        </p:txBody>
      </p:sp>
    </p:spTree>
    <p:extLst>
      <p:ext uri="{BB962C8B-B14F-4D97-AF65-F5344CB8AC3E}">
        <p14:creationId xmlns:p14="http://schemas.microsoft.com/office/powerpoint/2010/main" val="45785662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Retirement/Separation Incentive Savings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36172"/>
              </p:ext>
            </p:extLst>
          </p:nvPr>
        </p:nvGraphicFramePr>
        <p:xfrm>
          <a:off x="647698" y="2641600"/>
          <a:ext cx="7950201" cy="15468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135743"/>
                <a:gridCol w="1135743"/>
                <a:gridCol w="1135743"/>
                <a:gridCol w="1135743"/>
                <a:gridCol w="1135743"/>
                <a:gridCol w="1135743"/>
                <a:gridCol w="1135743"/>
              </a:tblGrid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6/30/18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$196,287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$185,491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$178,999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$286,065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r>
                        <a:rPr lang="en-US" dirty="0" smtClean="0"/>
                        <a:t>6/30/19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$228,212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$215,660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$208,112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$320,825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$196,287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$413,703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$394,659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$494,117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$320,825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856628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FY19			$38,246,895</a:t>
            </a:r>
          </a:p>
          <a:p>
            <a:pPr marL="0" indent="0">
              <a:buNone/>
            </a:pPr>
            <a:r>
              <a:rPr lang="en-US" sz="3600" dirty="0" smtClean="0"/>
              <a:t>FY20 </a:t>
            </a:r>
            <a:r>
              <a:rPr lang="en-US" sz="2000" dirty="0" smtClean="0"/>
              <a:t>as approved</a:t>
            </a:r>
            <a:r>
              <a:rPr lang="en-US" sz="3600" dirty="0" smtClean="0"/>
              <a:t>		$39,390,163</a:t>
            </a:r>
          </a:p>
          <a:p>
            <a:pPr marL="0" indent="0">
              <a:buNone/>
            </a:pPr>
            <a:r>
              <a:rPr lang="en-US" sz="3600" dirty="0" smtClean="0"/>
              <a:t>Increase			$  1,143,268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</a:t>
            </a:r>
            <a:r>
              <a:rPr lang="en-US" sz="3600" dirty="0" smtClean="0"/>
              <a:t>2.99%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This is a level service budget.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36807280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FY19			</a:t>
            </a:r>
            <a:r>
              <a:rPr lang="en-US" sz="2400" dirty="0" smtClean="0"/>
              <a:t>		$</a:t>
            </a:r>
            <a:r>
              <a:rPr lang="en-US" sz="2400" dirty="0"/>
              <a:t>38,246,895</a:t>
            </a:r>
          </a:p>
          <a:p>
            <a:pPr marL="0" indent="0">
              <a:buNone/>
            </a:pPr>
            <a:r>
              <a:rPr lang="en-US" sz="2000" dirty="0"/>
              <a:t>FY20</a:t>
            </a:r>
            <a:r>
              <a:rPr lang="en-US" sz="2400" dirty="0"/>
              <a:t> </a:t>
            </a:r>
            <a:r>
              <a:rPr lang="en-US" sz="2000" dirty="0"/>
              <a:t>as </a:t>
            </a:r>
            <a:r>
              <a:rPr lang="en-US" sz="2000" dirty="0" smtClean="0"/>
              <a:t>approved Dec 2018		</a:t>
            </a:r>
            <a:r>
              <a:rPr lang="en-US" sz="2400" dirty="0" smtClean="0"/>
              <a:t>$</a:t>
            </a:r>
            <a:r>
              <a:rPr lang="en-US" sz="2400" dirty="0"/>
              <a:t>39,390,163</a:t>
            </a:r>
          </a:p>
          <a:p>
            <a:pPr marL="0" indent="0">
              <a:buNone/>
            </a:pPr>
            <a:r>
              <a:rPr lang="en-US" sz="2400" dirty="0"/>
              <a:t>Increase			</a:t>
            </a:r>
            <a:r>
              <a:rPr lang="en-US" sz="2400" dirty="0" smtClean="0"/>
              <a:t>	$  </a:t>
            </a:r>
            <a:r>
              <a:rPr lang="en-US" sz="2400" dirty="0"/>
              <a:t>1,143,268</a:t>
            </a:r>
          </a:p>
          <a:p>
            <a:pPr marL="0" indent="0">
              <a:buNone/>
            </a:pPr>
            <a:r>
              <a:rPr lang="en-US" sz="2400" dirty="0"/>
              <a:t>				</a:t>
            </a:r>
            <a:r>
              <a:rPr lang="en-US" sz="2400" dirty="0" smtClean="0"/>
              <a:t>	2.99%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Finance  Committee Guideline 	</a:t>
            </a:r>
            <a:r>
              <a:rPr lang="en-US" sz="2400" dirty="0" smtClean="0"/>
              <a:t>$ 1,000,000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2.61%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Delta					$    </a:t>
            </a:r>
            <a:r>
              <a:rPr lang="en-US" sz="2400" dirty="0" smtClean="0"/>
              <a:t>143,268</a:t>
            </a:r>
            <a:endParaRPr lang="en-US" sz="24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517880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11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the sum of $39,390,163, or any other sum, for the following necessary and </a:t>
            </a:r>
            <a:r>
              <a:rPr lang="en-US" sz="1800" dirty="0" smtClean="0"/>
              <a:t>expedient purposes </a:t>
            </a:r>
            <a:r>
              <a:rPr lang="en-US" sz="1800" dirty="0"/>
              <a:t>of the public schools of the Town for the fiscal year ending June 30, 2020, or take any other </a:t>
            </a:r>
            <a:r>
              <a:rPr lang="en-US" sz="1800" dirty="0" smtClean="0"/>
              <a:t>action relative </a:t>
            </a:r>
            <a:r>
              <a:rPr lang="en-US" sz="1800" dirty="0"/>
              <a:t>thereto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88547"/>
              </p:ext>
            </p:extLst>
          </p:nvPr>
        </p:nvGraphicFramePr>
        <p:xfrm>
          <a:off x="1166954" y="3466901"/>
          <a:ext cx="6955960" cy="2011680"/>
        </p:xfrm>
        <a:graphic>
          <a:graphicData uri="http://schemas.openxmlformats.org/drawingml/2006/table">
            <a:tbl>
              <a:tblPr firstRow="1" bandRow="1" bandCol="1">
                <a:tableStyleId>{125E5076-3810-47DD-B79F-674D7AD40C01}</a:tableStyleId>
              </a:tblPr>
              <a:tblGrid>
                <a:gridCol w="1738990"/>
                <a:gridCol w="1738990"/>
                <a:gridCol w="1738990"/>
                <a:gridCol w="1738990"/>
              </a:tblGrid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FY2018</a:t>
                      </a:r>
                      <a:r>
                        <a:rPr lang="en-US" baseline="0" dirty="0" smtClean="0"/>
                        <a:t>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FY2019 Adopted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FY20 School Committee </a:t>
                      </a:r>
                    </a:p>
                    <a:p>
                      <a:r>
                        <a:rPr lang="en-US" sz="1600" dirty="0" smtClean="0"/>
                        <a:t>Vote</a:t>
                      </a:r>
                      <a:r>
                        <a:rPr lang="en-US" sz="1600" baseline="0" dirty="0" smtClean="0"/>
                        <a:t> 12/11/18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72">
                <a:tc>
                  <a:txBody>
                    <a:bodyPr/>
                    <a:lstStyle/>
                    <a:p>
                      <a:r>
                        <a:rPr lang="en-US" dirty="0" smtClean="0"/>
                        <a:t>Concord Public</a:t>
                      </a:r>
                      <a:r>
                        <a:rPr lang="en-US" baseline="0" dirty="0" smtClean="0"/>
                        <a:t> Schools Budget/Appropriation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$36,810,111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$38,246,895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$39,390,163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93058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286</Words>
  <Application>Microsoft Macintosh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Default Design</vt:lpstr>
      <vt:lpstr>Article 11</vt:lpstr>
      <vt:lpstr>Article 11</vt:lpstr>
      <vt:lpstr>Article 11</vt:lpstr>
      <vt:lpstr>Article 11</vt:lpstr>
      <vt:lpstr>Article 11</vt:lpstr>
      <vt:lpstr>Article 11</vt:lpstr>
      <vt:lpstr>Article 11</vt:lpstr>
      <vt:lpstr>Article 11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lhunter</cp:lastModifiedBy>
  <cp:revision>35</cp:revision>
  <dcterms:created xsi:type="dcterms:W3CDTF">2019-02-10T21:19:42Z</dcterms:created>
  <dcterms:modified xsi:type="dcterms:W3CDTF">2019-02-25T15:53:00Z</dcterms:modified>
</cp:coreProperties>
</file>