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4078" r:id="rId1"/>
    <p:sldMasterId id="2147484091" r:id="rId2"/>
  </p:sldMasterIdLst>
  <p:notesMasterIdLst>
    <p:notesMasterId r:id="rId7"/>
  </p:notesMasterIdLst>
  <p:sldIdLst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51F3A"/>
    <a:srgbClr val="B6A9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230" autoAdjust="0"/>
    <p:restoredTop sz="98382" autoAdjust="0"/>
  </p:normalViewPr>
  <p:slideViewPr>
    <p:cSldViewPr snapToGrid="0">
      <p:cViewPr varScale="1">
        <p:scale>
          <a:sx n="144" d="100"/>
          <a:sy n="144" d="100"/>
        </p:scale>
        <p:origin x="-108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notesMaster" Target="notesMasters/notesMaster1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2602515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4b06983eba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90" name="Google Shape;90;g4b06983eba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680497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4b06983eba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90" name="Google Shape;90;g4b06983eba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087978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4b06983eba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90" name="Google Shape;90;g4b06983eba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087978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4b06983eba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90" name="Google Shape;90;g4b06983eba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68049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62CF7-34D8-4635-A9AE-FBAFA896655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81000" y="482600"/>
            <a:ext cx="8382000" cy="5689600"/>
          </a:xfrm>
          <a:prstGeom prst="rect">
            <a:avLst/>
          </a:prstGeom>
          <a:noFill/>
          <a:ln w="38100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25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62CF7-34D8-4635-A9AE-FBAFA8966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821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62CF7-34D8-4635-A9AE-FBAFA8966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4717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62CF7-34D8-4635-A9AE-FBAFA8966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637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‹#›</a:t>
            </a:fld>
            <a:endParaRPr lang="uk-UA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218104" cy="69378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‹#›</a:t>
            </a:fld>
            <a:endParaRPr lang="uk-UA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218104" cy="69378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8B7439F0-79BF-4F4C-99E1-A7C8E9B116C1}"/>
              </a:ext>
            </a:extLst>
          </p:cNvPr>
          <p:cNvSpPr/>
          <p:nvPr userDrawn="1"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rgbClr val="651F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7762698A-AF32-CE4F-B191-75AD5542E146}"/>
              </a:ext>
            </a:extLst>
          </p:cNvPr>
          <p:cNvSpPr/>
          <p:nvPr userDrawn="1"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rgbClr val="B6A9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mtClean="0"/>
              <a:t>‹#›</a:t>
            </a:fld>
            <a:endParaRPr lang="uk-UA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822960" y="286605"/>
            <a:ext cx="7218104" cy="6937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895149" y="1115676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2A202EE9-4F5E-C84B-B313-EE121C088A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24112" y="211501"/>
            <a:ext cx="724966" cy="75894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ED6407-30E9-7040-B64C-9483EFF770A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031994"/>
      </p:ext>
    </p:extLst>
  </p:cSld>
  <p:clrMapOvr>
    <a:masterClrMapping/>
  </p:clrMapOvr>
  <p:transition xmlns:p14="http://schemas.microsoft.com/office/powerpoint/2010/main" spd="med"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DAB236-B9BE-4848-A776-8692BC60B4A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305217"/>
      </p:ext>
    </p:extLst>
  </p:cSld>
  <p:clrMapOvr>
    <a:masterClrMapping/>
  </p:clrMapOvr>
  <p:transition xmlns:p14="http://schemas.microsoft.com/office/powerpoint/2010/main" spd="med"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0C44BA-EF2D-4540-86A2-B73D31C3B62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092688"/>
      </p:ext>
    </p:extLst>
  </p:cSld>
  <p:clrMapOvr>
    <a:masterClrMapping/>
  </p:clrMapOvr>
  <p:transition xmlns:p14="http://schemas.microsoft.com/office/powerpoint/2010/main" spd="med"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98638"/>
            <a:ext cx="3581400" cy="42973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98638"/>
            <a:ext cx="3581400" cy="42973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9321F8-999F-2B49-B6CA-9857EC0ECCA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943484"/>
      </p:ext>
    </p:extLst>
  </p:cSld>
  <p:clrMapOvr>
    <a:masterClrMapping/>
  </p:clrMapOvr>
  <p:transition xmlns:p14="http://schemas.microsoft.com/office/powerpoint/2010/main"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62CF7-34D8-4635-A9AE-FBAFA896655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81000" y="482600"/>
            <a:ext cx="8382000" cy="5689600"/>
          </a:xfrm>
          <a:prstGeom prst="rect">
            <a:avLst/>
          </a:prstGeom>
          <a:noFill/>
          <a:ln w="38100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4700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F7303E-CDEA-4D46-927F-3644B7DC141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608168"/>
      </p:ext>
    </p:extLst>
  </p:cSld>
  <p:clrMapOvr>
    <a:masterClrMapping/>
  </p:clrMapOvr>
  <p:transition xmlns:p14="http://schemas.microsoft.com/office/powerpoint/2010/main" spd="med"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C94316-E6F7-9349-8CF1-3E3C8D0834B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643885"/>
      </p:ext>
    </p:extLst>
  </p:cSld>
  <p:clrMapOvr>
    <a:masterClrMapping/>
  </p:clrMapOvr>
  <p:transition xmlns:p14="http://schemas.microsoft.com/office/powerpoint/2010/main" spd="med"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5DEE8C-63A8-8E4B-ADB4-9C239F5A303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940005"/>
      </p:ext>
    </p:extLst>
  </p:cSld>
  <p:clrMapOvr>
    <a:masterClrMapping/>
  </p:clrMapOvr>
  <p:transition xmlns:p14="http://schemas.microsoft.com/office/powerpoint/2010/main" spd="med"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91BD13-A40F-6847-A6AD-C480FF34C86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151514"/>
      </p:ext>
    </p:extLst>
  </p:cSld>
  <p:clrMapOvr>
    <a:masterClrMapping/>
  </p:clrMapOvr>
  <p:transition xmlns:p14="http://schemas.microsoft.com/office/powerpoint/2010/main" spd="med">
    <p:wipe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5D9AF3-E7E0-344E-87D7-A5E41850D48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18489"/>
      </p:ext>
    </p:extLst>
  </p:cSld>
  <p:clrMapOvr>
    <a:masterClrMapping/>
  </p:clrMapOvr>
  <p:transition xmlns:p14="http://schemas.microsoft.com/office/powerpoint/2010/main" spd="med">
    <p:wipe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4B0456-7971-144A-AA69-2539BABBB56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84693"/>
      </p:ext>
    </p:extLst>
  </p:cSld>
  <p:clrMapOvr>
    <a:masterClrMapping/>
  </p:clrMapOvr>
  <p:transition xmlns:p14="http://schemas.microsoft.com/office/powerpoint/2010/main" spd="med"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00800" y="838200"/>
            <a:ext cx="18288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838200"/>
            <a:ext cx="533400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86225C-5F2F-6544-9DC1-6A995687C66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236366"/>
      </p:ext>
    </p:extLst>
  </p:cSld>
  <p:clrMapOvr>
    <a:masterClrMapping/>
  </p:clrMapOvr>
  <p:transition xmlns:p14="http://schemas.microsoft.com/office/powerpoint/2010/main"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62CF7-34D8-4635-A9AE-FBAFA8966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637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62CF7-34D8-4635-A9AE-FBAFA8966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096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62CF7-34D8-4635-A9AE-FBAFA8966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609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62CF7-34D8-4635-A9AE-FBAFA8966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805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62CF7-34D8-4635-A9AE-FBAFA8966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74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62CF7-34D8-4635-A9AE-FBAFA8966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825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62CF7-34D8-4635-A9AE-FBAFA89665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45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7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6.xml"/><Relationship Id="rId12" Type="http://schemas.openxmlformats.org/officeDocument/2006/relationships/theme" Target="../theme/theme2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9.xml"/><Relationship Id="rId5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D328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362CF7-34D8-4635-A9AE-FBAFA896655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81000" y="482600"/>
            <a:ext cx="8382000" cy="5689600"/>
          </a:xfrm>
          <a:prstGeom prst="rect">
            <a:avLst/>
          </a:prstGeom>
          <a:noFill/>
          <a:ln w="38100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3" descr="Town Seal"/>
          <p:cNvPicPr>
            <a:picLocks noChangeAspect="1" noChangeArrowheads="1"/>
          </p:cNvPicPr>
          <p:nvPr userDrawn="1"/>
        </p:nvPicPr>
        <p:blipFill>
          <a:blip r:embed="rId17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37193"/>
            <a:ext cx="1066800" cy="1407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90843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79" r:id="rId1"/>
    <p:sldLayoutId id="2147484080" r:id="rId2"/>
    <p:sldLayoutId id="2147484081" r:id="rId3"/>
    <p:sldLayoutId id="2147484082" r:id="rId4"/>
    <p:sldLayoutId id="2147484083" r:id="rId5"/>
    <p:sldLayoutId id="2147484084" r:id="rId6"/>
    <p:sldLayoutId id="2147484085" r:id="rId7"/>
    <p:sldLayoutId id="2147484086" r:id="rId8"/>
    <p:sldLayoutId id="2147484087" r:id="rId9"/>
    <p:sldLayoutId id="2147484088" r:id="rId10"/>
    <p:sldLayoutId id="2147484089" r:id="rId11"/>
    <p:sldLayoutId id="2147484090" r:id="rId12"/>
    <p:sldLayoutId id="2147484071" r:id="rId13"/>
    <p:sldLayoutId id="2147484072" r:id="rId14"/>
    <p:sldLayoutId id="2147484074" r:id="rId15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 shadeToTitle="1">
        <a:gradFill rotWithShape="0">
          <a:gsLst>
            <a:gs pos="0">
              <a:schemeClr val="bg1"/>
            </a:gs>
            <a:gs pos="100000">
              <a:schemeClr val="bg2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838200"/>
            <a:ext cx="72390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798638"/>
            <a:ext cx="7315200" cy="429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31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ea typeface="+mn-ea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31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ea typeface="+mn-ea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31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546D104C-A399-1B4D-AB9C-6B7A03EDE40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32" name="Text Box 7"/>
          <p:cNvSpPr txBox="1">
            <a:spLocks noChangeArrowheads="1"/>
          </p:cNvSpPr>
          <p:nvPr/>
        </p:nvSpPr>
        <p:spPr bwMode="auto">
          <a:xfrm>
            <a:off x="4470400" y="5759450"/>
            <a:ext cx="1841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endParaRPr lang="en-US" sz="1600">
              <a:solidFill>
                <a:schemeClr val="accent1"/>
              </a:solidFill>
            </a:endParaRPr>
          </a:p>
        </p:txBody>
      </p:sp>
      <p:pic>
        <p:nvPicPr>
          <p:cNvPr id="1034" name="Picture 23" descr="Town Seal"/>
          <p:cNvPicPr>
            <a:picLocks noChangeAspect="1" noChangeArrowheads="1"/>
          </p:cNvPicPr>
          <p:nvPr userDrawn="1"/>
        </p:nvPicPr>
        <p:blipFill>
          <a:blip r:embed="rId13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838200"/>
            <a:ext cx="1066800" cy="105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914038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092" r:id="rId1"/>
    <p:sldLayoutId id="2147484093" r:id="rId2"/>
    <p:sldLayoutId id="2147484094" r:id="rId3"/>
    <p:sldLayoutId id="2147484095" r:id="rId4"/>
    <p:sldLayoutId id="2147484096" r:id="rId5"/>
    <p:sldLayoutId id="2147484097" r:id="rId6"/>
    <p:sldLayoutId id="2147484098" r:id="rId7"/>
    <p:sldLayoutId id="2147484099" r:id="rId8"/>
    <p:sldLayoutId id="2147484100" r:id="rId9"/>
    <p:sldLayoutId id="2147484101" r:id="rId10"/>
    <p:sldLayoutId id="2147484102" r:id="rId11"/>
  </p:sldLayoutIdLst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Ø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 smtClean="0"/>
              <a:t>Article 12</a:t>
            </a:r>
            <a:endParaRPr dirty="0"/>
          </a:p>
        </p:txBody>
      </p:sp>
      <p:sp>
        <p:nvSpPr>
          <p:cNvPr id="93" name="Google Shape;93;p14"/>
          <p:cNvSpPr txBox="1">
            <a:spLocks noGrp="1"/>
          </p:cNvSpPr>
          <p:nvPr>
            <p:ph idx="1"/>
          </p:nvPr>
        </p:nvSpPr>
        <p:spPr>
          <a:xfrm>
            <a:off x="994914" y="1884744"/>
            <a:ext cx="7311053" cy="4226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buNone/>
            </a:pPr>
            <a:r>
              <a:rPr lang="en-US" sz="1800" dirty="0"/>
              <a:t>To determine whether the Town will vote to raise and appropriate, or transfer </a:t>
            </a:r>
            <a:r>
              <a:rPr lang="en-US" sz="1800" dirty="0" smtClean="0"/>
              <a:t>from available </a:t>
            </a:r>
            <a:r>
              <a:rPr lang="en-US" sz="1800" dirty="0"/>
              <a:t>funds, or authorize the Town Treasurer with the approval of the Select Board to borrow money by </a:t>
            </a:r>
            <a:r>
              <a:rPr lang="en-US" sz="1800" dirty="0" smtClean="0"/>
              <a:t>the issuance </a:t>
            </a:r>
            <a:r>
              <a:rPr lang="en-US" sz="1800" dirty="0"/>
              <a:t>of bonds or notes under the provisions of Massachusetts General Laws c. 44, §7, the sum </a:t>
            </a:r>
            <a:r>
              <a:rPr lang="en-US" sz="1800" dirty="0" smtClean="0"/>
              <a:t>of $</a:t>
            </a:r>
            <a:r>
              <a:rPr lang="en-US" sz="1800" dirty="0"/>
              <a:t>900,000, or any other sum, to be expended under the direction of the School Committee for remodeling</a:t>
            </a:r>
            <a:r>
              <a:rPr lang="en-US" sz="1800" dirty="0" smtClean="0"/>
              <a:t>, construction</a:t>
            </a:r>
            <a:r>
              <a:rPr lang="en-US" sz="1800" dirty="0"/>
              <a:t>, reconstructing or making extraordinary repairs, including original equipment and related work </a:t>
            </a:r>
            <a:r>
              <a:rPr lang="en-US" sz="1800" dirty="0" smtClean="0"/>
              <a:t>at various </a:t>
            </a:r>
            <a:r>
              <a:rPr lang="en-US" sz="1800" dirty="0"/>
              <a:t>Concord Public School buildings, and further that any premium received by the Town upon the sale </a:t>
            </a:r>
            <a:r>
              <a:rPr lang="en-US" sz="1800" dirty="0" smtClean="0"/>
              <a:t>of any </a:t>
            </a:r>
            <a:r>
              <a:rPr lang="en-US" sz="1800" dirty="0"/>
              <a:t>bonds or notes approved by the vote, less any such premium applied to the payment of the costs </a:t>
            </a:r>
            <a:r>
              <a:rPr lang="en-US" sz="1800" dirty="0" smtClean="0"/>
              <a:t>of issuance </a:t>
            </a:r>
            <a:r>
              <a:rPr lang="en-US" sz="1800" dirty="0"/>
              <a:t>of such bonds or notes, may be applied to the payment of costs approved by this vote in </a:t>
            </a:r>
            <a:r>
              <a:rPr lang="en-US" sz="1800" dirty="0" smtClean="0"/>
              <a:t>accordance with </a:t>
            </a:r>
            <a:r>
              <a:rPr lang="en-US" sz="1800" dirty="0"/>
              <a:t>Massachusetts General Laws c. 44, § 20, thereby reducing the amount authorized to be borrowed to pay</a:t>
            </a:r>
          </a:p>
          <a:p>
            <a:pPr marL="0" indent="0">
              <a:buNone/>
            </a:pPr>
            <a:r>
              <a:rPr lang="en-US" sz="1800" dirty="0"/>
              <a:t>such costs by a like amount, or take any other action relative thereto.</a:t>
            </a:r>
            <a:endParaRPr sz="1800" dirty="0"/>
          </a:p>
        </p:txBody>
      </p:sp>
    </p:spTree>
  </p:cSld>
  <p:clrMapOvr>
    <a:masterClrMapping/>
  </p:clrMapOvr>
  <p:transition xmlns:p14="http://schemas.microsoft.com/office/powerpoint/2010/main" spd="med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 smtClean="0">
                <a:solidFill>
                  <a:srgbClr val="FFFFFF"/>
                </a:solidFill>
              </a:rPr>
              <a:t>Article 12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2038919"/>
            <a:ext cx="7254278" cy="4013856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This article authorizes the Treasurer to borrow $900,000 for construction</a:t>
            </a:r>
            <a:r>
              <a:rPr lang="en-US" sz="2800" dirty="0" smtClean="0"/>
              <a:t>, renovations</a:t>
            </a:r>
            <a:r>
              <a:rPr lang="en-US" sz="2800" dirty="0"/>
              <a:t>, repairs, and related </a:t>
            </a:r>
            <a:r>
              <a:rPr lang="en-US" sz="2800" dirty="0" smtClean="0"/>
              <a:t>work at </a:t>
            </a:r>
            <a:r>
              <a:rPr lang="en-US" sz="2800" dirty="0"/>
              <a:t>various Concord Public School facilities. </a:t>
            </a: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This </a:t>
            </a:r>
            <a:r>
              <a:rPr lang="en-US" sz="2800" dirty="0"/>
              <a:t>borrowing is part of the Town Manager’s five-year Capital Plan</a:t>
            </a:r>
            <a:r>
              <a:rPr lang="en-US" sz="2800" dirty="0" smtClean="0"/>
              <a:t>, with </a:t>
            </a:r>
            <a:r>
              <a:rPr lang="en-US" sz="2800" dirty="0"/>
              <a:t>the debt service cost to be funded within the Levy Limit.</a:t>
            </a:r>
          </a:p>
        </p:txBody>
      </p:sp>
    </p:spTree>
    <p:extLst>
      <p:ext uri="{BB962C8B-B14F-4D97-AF65-F5344CB8AC3E}">
        <p14:creationId xmlns:p14="http://schemas.microsoft.com/office/powerpoint/2010/main" val="2772912724"/>
      </p:ext>
    </p:extLst>
  </p:cSld>
  <p:clrMapOvr>
    <a:masterClrMapping/>
  </p:clrMapOvr>
  <p:transition xmlns:p14="http://schemas.microsoft.com/office/powerpoint/2010/main" spd="med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 smtClean="0">
                <a:solidFill>
                  <a:srgbClr val="FFFFFF"/>
                </a:solidFill>
              </a:rPr>
              <a:t>Article 12</a:t>
            </a:r>
            <a:endParaRPr dirty="0">
              <a:solidFill>
                <a:srgbClr val="FFFFFF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2038919"/>
            <a:ext cx="7254278" cy="4013856"/>
          </a:xfrm>
        </p:spPr>
        <p:txBody>
          <a:bodyPr/>
          <a:lstStyle/>
          <a:p>
            <a:pPr marL="0" indent="0">
              <a:buNone/>
            </a:pPr>
            <a:r>
              <a:rPr lang="en-US" sz="2200" dirty="0" smtClean="0"/>
              <a:t>Replace CPS Telephone System	$200,000</a:t>
            </a:r>
            <a:endParaRPr lang="en-US" sz="2200" dirty="0"/>
          </a:p>
          <a:p>
            <a:pPr marL="0" indent="0">
              <a:buNone/>
            </a:pPr>
            <a:r>
              <a:rPr lang="en-US" sz="2200" dirty="0" smtClean="0"/>
              <a:t>Security Upgrades</a:t>
            </a:r>
          </a:p>
          <a:p>
            <a:pPr marL="0" indent="0">
              <a:buNone/>
            </a:pPr>
            <a:r>
              <a:rPr lang="en-US" sz="2200" dirty="0"/>
              <a:t>	</a:t>
            </a:r>
            <a:r>
              <a:rPr lang="en-US" sz="2200" dirty="0" smtClean="0"/>
              <a:t>Thoreau, Willard		$  30,000</a:t>
            </a:r>
            <a:endParaRPr lang="en-US" sz="2200" dirty="0"/>
          </a:p>
          <a:p>
            <a:pPr marL="0" indent="0">
              <a:buNone/>
            </a:pPr>
            <a:r>
              <a:rPr lang="en-US" sz="2200" dirty="0" smtClean="0"/>
              <a:t>Middle Schools	</a:t>
            </a:r>
          </a:p>
          <a:p>
            <a:pPr marL="0" indent="0">
              <a:buNone/>
            </a:pPr>
            <a:r>
              <a:rPr lang="en-US" sz="2200" dirty="0"/>
              <a:t>	</a:t>
            </a:r>
            <a:r>
              <a:rPr lang="en-US" sz="2200" dirty="0" smtClean="0"/>
              <a:t> Contingency 			$ 100,000</a:t>
            </a:r>
          </a:p>
          <a:p>
            <a:pPr marL="0" indent="0">
              <a:buNone/>
            </a:pPr>
            <a:r>
              <a:rPr lang="en-US" sz="2200" dirty="0"/>
              <a:t>	 </a:t>
            </a:r>
            <a:r>
              <a:rPr lang="en-US" sz="2200" dirty="0" smtClean="0"/>
              <a:t>Reconfiguration		$ 217,000</a:t>
            </a:r>
          </a:p>
          <a:p>
            <a:pPr marL="0" indent="0">
              <a:buNone/>
            </a:pPr>
            <a:r>
              <a:rPr lang="en-US" sz="2200" dirty="0"/>
              <a:t>	 </a:t>
            </a:r>
            <a:r>
              <a:rPr lang="en-US" sz="2200" dirty="0" smtClean="0"/>
              <a:t>   Sanborn science lab and art room</a:t>
            </a:r>
          </a:p>
          <a:p>
            <a:pPr marL="0" indent="0">
              <a:buNone/>
            </a:pPr>
            <a:r>
              <a:rPr lang="en-US" sz="2200" dirty="0"/>
              <a:t>	 </a:t>
            </a:r>
            <a:r>
              <a:rPr lang="en-US" sz="2200" dirty="0" smtClean="0"/>
              <a:t>Carpeting and Abatement	$ 273,000</a:t>
            </a:r>
          </a:p>
          <a:p>
            <a:pPr marL="0" indent="0">
              <a:buNone/>
            </a:pPr>
            <a:r>
              <a:rPr lang="en-US" sz="2200" dirty="0"/>
              <a:t>	 </a:t>
            </a:r>
            <a:r>
              <a:rPr lang="en-US" sz="2200" dirty="0" smtClean="0"/>
              <a:t>Painting			$  80,000	</a:t>
            </a:r>
          </a:p>
          <a:p>
            <a:pPr marL="0" indent="0">
              <a:buNone/>
            </a:pPr>
            <a:r>
              <a:rPr lang="en-US" sz="2200" dirty="0" smtClean="0"/>
              <a:t>Total					$ 900,000	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491324857"/>
      </p:ext>
    </p:extLst>
  </p:cSld>
  <p:clrMapOvr>
    <a:masterClrMapping/>
  </p:clrMapOvr>
  <p:transition xmlns:p14="http://schemas.microsoft.com/office/powerpoint/2010/main" spd="med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 smtClean="0"/>
              <a:t>Article 12</a:t>
            </a:r>
            <a:endParaRPr dirty="0"/>
          </a:p>
        </p:txBody>
      </p:sp>
      <p:sp>
        <p:nvSpPr>
          <p:cNvPr id="93" name="Google Shape;93;p14"/>
          <p:cNvSpPr txBox="1">
            <a:spLocks noGrp="1"/>
          </p:cNvSpPr>
          <p:nvPr>
            <p:ph idx="1"/>
          </p:nvPr>
        </p:nvSpPr>
        <p:spPr>
          <a:xfrm>
            <a:off x="994914" y="1884744"/>
            <a:ext cx="7311053" cy="4226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buNone/>
            </a:pPr>
            <a:r>
              <a:rPr lang="en-US" sz="1800" dirty="0"/>
              <a:t>To determine whether the Town will vote to raise and appropriate, or transfer </a:t>
            </a:r>
            <a:r>
              <a:rPr lang="en-US" sz="1800" dirty="0" smtClean="0"/>
              <a:t>from available </a:t>
            </a:r>
            <a:r>
              <a:rPr lang="en-US" sz="1800" dirty="0"/>
              <a:t>funds, or authorize the Town Treasurer with the approval of the Select Board to borrow money by </a:t>
            </a:r>
            <a:r>
              <a:rPr lang="en-US" sz="1800" dirty="0" smtClean="0"/>
              <a:t>the issuance </a:t>
            </a:r>
            <a:r>
              <a:rPr lang="en-US" sz="1800" dirty="0"/>
              <a:t>of bonds or notes under the provisions of Massachusetts General Laws c. 44, §7, the sum </a:t>
            </a:r>
            <a:r>
              <a:rPr lang="en-US" sz="1800" dirty="0" smtClean="0"/>
              <a:t>of $</a:t>
            </a:r>
            <a:r>
              <a:rPr lang="en-US" sz="1800" dirty="0"/>
              <a:t>900,000, or any other sum, to be expended under the direction of the School Committee for remodeling</a:t>
            </a:r>
            <a:r>
              <a:rPr lang="en-US" sz="1800" dirty="0" smtClean="0"/>
              <a:t>, construction</a:t>
            </a:r>
            <a:r>
              <a:rPr lang="en-US" sz="1800" dirty="0"/>
              <a:t>, reconstructing or making extraordinary repairs, including original equipment and related work </a:t>
            </a:r>
            <a:r>
              <a:rPr lang="en-US" sz="1800" dirty="0" smtClean="0"/>
              <a:t>at various </a:t>
            </a:r>
            <a:r>
              <a:rPr lang="en-US" sz="1800" dirty="0"/>
              <a:t>Concord Public School buildings, and further that any premium received by the Town upon the sale </a:t>
            </a:r>
            <a:r>
              <a:rPr lang="en-US" sz="1800" dirty="0" smtClean="0"/>
              <a:t>of any </a:t>
            </a:r>
            <a:r>
              <a:rPr lang="en-US" sz="1800" dirty="0"/>
              <a:t>bonds or notes approved by the vote, less any such premium applied to the payment of the costs </a:t>
            </a:r>
            <a:r>
              <a:rPr lang="en-US" sz="1800" dirty="0" smtClean="0"/>
              <a:t>of issuance </a:t>
            </a:r>
            <a:r>
              <a:rPr lang="en-US" sz="1800" dirty="0"/>
              <a:t>of such bonds or notes, may be applied to the payment of costs approved by this vote in </a:t>
            </a:r>
            <a:r>
              <a:rPr lang="en-US" sz="1800" dirty="0" smtClean="0"/>
              <a:t>accordance with </a:t>
            </a:r>
            <a:r>
              <a:rPr lang="en-US" sz="1800" dirty="0"/>
              <a:t>Massachusetts General Laws c. 44, § 20, thereby reducing the amount authorized to be borrowed to pay</a:t>
            </a:r>
          </a:p>
          <a:p>
            <a:pPr marL="0" indent="0">
              <a:buNone/>
            </a:pPr>
            <a:r>
              <a:rPr lang="en-US" sz="1800" dirty="0"/>
              <a:t>such costs by a like amount, or take any other action relative thereto.</a:t>
            </a:r>
            <a:endParaRPr sz="1800" dirty="0"/>
          </a:p>
        </p:txBody>
      </p:sp>
    </p:spTree>
    <p:extLst>
      <p:ext uri="{BB962C8B-B14F-4D97-AF65-F5344CB8AC3E}">
        <p14:creationId xmlns:p14="http://schemas.microsoft.com/office/powerpoint/2010/main" val="3688843034"/>
      </p:ext>
    </p:extLst>
  </p:cSld>
  <p:clrMapOvr>
    <a:masterClrMapping/>
  </p:clrMapOvr>
  <p:transition xmlns:p14="http://schemas.microsoft.com/office/powerpoint/2010/main" spd="med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9">
      <a:dk1>
        <a:srgbClr val="336699"/>
      </a:dk1>
      <a:lt1>
        <a:srgbClr val="FFFFFF"/>
      </a:lt1>
      <a:dk2>
        <a:srgbClr val="000000"/>
      </a:dk2>
      <a:lt2>
        <a:srgbClr val="E3EBF1"/>
      </a:lt2>
      <a:accent1>
        <a:srgbClr val="003399"/>
      </a:accent1>
      <a:accent2>
        <a:srgbClr val="468A4B"/>
      </a:accent2>
      <a:accent3>
        <a:srgbClr val="AAAAAA"/>
      </a:accent3>
      <a:accent4>
        <a:srgbClr val="DADADA"/>
      </a:accent4>
      <a:accent5>
        <a:srgbClr val="AAADCA"/>
      </a:accent5>
      <a:accent6>
        <a:srgbClr val="3F7D43"/>
      </a:accent6>
      <a:hlink>
        <a:srgbClr val="66CCFF"/>
      </a:hlink>
      <a:folHlink>
        <a:srgbClr val="F0E5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4381</TotalTime>
  <Words>445</Words>
  <Application>Microsoft Macintosh PowerPoint</Application>
  <PresentationFormat>On-screen Show (4:3)</PresentationFormat>
  <Paragraphs>21</Paragraphs>
  <Slides>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6" baseType="lpstr">
      <vt:lpstr>Office Theme</vt:lpstr>
      <vt:lpstr>Default Design</vt:lpstr>
      <vt:lpstr>Article 12</vt:lpstr>
      <vt:lpstr>Article 12</vt:lpstr>
      <vt:lpstr>Article 12</vt:lpstr>
      <vt:lpstr>Article 12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Access Road Reconstruction  and Parking at CCHS</dc:title>
  <dc:creator>JOHN BOYNTON</dc:creator>
  <cp:lastModifiedBy>lhunter</cp:lastModifiedBy>
  <cp:revision>28</cp:revision>
  <dcterms:created xsi:type="dcterms:W3CDTF">2019-02-10T21:19:42Z</dcterms:created>
  <dcterms:modified xsi:type="dcterms:W3CDTF">2019-02-25T15:54:53Z</dcterms:modified>
</cp:coreProperties>
</file>