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96" r:id="rId2"/>
    <p:sldId id="341" r:id="rId3"/>
    <p:sldId id="363" r:id="rId4"/>
    <p:sldId id="357" r:id="rId5"/>
    <p:sldId id="360" r:id="rId6"/>
    <p:sldId id="364" r:id="rId7"/>
    <p:sldId id="359" r:id="rId8"/>
    <p:sldId id="358" r:id="rId9"/>
    <p:sldId id="346" r:id="rId10"/>
    <p:sldId id="361" r:id="rId11"/>
    <p:sldId id="354" r:id="rId12"/>
    <p:sldId id="362" r:id="rId13"/>
    <p:sldId id="365"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D0D8E8"/>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86429" autoAdjust="0"/>
  </p:normalViewPr>
  <p:slideViewPr>
    <p:cSldViewPr>
      <p:cViewPr varScale="1">
        <p:scale>
          <a:sx n="114" d="100"/>
          <a:sy n="114" d="100"/>
        </p:scale>
        <p:origin x="96" y="590"/>
      </p:cViewPr>
      <p:guideLst>
        <p:guide orient="horz" pos="1620"/>
        <p:guide pos="2880"/>
      </p:guideLst>
    </p:cSldViewPr>
  </p:slideViewPr>
  <p:outlineViewPr>
    <p:cViewPr>
      <p:scale>
        <a:sx n="33" d="100"/>
        <a:sy n="33" d="100"/>
      </p:scale>
      <p:origin x="0" y="-141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D:\Documents\Personal\Town%20Matters\Zoning\PRD%20Analysis.xls"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1" u="none" strike="noStrike" kern="1200" spc="0" baseline="0">
                <a:solidFill>
                  <a:schemeClr val="tx1">
                    <a:lumMod val="65000"/>
                    <a:lumOff val="35000"/>
                  </a:schemeClr>
                </a:solidFill>
                <a:latin typeface="+mn-lt"/>
                <a:ea typeface="+mn-ea"/>
                <a:cs typeface="+mn-cs"/>
              </a:defRPr>
            </a:pPr>
            <a:r>
              <a:rPr lang="en-US" sz="2000" i="1" dirty="0"/>
              <a:t>PRD Open Space Percentage </a:t>
            </a:r>
            <a:r>
              <a:rPr lang="en-US" sz="2000" i="1" baseline="0" dirty="0"/>
              <a:t>(2000-2020)</a:t>
            </a:r>
            <a:endParaRPr lang="en-US" sz="2000" i="1" dirty="0"/>
          </a:p>
        </c:rich>
      </c:tx>
      <c:layout>
        <c:manualLayout>
          <c:xMode val="edge"/>
          <c:yMode val="edge"/>
          <c:x val="0.20393284680878304"/>
          <c:y val="2.5649227127693013E-2"/>
        </c:manualLayout>
      </c:layout>
      <c:overlay val="0"/>
      <c:spPr>
        <a:noFill/>
        <a:ln>
          <a:noFill/>
        </a:ln>
        <a:effectLst/>
      </c:spPr>
      <c:txPr>
        <a:bodyPr rot="0" spcFirstLastPara="1" vertOverflow="ellipsis" vert="horz" wrap="square" anchor="ctr" anchorCtr="1"/>
        <a:lstStyle/>
        <a:p>
          <a:pPr>
            <a:defRPr sz="2000" b="0" i="1"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28575" cap="rnd">
              <a:noFill/>
              <a:round/>
            </a:ln>
            <a:effectLst/>
          </c:spPr>
          <c:marker>
            <c:symbol val="circle"/>
            <c:size val="5"/>
            <c:spPr>
              <a:solidFill>
                <a:schemeClr val="accent1"/>
              </a:solidFill>
              <a:ln w="38100">
                <a:solidFill>
                  <a:schemeClr val="accent1"/>
                </a:solidFill>
              </a:ln>
              <a:effectLst/>
            </c:spPr>
          </c:marker>
          <c:trendline>
            <c:spPr>
              <a:ln w="31750" cap="rnd">
                <a:solidFill>
                  <a:schemeClr val="bg1">
                    <a:lumMod val="65000"/>
                    <a:lumOff val="35000"/>
                  </a:schemeClr>
                </a:solidFill>
                <a:prstDash val="sysDot"/>
              </a:ln>
              <a:effectLst/>
            </c:spPr>
            <c:trendlineType val="linear"/>
            <c:dispRSqr val="0"/>
            <c:dispEq val="0"/>
          </c:trendline>
          <c:xVal>
            <c:numRef>
              <c:f>Sheet1!$B$18:$B$31</c:f>
              <c:numCache>
                <c:formatCode>General</c:formatCode>
                <c:ptCount val="10"/>
                <c:pt idx="0">
                  <c:v>2001</c:v>
                </c:pt>
                <c:pt idx="1">
                  <c:v>2004</c:v>
                </c:pt>
                <c:pt idx="2">
                  <c:v>2007</c:v>
                </c:pt>
                <c:pt idx="3">
                  <c:v>2008</c:v>
                </c:pt>
                <c:pt idx="4">
                  <c:v>2009</c:v>
                </c:pt>
                <c:pt idx="5">
                  <c:v>2014</c:v>
                </c:pt>
                <c:pt idx="6">
                  <c:v>2014</c:v>
                </c:pt>
                <c:pt idx="7">
                  <c:v>2019</c:v>
                </c:pt>
                <c:pt idx="8">
                  <c:v>2020</c:v>
                </c:pt>
                <c:pt idx="9">
                  <c:v>2020</c:v>
                </c:pt>
              </c:numCache>
            </c:numRef>
          </c:xVal>
          <c:yVal>
            <c:numRef>
              <c:f>Sheet1!$K$18:$K$31</c:f>
              <c:numCache>
                <c:formatCode>0%</c:formatCode>
                <c:ptCount val="10"/>
                <c:pt idx="0">
                  <c:v>0.5131579072851884</c:v>
                </c:pt>
                <c:pt idx="1">
                  <c:v>0.57692307692307698</c:v>
                </c:pt>
                <c:pt idx="2">
                  <c:v>0.60312010258730664</c:v>
                </c:pt>
                <c:pt idx="3">
                  <c:v>0.94813281569738106</c:v>
                </c:pt>
                <c:pt idx="4">
                  <c:v>0.45430463576158941</c:v>
                </c:pt>
                <c:pt idx="5">
                  <c:v>0.43927203065134107</c:v>
                </c:pt>
                <c:pt idx="6">
                  <c:v>0.63758389261744963</c:v>
                </c:pt>
                <c:pt idx="7">
                  <c:v>0.50810810810810803</c:v>
                </c:pt>
                <c:pt idx="8">
                  <c:v>0.26</c:v>
                </c:pt>
                <c:pt idx="9">
                  <c:v>0.26700000000000002</c:v>
                </c:pt>
              </c:numCache>
            </c:numRef>
          </c:yVal>
          <c:smooth val="0"/>
          <c:extLst>
            <c:ext xmlns:c16="http://schemas.microsoft.com/office/drawing/2014/chart" uri="{C3380CC4-5D6E-409C-BE32-E72D297353CC}">
              <c16:uniqueId val="{00000000-3ACF-400B-8A95-0D9607130929}"/>
            </c:ext>
          </c:extLst>
        </c:ser>
        <c:dLbls>
          <c:showLegendKey val="0"/>
          <c:showVal val="0"/>
          <c:showCatName val="0"/>
          <c:showSerName val="0"/>
          <c:showPercent val="0"/>
          <c:showBubbleSize val="0"/>
        </c:dLbls>
        <c:axId val="357084456"/>
        <c:axId val="357085112"/>
      </c:scatterChart>
      <c:valAx>
        <c:axId val="357084456"/>
        <c:scaling>
          <c:orientation val="minMax"/>
          <c:max val="2022"/>
          <c:min val="20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357085112"/>
        <c:crosses val="autoZero"/>
        <c:crossBetween val="midCat"/>
        <c:majorUnit val="5"/>
        <c:minorUnit val="5"/>
      </c:valAx>
      <c:valAx>
        <c:axId val="3570851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357084456"/>
        <c:crosses val="autoZero"/>
        <c:crossBetween val="midCat"/>
        <c:majorUnit val="0.25"/>
      </c:valAx>
      <c:spPr>
        <a:solidFill>
          <a:schemeClr val="bg2">
            <a:lumMod val="20000"/>
            <a:lumOff val="80000"/>
          </a:schemeClr>
        </a:solid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573D05-6575-4EDC-B64A-CFB6DC1CF850}" type="datetimeFigureOut">
              <a:rPr lang="en-US" smtClean="0"/>
              <a:t>8/19/2020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49471-CD9B-4060-9245-E5C00C25A7D6}" type="slidenum">
              <a:rPr lang="en-US" smtClean="0"/>
              <a:t>‹#›</a:t>
            </a:fld>
            <a:endParaRPr lang="en-US"/>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4</a:t>
            </a:fld>
            <a:endParaRPr lang="en-US"/>
          </a:p>
        </p:txBody>
      </p:sp>
    </p:spTree>
    <p:extLst>
      <p:ext uri="{BB962C8B-B14F-4D97-AF65-F5344CB8AC3E}">
        <p14:creationId xmlns:p14="http://schemas.microsoft.com/office/powerpoint/2010/main" val="1689349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5</a:t>
            </a:fld>
            <a:endParaRPr lang="en-US"/>
          </a:p>
        </p:txBody>
      </p:sp>
    </p:spTree>
    <p:extLst>
      <p:ext uri="{BB962C8B-B14F-4D97-AF65-F5344CB8AC3E}">
        <p14:creationId xmlns:p14="http://schemas.microsoft.com/office/powerpoint/2010/main" val="2546267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6</a:t>
            </a:fld>
            <a:endParaRPr lang="en-US"/>
          </a:p>
        </p:txBody>
      </p:sp>
    </p:spTree>
    <p:extLst>
      <p:ext uri="{BB962C8B-B14F-4D97-AF65-F5344CB8AC3E}">
        <p14:creationId xmlns:p14="http://schemas.microsoft.com/office/powerpoint/2010/main" val="2353366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7</a:t>
            </a:fld>
            <a:endParaRPr lang="en-US"/>
          </a:p>
        </p:txBody>
      </p:sp>
    </p:spTree>
    <p:extLst>
      <p:ext uri="{BB962C8B-B14F-4D97-AF65-F5344CB8AC3E}">
        <p14:creationId xmlns:p14="http://schemas.microsoft.com/office/powerpoint/2010/main" val="3361765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8</a:t>
            </a:fld>
            <a:endParaRPr lang="en-US"/>
          </a:p>
        </p:txBody>
      </p:sp>
    </p:spTree>
    <p:extLst>
      <p:ext uri="{BB962C8B-B14F-4D97-AF65-F5344CB8AC3E}">
        <p14:creationId xmlns:p14="http://schemas.microsoft.com/office/powerpoint/2010/main" val="2814902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11</a:t>
            </a:fld>
            <a:endParaRPr lang="en-US"/>
          </a:p>
        </p:txBody>
      </p:sp>
    </p:spTree>
    <p:extLst>
      <p:ext uri="{BB962C8B-B14F-4D97-AF65-F5344CB8AC3E}">
        <p14:creationId xmlns:p14="http://schemas.microsoft.com/office/powerpoint/2010/main" val="15882489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12</a:t>
            </a:fld>
            <a:endParaRPr lang="en-US"/>
          </a:p>
        </p:txBody>
      </p:sp>
    </p:spTree>
    <p:extLst>
      <p:ext uri="{BB962C8B-B14F-4D97-AF65-F5344CB8AC3E}">
        <p14:creationId xmlns:p14="http://schemas.microsoft.com/office/powerpoint/2010/main" val="3013460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13</a:t>
            </a:fld>
            <a:endParaRPr lang="en-US"/>
          </a:p>
        </p:txBody>
      </p:sp>
    </p:spTree>
    <p:extLst>
      <p:ext uri="{BB962C8B-B14F-4D97-AF65-F5344CB8AC3E}">
        <p14:creationId xmlns:p14="http://schemas.microsoft.com/office/powerpoint/2010/main" val="3235609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Slide Number Placeholder 7"/>
          <p:cNvSpPr>
            <a:spLocks noGrp="1"/>
          </p:cNvSpPr>
          <p:nvPr>
            <p:ph type="sldNum" sz="quarter" idx="10"/>
          </p:nvPr>
        </p:nvSpPr>
        <p:spPr/>
        <p:txBody>
          <a:bodyPr/>
          <a:lstStyle/>
          <a:p>
            <a:fld id="{18362CF7-34D8-4635-A9AE-FBAFA8966551}"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nSpc>
                <a:spcPct val="90000"/>
              </a:lnSpc>
            </a:pPr>
            <a:r>
              <a:rPr lang="en-US" sz="3200" dirty="0"/>
              <a:t>Article 34: Zoning Bylaw Amendment</a:t>
            </a:r>
            <a:br>
              <a:rPr lang="en-US" sz="3200" dirty="0"/>
            </a:br>
            <a:r>
              <a:rPr lang="en-US" sz="3200" i="1" dirty="0"/>
              <a:t>Planned Residential Development &amp; </a:t>
            </a:r>
            <a:br>
              <a:rPr lang="en-US" sz="3200" i="1" dirty="0"/>
            </a:br>
            <a:r>
              <a:rPr lang="en-US" sz="3200" i="1" dirty="0"/>
              <a:t>Table 1 Principal Use Regulations</a:t>
            </a:r>
            <a:endParaRPr lang="en-US" sz="3200" b="1" i="1" dirty="0"/>
          </a:p>
        </p:txBody>
      </p:sp>
      <p:sp>
        <p:nvSpPr>
          <p:cNvPr id="3" name="Subtitle 2"/>
          <p:cNvSpPr>
            <a:spLocks noGrp="1"/>
          </p:cNvSpPr>
          <p:nvPr>
            <p:ph type="subTitle" idx="1"/>
          </p:nvPr>
        </p:nvSpPr>
        <p:spPr>
          <a:xfrm>
            <a:off x="1219200" y="3028950"/>
            <a:ext cx="6705600" cy="1447800"/>
          </a:xfrm>
        </p:spPr>
        <p:txBody>
          <a:bodyPr>
            <a:normAutofit/>
          </a:bodyPr>
          <a:lstStyle/>
          <a:p>
            <a:pPr>
              <a:lnSpc>
                <a:spcPct val="90000"/>
              </a:lnSpc>
              <a:spcBef>
                <a:spcPts val="0"/>
              </a:spcBef>
            </a:pPr>
            <a:r>
              <a:rPr lang="en-US" sz="2400" dirty="0"/>
              <a:t>Planning Board Public Hearing</a:t>
            </a:r>
          </a:p>
          <a:p>
            <a:pPr>
              <a:lnSpc>
                <a:spcPct val="90000"/>
              </a:lnSpc>
              <a:spcBef>
                <a:spcPts val="0"/>
              </a:spcBef>
            </a:pPr>
            <a:endParaRPr lang="en-US" sz="1900" dirty="0"/>
          </a:p>
          <a:p>
            <a:pPr>
              <a:lnSpc>
                <a:spcPct val="90000"/>
              </a:lnSpc>
              <a:spcBef>
                <a:spcPts val="0"/>
              </a:spcBef>
            </a:pPr>
            <a:r>
              <a:rPr lang="en-US" sz="2400" b="1" i="1" dirty="0"/>
              <a:t>August 19, 2020</a:t>
            </a:r>
          </a:p>
        </p:txBody>
      </p:sp>
      <p:sp>
        <p:nvSpPr>
          <p:cNvPr id="4" name="Slide Number Placeholder 3"/>
          <p:cNvSpPr>
            <a:spLocks noGrp="1"/>
          </p:cNvSpPr>
          <p:nvPr>
            <p:ph type="sldNum" sz="quarter" idx="12"/>
          </p:nvPr>
        </p:nvSpPr>
        <p:spPr/>
        <p:txBody>
          <a:bodyPr/>
          <a:lstStyle/>
          <a:p>
            <a:fld id="{18362CF7-34D8-4635-A9AE-FBAFA8966551}" type="slidenum">
              <a:rPr lang="en-US" smtClean="0"/>
              <a:t>1</a:t>
            </a:fld>
            <a:endParaRPr lang="en-US" dirty="0"/>
          </a:p>
        </p:txBody>
      </p:sp>
      <p:pic>
        <p:nvPicPr>
          <p:cNvPr id="5" name="Picture 23" descr="Town Seal"/>
          <p:cNvPicPr>
            <a:picLocks noChangeAspect="1" noChangeArrowheads="1"/>
          </p:cNvPicPr>
          <p:nvPr/>
        </p:nvPicPr>
        <p:blipFill>
          <a:blip r:embed="rId2">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89378F9F-7850-4FF2-832E-B1298564C751}"/>
              </a:ext>
            </a:extLst>
          </p:cNvPr>
          <p:cNvSpPr/>
          <p:nvPr/>
        </p:nvSpPr>
        <p:spPr>
          <a:xfrm rot="20265332">
            <a:off x="5815472" y="3603101"/>
            <a:ext cx="2095445" cy="646331"/>
          </a:xfrm>
          <a:prstGeom prst="rect">
            <a:avLst/>
          </a:prstGeom>
          <a:noFill/>
          <a:ln>
            <a:solidFill>
              <a:schemeClr val="tx1"/>
            </a:solidFill>
          </a:ln>
        </p:spPr>
        <p:txBody>
          <a:bodyPr wrap="none" lIns="91440" tIns="45720" rIns="91440" bIns="45720">
            <a:spAutoFit/>
          </a:bodyPr>
          <a:lstStyle/>
          <a:p>
            <a:pPr algn="ctr"/>
            <a:r>
              <a:rPr lang="en-US" sz="3600" b="1" cap="none" spc="50" dirty="0">
                <a:ln w="9525" cmpd="sng">
                  <a:solidFill>
                    <a:schemeClr val="accent1"/>
                  </a:solidFill>
                  <a:prstDash val="solid"/>
                </a:ln>
                <a:solidFill>
                  <a:srgbClr val="70AD47">
                    <a:tint val="1000"/>
                  </a:srgbClr>
                </a:solidFill>
                <a:effectLst>
                  <a:glow rad="38100">
                    <a:schemeClr val="accent1">
                      <a:alpha val="40000"/>
                    </a:schemeClr>
                  </a:glow>
                </a:effectLst>
              </a:rPr>
              <a:t>Amended</a:t>
            </a:r>
          </a:p>
        </p:txBody>
      </p:sp>
    </p:spTree>
    <p:extLst>
      <p:ext uri="{BB962C8B-B14F-4D97-AF65-F5344CB8AC3E}">
        <p14:creationId xmlns:p14="http://schemas.microsoft.com/office/powerpoint/2010/main" val="3377136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76300"/>
            <a:ext cx="8229600" cy="857250"/>
          </a:xfrm>
        </p:spPr>
        <p:txBody>
          <a:bodyPr>
            <a:normAutofit/>
          </a:bodyPr>
          <a:lstStyle/>
          <a:p>
            <a:r>
              <a:rPr lang="en-US" sz="3200" dirty="0"/>
              <a:t>Tree Preservation Bylaw Compliance</a:t>
            </a:r>
          </a:p>
        </p:txBody>
      </p:sp>
      <p:sp>
        <p:nvSpPr>
          <p:cNvPr id="3" name="Content Placeholder 2"/>
          <p:cNvSpPr>
            <a:spLocks noGrp="1"/>
          </p:cNvSpPr>
          <p:nvPr>
            <p:ph idx="1"/>
          </p:nvPr>
        </p:nvSpPr>
        <p:spPr>
          <a:xfrm>
            <a:off x="685800" y="1657350"/>
            <a:ext cx="8001000" cy="2937272"/>
          </a:xfrm>
        </p:spPr>
        <p:txBody>
          <a:bodyPr>
            <a:noAutofit/>
          </a:bodyPr>
          <a:lstStyle/>
          <a:p>
            <a:pPr marL="0" indent="0">
              <a:buNone/>
            </a:pPr>
            <a:r>
              <a:rPr lang="en-US" sz="2400" dirty="0"/>
              <a:t>PRDs were intended to be subject to the Tree Preservation Bylaw, but the requirement was not explicitly spelled out in Section 10 of the Zoning Bylaw.</a:t>
            </a:r>
          </a:p>
          <a:p>
            <a:pPr marL="0" indent="0">
              <a:buNone/>
            </a:pPr>
            <a:r>
              <a:rPr lang="en-US" sz="2400" b="1" i="1" u="sng" dirty="0"/>
              <a:t>Proposal</a:t>
            </a:r>
            <a:r>
              <a:rPr lang="en-US" sz="2400" b="1" i="1" dirty="0"/>
              <a:t>: </a:t>
            </a:r>
            <a:r>
              <a:rPr lang="en-US" sz="2400" dirty="0"/>
              <a:t>Require PRD development plans to include a Tree Protection and Mitigation Plan as required under the Tree Preservation Bylaw</a:t>
            </a:r>
          </a:p>
          <a:p>
            <a:pPr marL="0" indent="0">
              <a:buNone/>
            </a:pPr>
            <a:endParaRPr lang="en-US" sz="2400" dirty="0"/>
          </a:p>
        </p:txBody>
      </p:sp>
      <p:sp>
        <p:nvSpPr>
          <p:cNvPr id="4" name="Slide Number Placeholder 3"/>
          <p:cNvSpPr>
            <a:spLocks noGrp="1"/>
          </p:cNvSpPr>
          <p:nvPr>
            <p:ph type="sldNum" sz="quarter" idx="12"/>
          </p:nvPr>
        </p:nvSpPr>
        <p:spPr/>
        <p:txBody>
          <a:bodyPr/>
          <a:lstStyle/>
          <a:p>
            <a:fld id="{18362CF7-34D8-4635-A9AE-FBAFA8966551}" type="slidenum">
              <a:rPr lang="en-US" smtClean="0"/>
              <a:t>10</a:t>
            </a:fld>
            <a:endParaRPr lang="en-US"/>
          </a:p>
        </p:txBody>
      </p:sp>
      <p:sp>
        <p:nvSpPr>
          <p:cNvPr id="7" name="TextBox 6"/>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spTree>
    <p:extLst>
      <p:ext uri="{BB962C8B-B14F-4D97-AF65-F5344CB8AC3E}">
        <p14:creationId xmlns:p14="http://schemas.microsoft.com/office/powerpoint/2010/main" val="487856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553200" y="4767263"/>
            <a:ext cx="2133600" cy="273844"/>
          </a:xfrm>
        </p:spPr>
        <p:txBody>
          <a:bodyPr/>
          <a:lstStyle/>
          <a:p>
            <a:fld id="{18362CF7-34D8-4635-A9AE-FBAFA8966551}" type="slidenum">
              <a:rPr lang="en-US" smtClean="0"/>
              <a:t>11</a:t>
            </a:fld>
            <a:endParaRPr lang="en-US" dirty="0"/>
          </a:p>
        </p:txBody>
      </p:sp>
      <p:sp>
        <p:nvSpPr>
          <p:cNvPr id="11" name="Subtitle 2"/>
          <p:cNvSpPr>
            <a:spLocks noGrp="1"/>
          </p:cNvSpPr>
          <p:nvPr>
            <p:ph type="subTitle" idx="1"/>
          </p:nvPr>
        </p:nvSpPr>
        <p:spPr>
          <a:xfrm>
            <a:off x="762000" y="1733550"/>
            <a:ext cx="7696200" cy="2819400"/>
          </a:xfrm>
        </p:spPr>
        <p:txBody>
          <a:bodyPr>
            <a:noAutofit/>
          </a:bodyPr>
          <a:lstStyle/>
          <a:p>
            <a:pPr algn="l">
              <a:lnSpc>
                <a:spcPct val="90000"/>
              </a:lnSpc>
              <a:spcBef>
                <a:spcPts val="1200"/>
              </a:spcBef>
            </a:pPr>
            <a:r>
              <a:rPr lang="en-US" sz="2400" dirty="0"/>
              <a:t>In the residential districts, the ZBA may grant relief from the maximum height of a building provided that the desired relief may be granted without substantial detriment to the neighborhood and without derogating from the intent and purpose of this Bylaw.</a:t>
            </a:r>
          </a:p>
          <a:p>
            <a:pPr algn="l">
              <a:lnSpc>
                <a:spcPct val="90000"/>
              </a:lnSpc>
              <a:spcBef>
                <a:spcPts val="1200"/>
              </a:spcBef>
            </a:pPr>
            <a:r>
              <a:rPr lang="en-US" sz="2400" dirty="0"/>
              <a:t>This provision does not currently exist for PRDs.</a:t>
            </a:r>
          </a:p>
          <a:p>
            <a:pPr algn="l">
              <a:lnSpc>
                <a:spcPct val="90000"/>
              </a:lnSpc>
              <a:spcBef>
                <a:spcPts val="1200"/>
              </a:spcBef>
            </a:pPr>
            <a:r>
              <a:rPr lang="en-US" sz="2400" b="1" i="1" u="sng" dirty="0"/>
              <a:t>Proposal</a:t>
            </a:r>
            <a:r>
              <a:rPr lang="en-US" sz="2400" b="1" i="1" dirty="0"/>
              <a:t>: </a:t>
            </a:r>
            <a:r>
              <a:rPr lang="en-US" sz="2400" dirty="0"/>
              <a:t>Align PRD height rules with residential height rules</a:t>
            </a:r>
          </a:p>
        </p:txBody>
      </p:sp>
      <p:sp>
        <p:nvSpPr>
          <p:cNvPr id="6" name="Title 6"/>
          <p:cNvSpPr txBox="1">
            <a:spLocks/>
          </p:cNvSpPr>
          <p:nvPr/>
        </p:nvSpPr>
        <p:spPr>
          <a:xfrm>
            <a:off x="457200" y="1123950"/>
            <a:ext cx="8229600" cy="51315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Alignment of Height Requirements</a:t>
            </a:r>
          </a:p>
        </p:txBody>
      </p:sp>
      <p:sp>
        <p:nvSpPr>
          <p:cNvPr id="7" name="TextBox 6"/>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spTree>
    <p:extLst>
      <p:ext uri="{BB962C8B-B14F-4D97-AF65-F5344CB8AC3E}">
        <p14:creationId xmlns:p14="http://schemas.microsoft.com/office/powerpoint/2010/main" val="2520717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553200" y="4767263"/>
            <a:ext cx="2133600" cy="273844"/>
          </a:xfrm>
        </p:spPr>
        <p:txBody>
          <a:bodyPr/>
          <a:lstStyle/>
          <a:p>
            <a:fld id="{18362CF7-34D8-4635-A9AE-FBAFA8966551}" type="slidenum">
              <a:rPr lang="en-US" smtClean="0"/>
              <a:t>12</a:t>
            </a:fld>
            <a:endParaRPr lang="en-US" dirty="0"/>
          </a:p>
        </p:txBody>
      </p:sp>
      <p:sp>
        <p:nvSpPr>
          <p:cNvPr id="11" name="Subtitle 2"/>
          <p:cNvSpPr>
            <a:spLocks noGrp="1"/>
          </p:cNvSpPr>
          <p:nvPr>
            <p:ph type="subTitle" idx="1"/>
          </p:nvPr>
        </p:nvSpPr>
        <p:spPr>
          <a:xfrm>
            <a:off x="762000" y="1733550"/>
            <a:ext cx="7696200" cy="2819400"/>
          </a:xfrm>
        </p:spPr>
        <p:txBody>
          <a:bodyPr>
            <a:noAutofit/>
          </a:bodyPr>
          <a:lstStyle/>
          <a:p>
            <a:pPr algn="l">
              <a:lnSpc>
                <a:spcPct val="90000"/>
              </a:lnSpc>
              <a:spcBef>
                <a:spcPts val="1200"/>
              </a:spcBef>
            </a:pPr>
            <a:r>
              <a:rPr lang="en-US" sz="2200" b="1" i="1" dirty="0"/>
              <a:t>Land Use + Zoning </a:t>
            </a:r>
            <a:r>
              <a:rPr lang="en-US" sz="2200" b="1" dirty="0"/>
              <a:t>Goal 2: </a:t>
            </a:r>
            <a:r>
              <a:rPr lang="en-US" sz="2200" dirty="0"/>
              <a:t>“Explore zoning alternatives…that enable higher density, mixed-use, more walkable and economically diverse neighborhoods within/near village centers while simultaneously preserving and restoring the rural and pastoral qualities of outlying neighborhoods and resilience of natural systems. “</a:t>
            </a:r>
          </a:p>
          <a:p>
            <a:pPr algn="l">
              <a:lnSpc>
                <a:spcPct val="90000"/>
              </a:lnSpc>
              <a:spcBef>
                <a:spcPts val="1200"/>
              </a:spcBef>
            </a:pPr>
            <a:r>
              <a:rPr lang="en-US" sz="2200" b="1" i="1" dirty="0"/>
              <a:t>Land Use + Zoning </a:t>
            </a:r>
            <a:r>
              <a:rPr lang="en-US" sz="2200" b="1" dirty="0"/>
              <a:t>Goal 3: </a:t>
            </a:r>
            <a:r>
              <a:rPr lang="en-US" sz="2200" dirty="0"/>
              <a:t>“Encourage production of small-scale affordable and workforce housing that is sustainable, resilient, and consistent with Town character.”</a:t>
            </a:r>
          </a:p>
        </p:txBody>
      </p:sp>
      <p:sp>
        <p:nvSpPr>
          <p:cNvPr id="5" name="TextBox 4"/>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sp>
        <p:nvSpPr>
          <p:cNvPr id="6" name="Title 6"/>
          <p:cNvSpPr txBox="1">
            <a:spLocks/>
          </p:cNvSpPr>
          <p:nvPr/>
        </p:nvSpPr>
        <p:spPr>
          <a:xfrm>
            <a:off x="457200" y="1123950"/>
            <a:ext cx="8229600" cy="51315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200" dirty="0"/>
          </a:p>
        </p:txBody>
      </p:sp>
      <p:sp>
        <p:nvSpPr>
          <p:cNvPr id="7" name="Title 6"/>
          <p:cNvSpPr txBox="1">
            <a:spLocks/>
          </p:cNvSpPr>
          <p:nvPr/>
        </p:nvSpPr>
        <p:spPr>
          <a:xfrm>
            <a:off x="609600" y="1144192"/>
            <a:ext cx="8229600" cy="51315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Aligned with the </a:t>
            </a:r>
            <a:r>
              <a:rPr lang="en-US" sz="3200" b="1" i="1" u="sng" dirty="0"/>
              <a:t>Envision Concord</a:t>
            </a:r>
            <a:r>
              <a:rPr lang="en-US" sz="3200" dirty="0"/>
              <a:t> Plan</a:t>
            </a:r>
          </a:p>
        </p:txBody>
      </p:sp>
    </p:spTree>
    <p:extLst>
      <p:ext uri="{BB962C8B-B14F-4D97-AF65-F5344CB8AC3E}">
        <p14:creationId xmlns:p14="http://schemas.microsoft.com/office/powerpoint/2010/main" val="1482215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553200" y="4767263"/>
            <a:ext cx="2133600" cy="273844"/>
          </a:xfrm>
        </p:spPr>
        <p:txBody>
          <a:bodyPr/>
          <a:lstStyle/>
          <a:p>
            <a:fld id="{18362CF7-34D8-4635-A9AE-FBAFA8966551}" type="slidenum">
              <a:rPr lang="en-US" smtClean="0"/>
              <a:t>13</a:t>
            </a:fld>
            <a:endParaRPr lang="en-US" dirty="0"/>
          </a:p>
        </p:txBody>
      </p:sp>
      <p:sp>
        <p:nvSpPr>
          <p:cNvPr id="6" name="Title 6"/>
          <p:cNvSpPr txBox="1">
            <a:spLocks/>
          </p:cNvSpPr>
          <p:nvPr/>
        </p:nvSpPr>
        <p:spPr>
          <a:xfrm>
            <a:off x="444610" y="2647950"/>
            <a:ext cx="8229600" cy="51315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Questions</a:t>
            </a:r>
          </a:p>
          <a:p>
            <a:r>
              <a:rPr lang="en-US" sz="3200" dirty="0"/>
              <a:t>&amp;</a:t>
            </a:r>
          </a:p>
          <a:p>
            <a:r>
              <a:rPr lang="en-US" sz="3200" dirty="0"/>
              <a:t>Comments</a:t>
            </a:r>
          </a:p>
        </p:txBody>
      </p:sp>
      <p:sp>
        <p:nvSpPr>
          <p:cNvPr id="7" name="TextBox 6"/>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pic>
        <p:nvPicPr>
          <p:cNvPr id="8" name="Picture 23" descr="Town Seal"/>
          <p:cNvPicPr>
            <a:picLocks noChangeAspect="1" noChangeArrowheads="1"/>
          </p:cNvPicPr>
          <p:nvPr/>
        </p:nvPicPr>
        <p:blipFill>
          <a:blip r:embed="rId3">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824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76300"/>
            <a:ext cx="8229600" cy="857250"/>
          </a:xfrm>
        </p:spPr>
        <p:txBody>
          <a:bodyPr>
            <a:normAutofit/>
          </a:bodyPr>
          <a:lstStyle/>
          <a:p>
            <a:pPr lvl="0"/>
            <a:r>
              <a:rPr lang="en-US" sz="3200" dirty="0"/>
              <a:t>Proposed Zoning Bylaw Amendments</a:t>
            </a:r>
          </a:p>
        </p:txBody>
      </p:sp>
      <p:sp>
        <p:nvSpPr>
          <p:cNvPr id="3" name="Content Placeholder 2"/>
          <p:cNvSpPr>
            <a:spLocks noGrp="1"/>
          </p:cNvSpPr>
          <p:nvPr>
            <p:ph idx="1"/>
          </p:nvPr>
        </p:nvSpPr>
        <p:spPr>
          <a:xfrm>
            <a:off x="990600" y="1657351"/>
            <a:ext cx="7315200" cy="2937272"/>
          </a:xfrm>
        </p:spPr>
        <p:txBody>
          <a:bodyPr>
            <a:noAutofit/>
          </a:bodyPr>
          <a:lstStyle/>
          <a:p>
            <a:pPr marL="0" indent="0">
              <a:buNone/>
            </a:pPr>
            <a:r>
              <a:rPr lang="en-US" sz="2200" dirty="0"/>
              <a:t>Update </a:t>
            </a:r>
            <a:r>
              <a:rPr lang="en-US" sz="2200" b="1" i="1" dirty="0"/>
              <a:t>Table 1 Principal Use Regulations </a:t>
            </a:r>
            <a:r>
              <a:rPr lang="en-US" sz="2200" dirty="0"/>
              <a:t>to make PRDs subject to Site Plan Review </a:t>
            </a:r>
          </a:p>
          <a:p>
            <a:pPr marL="0" indent="0">
              <a:buNone/>
            </a:pPr>
            <a:r>
              <a:rPr lang="en-US" sz="2200" dirty="0"/>
              <a:t>Update </a:t>
            </a:r>
            <a:r>
              <a:rPr lang="en-US" sz="2200" b="1" i="1" dirty="0"/>
              <a:t>Section 10 Planned Residential Development </a:t>
            </a:r>
            <a:r>
              <a:rPr lang="en-US" sz="2200" dirty="0"/>
              <a:t>to:</a:t>
            </a:r>
          </a:p>
          <a:p>
            <a:r>
              <a:rPr lang="en-US" sz="2200" strike="sngStrike" dirty="0">
                <a:solidFill>
                  <a:schemeClr val="accent2">
                    <a:lumMod val="20000"/>
                    <a:lumOff val="80000"/>
                  </a:schemeClr>
                </a:solidFill>
              </a:rPr>
              <a:t>Change the Permit Granting Authority from the Zoning Board of Appeals (ZBA) to the Planning Board</a:t>
            </a:r>
          </a:p>
          <a:p>
            <a:r>
              <a:rPr lang="en-US" sz="2200" dirty="0"/>
              <a:t>Better align open space, housing diversity and sustainability provisions with the Town’s long range planning goals</a:t>
            </a:r>
          </a:p>
        </p:txBody>
      </p:sp>
      <p:sp>
        <p:nvSpPr>
          <p:cNvPr id="4" name="Slide Number Placeholder 3"/>
          <p:cNvSpPr>
            <a:spLocks noGrp="1"/>
          </p:cNvSpPr>
          <p:nvPr>
            <p:ph type="sldNum" sz="quarter" idx="12"/>
          </p:nvPr>
        </p:nvSpPr>
        <p:spPr/>
        <p:txBody>
          <a:bodyPr/>
          <a:lstStyle/>
          <a:p>
            <a:fld id="{18362CF7-34D8-4635-A9AE-FBAFA8966551}" type="slidenum">
              <a:rPr lang="en-US" smtClean="0"/>
              <a:t>2</a:t>
            </a:fld>
            <a:endParaRPr lang="en-US"/>
          </a:p>
        </p:txBody>
      </p:sp>
      <p:sp>
        <p:nvSpPr>
          <p:cNvPr id="6" name="TextBox 5"/>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spTree>
    <p:extLst>
      <p:ext uri="{BB962C8B-B14F-4D97-AF65-F5344CB8AC3E}">
        <p14:creationId xmlns:p14="http://schemas.microsoft.com/office/powerpoint/2010/main" val="2668112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76300"/>
            <a:ext cx="8229600" cy="857250"/>
          </a:xfrm>
        </p:spPr>
        <p:txBody>
          <a:bodyPr>
            <a:normAutofit/>
          </a:bodyPr>
          <a:lstStyle/>
          <a:p>
            <a:pPr lvl="0"/>
            <a:r>
              <a:rPr lang="en-US" sz="3200" dirty="0"/>
              <a:t>The Planned Residential Development Bylaw</a:t>
            </a:r>
          </a:p>
        </p:txBody>
      </p:sp>
      <p:sp>
        <p:nvSpPr>
          <p:cNvPr id="3" name="Content Placeholder 2"/>
          <p:cNvSpPr>
            <a:spLocks noGrp="1"/>
          </p:cNvSpPr>
          <p:nvPr>
            <p:ph idx="1"/>
          </p:nvPr>
        </p:nvSpPr>
        <p:spPr>
          <a:xfrm>
            <a:off x="990600" y="1657351"/>
            <a:ext cx="7315200" cy="2937272"/>
          </a:xfrm>
        </p:spPr>
        <p:txBody>
          <a:bodyPr>
            <a:noAutofit/>
          </a:bodyPr>
          <a:lstStyle/>
          <a:p>
            <a:pPr marL="400050" lvl="1" indent="0">
              <a:buNone/>
            </a:pPr>
            <a:r>
              <a:rPr lang="en-US" sz="2000" dirty="0"/>
              <a:t>Section 10.1 “Allows by special permit from the Board an alternative pattern of residential land development… intended to encourage the conservation of open space, while at the same time providing for a mixture and diversity of housing types in the Town…”</a:t>
            </a:r>
          </a:p>
          <a:p>
            <a:pPr marL="0" indent="0">
              <a:buNone/>
            </a:pPr>
            <a:r>
              <a:rPr lang="en-US" sz="2400" dirty="0"/>
              <a:t>27 PRDs have been developed in Concord since 1977.</a:t>
            </a:r>
          </a:p>
          <a:p>
            <a:pPr marL="0" indent="0">
              <a:buNone/>
            </a:pPr>
            <a:r>
              <a:rPr lang="en-US" sz="2400" dirty="0"/>
              <a:t>Updates are needed to bring the Bylaw in line with the evolution </a:t>
            </a:r>
            <a:r>
              <a:rPr lang="en-US" sz="2400"/>
              <a:t>of Town </a:t>
            </a:r>
            <a:r>
              <a:rPr lang="en-US" sz="2400" dirty="0"/>
              <a:t>goals.</a:t>
            </a:r>
          </a:p>
        </p:txBody>
      </p:sp>
      <p:sp>
        <p:nvSpPr>
          <p:cNvPr id="4" name="Slide Number Placeholder 3"/>
          <p:cNvSpPr>
            <a:spLocks noGrp="1"/>
          </p:cNvSpPr>
          <p:nvPr>
            <p:ph type="sldNum" sz="quarter" idx="12"/>
          </p:nvPr>
        </p:nvSpPr>
        <p:spPr/>
        <p:txBody>
          <a:bodyPr/>
          <a:lstStyle/>
          <a:p>
            <a:fld id="{18362CF7-34D8-4635-A9AE-FBAFA8966551}" type="slidenum">
              <a:rPr lang="en-US" smtClean="0"/>
              <a:t>3</a:t>
            </a:fld>
            <a:endParaRPr lang="en-US"/>
          </a:p>
        </p:txBody>
      </p:sp>
      <p:sp>
        <p:nvSpPr>
          <p:cNvPr id="6" name="TextBox 5"/>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spTree>
    <p:extLst>
      <p:ext uri="{BB962C8B-B14F-4D97-AF65-F5344CB8AC3E}">
        <p14:creationId xmlns:p14="http://schemas.microsoft.com/office/powerpoint/2010/main" val="369941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553200" y="4767263"/>
            <a:ext cx="2133600" cy="273844"/>
          </a:xfrm>
        </p:spPr>
        <p:txBody>
          <a:bodyPr/>
          <a:lstStyle/>
          <a:p>
            <a:fld id="{18362CF7-34D8-4635-A9AE-FBAFA8966551}" type="slidenum">
              <a:rPr lang="en-US" smtClean="0"/>
              <a:t>4</a:t>
            </a:fld>
            <a:endParaRPr lang="en-US" dirty="0"/>
          </a:p>
        </p:txBody>
      </p:sp>
      <p:sp>
        <p:nvSpPr>
          <p:cNvPr id="11" name="Subtitle 2"/>
          <p:cNvSpPr>
            <a:spLocks noGrp="1"/>
          </p:cNvSpPr>
          <p:nvPr>
            <p:ph type="subTitle" idx="1"/>
          </p:nvPr>
        </p:nvSpPr>
        <p:spPr>
          <a:xfrm>
            <a:off x="762000" y="1733550"/>
            <a:ext cx="7924800" cy="2819400"/>
          </a:xfrm>
        </p:spPr>
        <p:txBody>
          <a:bodyPr>
            <a:noAutofit/>
          </a:bodyPr>
          <a:lstStyle/>
          <a:p>
            <a:pPr algn="l">
              <a:spcBef>
                <a:spcPts val="800"/>
              </a:spcBef>
            </a:pPr>
            <a:r>
              <a:rPr lang="en-US" sz="2400" dirty="0"/>
              <a:t>The Planning Board uses Site Plan Review (Section 11.8 of the Bylaw) to evaluate the development impacts of a project</a:t>
            </a:r>
          </a:p>
          <a:p>
            <a:pPr algn="l">
              <a:spcBef>
                <a:spcPts val="800"/>
              </a:spcBef>
            </a:pPr>
            <a:r>
              <a:rPr lang="en-US" sz="2400" dirty="0"/>
              <a:t>Already required for institutional, business and industrial uses, as well as major residential projects (hotel/motel/mixed use)</a:t>
            </a:r>
          </a:p>
          <a:p>
            <a:pPr algn="l">
              <a:spcBef>
                <a:spcPts val="800"/>
              </a:spcBef>
            </a:pPr>
            <a:r>
              <a:rPr lang="en-US" sz="2400" b="1" i="1" u="sng" dirty="0"/>
              <a:t>Proposal</a:t>
            </a:r>
            <a:r>
              <a:rPr lang="en-US" sz="2400" b="1" i="1" dirty="0"/>
              <a:t>: </a:t>
            </a:r>
            <a:r>
              <a:rPr lang="en-US" sz="2400" dirty="0"/>
              <a:t>Apply the Site Plan Review process to Planned Residential Developments.</a:t>
            </a:r>
          </a:p>
        </p:txBody>
      </p:sp>
      <p:sp>
        <p:nvSpPr>
          <p:cNvPr id="6" name="Title 6"/>
          <p:cNvSpPr txBox="1">
            <a:spLocks/>
          </p:cNvSpPr>
          <p:nvPr/>
        </p:nvSpPr>
        <p:spPr>
          <a:xfrm>
            <a:off x="457200" y="1123950"/>
            <a:ext cx="8534400" cy="51315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Site Plan Review for PRDs</a:t>
            </a:r>
            <a:endParaRPr lang="en-US" sz="3200" u="sng" dirty="0"/>
          </a:p>
        </p:txBody>
      </p:sp>
      <p:sp>
        <p:nvSpPr>
          <p:cNvPr id="7" name="TextBox 6"/>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spTree>
    <p:extLst>
      <p:ext uri="{BB962C8B-B14F-4D97-AF65-F5344CB8AC3E}">
        <p14:creationId xmlns:p14="http://schemas.microsoft.com/office/powerpoint/2010/main" val="862061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553200" y="4767263"/>
            <a:ext cx="2133600" cy="273844"/>
          </a:xfrm>
        </p:spPr>
        <p:txBody>
          <a:bodyPr/>
          <a:lstStyle/>
          <a:p>
            <a:fld id="{18362CF7-34D8-4635-A9AE-FBAFA8966551}" type="slidenum">
              <a:rPr lang="en-US" smtClean="0"/>
              <a:t>5</a:t>
            </a:fld>
            <a:endParaRPr lang="en-US" dirty="0"/>
          </a:p>
        </p:txBody>
      </p:sp>
      <p:sp>
        <p:nvSpPr>
          <p:cNvPr id="11" name="Subtitle 2"/>
          <p:cNvSpPr>
            <a:spLocks noGrp="1"/>
          </p:cNvSpPr>
          <p:nvPr>
            <p:ph type="subTitle" idx="1"/>
          </p:nvPr>
        </p:nvSpPr>
        <p:spPr>
          <a:xfrm>
            <a:off x="762000" y="1733550"/>
            <a:ext cx="7848600" cy="2819400"/>
          </a:xfrm>
        </p:spPr>
        <p:txBody>
          <a:bodyPr>
            <a:noAutofit/>
          </a:bodyPr>
          <a:lstStyle/>
          <a:p>
            <a:pPr algn="l"/>
            <a:r>
              <a:rPr lang="en-US" sz="2400" i="1" dirty="0"/>
              <a:t>Section 10.1 – Purpose </a:t>
            </a:r>
            <a:r>
              <a:rPr lang="en-US" sz="2400" dirty="0"/>
              <a:t>states that PRDs are “intended to encourage the conservation of open space,” yet Concord requires only 25% of the tract be common open space.</a:t>
            </a:r>
          </a:p>
          <a:p>
            <a:pPr algn="l"/>
            <a:r>
              <a:rPr lang="en-US" sz="2400" dirty="0"/>
              <a:t>Nearby towns’ PRD bylaws require 30%-40% open space </a:t>
            </a:r>
          </a:p>
          <a:p>
            <a:pPr algn="l"/>
            <a:r>
              <a:rPr lang="en-US" sz="2400" b="1" i="1" u="sng" dirty="0"/>
              <a:t>Proposal</a:t>
            </a:r>
            <a:r>
              <a:rPr lang="en-US" sz="2400" b="1" i="1" dirty="0"/>
              <a:t>: </a:t>
            </a:r>
            <a:r>
              <a:rPr lang="en-US" sz="2400" dirty="0"/>
              <a:t>Increase the common open space requirement from 25% to 35% to enhance land conservation and encourage more compact forms of residential development</a:t>
            </a:r>
          </a:p>
        </p:txBody>
      </p:sp>
      <p:sp>
        <p:nvSpPr>
          <p:cNvPr id="6" name="Title 6"/>
          <p:cNvSpPr txBox="1">
            <a:spLocks/>
          </p:cNvSpPr>
          <p:nvPr/>
        </p:nvSpPr>
        <p:spPr>
          <a:xfrm>
            <a:off x="457200" y="1123950"/>
            <a:ext cx="8534400" cy="51315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Open Space Requirements</a:t>
            </a:r>
            <a:endParaRPr lang="en-US" sz="3200" u="sng" dirty="0"/>
          </a:p>
        </p:txBody>
      </p:sp>
      <p:sp>
        <p:nvSpPr>
          <p:cNvPr id="7" name="TextBox 6"/>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spTree>
    <p:extLst>
      <p:ext uri="{BB962C8B-B14F-4D97-AF65-F5344CB8AC3E}">
        <p14:creationId xmlns:p14="http://schemas.microsoft.com/office/powerpoint/2010/main" val="2543747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553200" y="4767263"/>
            <a:ext cx="2133600" cy="273844"/>
          </a:xfrm>
        </p:spPr>
        <p:txBody>
          <a:bodyPr/>
          <a:lstStyle/>
          <a:p>
            <a:fld id="{18362CF7-34D8-4635-A9AE-FBAFA8966551}" type="slidenum">
              <a:rPr lang="en-US" smtClean="0"/>
              <a:t>6</a:t>
            </a:fld>
            <a:endParaRPr lang="en-US" dirty="0"/>
          </a:p>
        </p:txBody>
      </p:sp>
      <p:sp>
        <p:nvSpPr>
          <p:cNvPr id="11" name="TextBox 10"/>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graphicFrame>
        <p:nvGraphicFramePr>
          <p:cNvPr id="13" name="Chart 12"/>
          <p:cNvGraphicFramePr>
            <a:graphicFrameLocks/>
          </p:cNvGraphicFramePr>
          <p:nvPr>
            <p:extLst>
              <p:ext uri="{D42A27DB-BD31-4B8C-83A1-F6EECF244321}">
                <p14:modId xmlns:p14="http://schemas.microsoft.com/office/powerpoint/2010/main" val="52198167"/>
              </p:ext>
            </p:extLst>
          </p:nvPr>
        </p:nvGraphicFramePr>
        <p:xfrm>
          <a:off x="456762" y="867657"/>
          <a:ext cx="6248400" cy="3961133"/>
        </p:xfrm>
        <a:graphic>
          <a:graphicData uri="http://schemas.openxmlformats.org/drawingml/2006/chart">
            <c:chart xmlns:c="http://schemas.openxmlformats.org/drawingml/2006/chart" xmlns:r="http://schemas.openxmlformats.org/officeDocument/2006/relationships" r:id="rId3"/>
          </a:graphicData>
        </a:graphic>
      </p:graphicFrame>
      <p:cxnSp>
        <p:nvCxnSpPr>
          <p:cNvPr id="15" name="Straight Connector 14"/>
          <p:cNvCxnSpPr/>
          <p:nvPr/>
        </p:nvCxnSpPr>
        <p:spPr>
          <a:xfrm>
            <a:off x="1392933" y="3213835"/>
            <a:ext cx="5007429"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47534" y="3302371"/>
            <a:ext cx="1657377" cy="400110"/>
          </a:xfrm>
          <a:prstGeom prst="rect">
            <a:avLst/>
          </a:prstGeom>
          <a:noFill/>
        </p:spPr>
        <p:txBody>
          <a:bodyPr wrap="none" rtlCol="0">
            <a:spAutoFit/>
          </a:bodyPr>
          <a:lstStyle/>
          <a:p>
            <a:r>
              <a:rPr lang="en-US" sz="2000" b="1" dirty="0">
                <a:solidFill>
                  <a:srgbClr val="FF0000"/>
                </a:solidFill>
              </a:rPr>
              <a:t>Current (25%)</a:t>
            </a:r>
          </a:p>
        </p:txBody>
      </p:sp>
      <p:sp>
        <p:nvSpPr>
          <p:cNvPr id="17" name="TextBox 16"/>
          <p:cNvSpPr txBox="1"/>
          <p:nvPr/>
        </p:nvSpPr>
        <p:spPr>
          <a:xfrm>
            <a:off x="6447534" y="2995196"/>
            <a:ext cx="1858266" cy="400110"/>
          </a:xfrm>
          <a:prstGeom prst="rect">
            <a:avLst/>
          </a:prstGeom>
          <a:noFill/>
        </p:spPr>
        <p:txBody>
          <a:bodyPr wrap="none" rtlCol="0">
            <a:spAutoFit/>
          </a:bodyPr>
          <a:lstStyle/>
          <a:p>
            <a:r>
              <a:rPr lang="en-US" sz="2000" b="1" dirty="0">
                <a:solidFill>
                  <a:srgbClr val="00B050"/>
                </a:solidFill>
              </a:rPr>
              <a:t>Proposed (35%)</a:t>
            </a:r>
          </a:p>
        </p:txBody>
      </p:sp>
      <p:sp>
        <p:nvSpPr>
          <p:cNvPr id="2" name="Oval 1">
            <a:extLst>
              <a:ext uri="{FF2B5EF4-FFF2-40B4-BE49-F238E27FC236}">
                <a16:creationId xmlns:a16="http://schemas.microsoft.com/office/drawing/2014/main" id="{9D57A245-0BE2-4D28-9AB1-4138A0909970}"/>
              </a:ext>
            </a:extLst>
          </p:cNvPr>
          <p:cNvSpPr/>
          <p:nvPr/>
        </p:nvSpPr>
        <p:spPr>
          <a:xfrm>
            <a:off x="5910072" y="3438825"/>
            <a:ext cx="109728" cy="10972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a:off x="1392933" y="3515025"/>
            <a:ext cx="5007429"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7841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553200" y="4767263"/>
            <a:ext cx="2133600" cy="273844"/>
          </a:xfrm>
        </p:spPr>
        <p:txBody>
          <a:bodyPr/>
          <a:lstStyle/>
          <a:p>
            <a:fld id="{18362CF7-34D8-4635-A9AE-FBAFA8966551}" type="slidenum">
              <a:rPr lang="en-US" smtClean="0"/>
              <a:t>7</a:t>
            </a:fld>
            <a:endParaRPr lang="en-US" dirty="0"/>
          </a:p>
        </p:txBody>
      </p:sp>
      <p:sp>
        <p:nvSpPr>
          <p:cNvPr id="11" name="Subtitle 2"/>
          <p:cNvSpPr>
            <a:spLocks noGrp="1"/>
          </p:cNvSpPr>
          <p:nvPr>
            <p:ph type="subTitle" idx="1"/>
          </p:nvPr>
        </p:nvSpPr>
        <p:spPr>
          <a:xfrm>
            <a:off x="762000" y="1733550"/>
            <a:ext cx="7924800" cy="2819400"/>
          </a:xfrm>
        </p:spPr>
        <p:txBody>
          <a:bodyPr>
            <a:noAutofit/>
          </a:bodyPr>
          <a:lstStyle/>
          <a:p>
            <a:pPr algn="l"/>
            <a:r>
              <a:rPr lang="en-US" sz="2400" dirty="0"/>
              <a:t>The Town needs to generate more small-scale and accessible housing to better match future household demographics</a:t>
            </a:r>
          </a:p>
          <a:p>
            <a:pPr algn="l"/>
            <a:r>
              <a:rPr lang="en-US" sz="2400" b="1" i="1" u="sng" dirty="0"/>
              <a:t>Proposal</a:t>
            </a:r>
            <a:r>
              <a:rPr lang="en-US" sz="2400" b="1" i="1" dirty="0"/>
              <a:t>: </a:t>
            </a:r>
            <a:r>
              <a:rPr lang="en-US" sz="2400" dirty="0"/>
              <a:t>Offer density bonuses if:</a:t>
            </a:r>
          </a:p>
          <a:p>
            <a:pPr marL="342900" indent="-342900" algn="l">
              <a:buFont typeface="Arial" panose="020B0604020202020204" pitchFamily="34" charset="0"/>
              <a:buChar char="•"/>
            </a:pPr>
            <a:r>
              <a:rPr lang="en-US" sz="2400" dirty="0"/>
              <a:t>50% of the units are less than 2,500 gross square feet with a one </a:t>
            </a:r>
            <a:r>
              <a:rPr lang="en-US" sz="2400"/>
              <a:t>car garage</a:t>
            </a:r>
            <a:endParaRPr lang="en-US" sz="2400" dirty="0"/>
          </a:p>
          <a:p>
            <a:pPr marL="342900" indent="-342900" algn="l">
              <a:buFont typeface="Arial" panose="020B0604020202020204" pitchFamily="34" charset="0"/>
              <a:buChar char="•"/>
            </a:pPr>
            <a:r>
              <a:rPr lang="en-US" sz="2400" dirty="0"/>
              <a:t>50% of the units are zero step entry with master bedroom and full bathroom on the first floor</a:t>
            </a:r>
          </a:p>
        </p:txBody>
      </p:sp>
      <p:sp>
        <p:nvSpPr>
          <p:cNvPr id="6" name="Title 6"/>
          <p:cNvSpPr txBox="1">
            <a:spLocks/>
          </p:cNvSpPr>
          <p:nvPr/>
        </p:nvSpPr>
        <p:spPr>
          <a:xfrm>
            <a:off x="457200" y="1123950"/>
            <a:ext cx="8534400" cy="51315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Diversity of PRD Housing Units</a:t>
            </a:r>
            <a:endParaRPr lang="en-US" sz="3200" u="sng" dirty="0"/>
          </a:p>
        </p:txBody>
      </p:sp>
      <p:sp>
        <p:nvSpPr>
          <p:cNvPr id="7" name="TextBox 6"/>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spTree>
    <p:extLst>
      <p:ext uri="{BB962C8B-B14F-4D97-AF65-F5344CB8AC3E}">
        <p14:creationId xmlns:p14="http://schemas.microsoft.com/office/powerpoint/2010/main" val="524516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6553200" y="4767263"/>
            <a:ext cx="2133600" cy="273844"/>
          </a:xfrm>
        </p:spPr>
        <p:txBody>
          <a:bodyPr/>
          <a:lstStyle/>
          <a:p>
            <a:fld id="{18362CF7-34D8-4635-A9AE-FBAFA8966551}" type="slidenum">
              <a:rPr lang="en-US" smtClean="0"/>
              <a:t>8</a:t>
            </a:fld>
            <a:endParaRPr lang="en-US" dirty="0"/>
          </a:p>
        </p:txBody>
      </p:sp>
      <p:sp>
        <p:nvSpPr>
          <p:cNvPr id="11" name="Subtitle 2"/>
          <p:cNvSpPr>
            <a:spLocks noGrp="1"/>
          </p:cNvSpPr>
          <p:nvPr>
            <p:ph type="subTitle" idx="1"/>
          </p:nvPr>
        </p:nvSpPr>
        <p:spPr>
          <a:xfrm>
            <a:off x="762000" y="1733550"/>
            <a:ext cx="7924800" cy="2819400"/>
          </a:xfrm>
        </p:spPr>
        <p:txBody>
          <a:bodyPr>
            <a:noAutofit/>
          </a:bodyPr>
          <a:lstStyle/>
          <a:p>
            <a:pPr algn="l"/>
            <a:r>
              <a:rPr lang="en-US" sz="2400" b="1" i="1" u="sng" dirty="0"/>
              <a:t>Proposal</a:t>
            </a:r>
            <a:r>
              <a:rPr lang="en-US" sz="2400" b="1" i="1" dirty="0"/>
              <a:t>: </a:t>
            </a:r>
            <a:r>
              <a:rPr lang="en-US" sz="2400" dirty="0"/>
              <a:t>Evaluate each PRD’s sustainable design practices:</a:t>
            </a:r>
          </a:p>
          <a:p>
            <a:pPr marL="342900" indent="-342900" algn="l">
              <a:buFont typeface="Arial" panose="020B0604020202020204" pitchFamily="34" charset="0"/>
              <a:buChar char="•"/>
            </a:pPr>
            <a:r>
              <a:rPr lang="en-US" sz="2400" dirty="0"/>
              <a:t>Low impact development for </a:t>
            </a:r>
            <a:r>
              <a:rPr lang="en-US" sz="2400" dirty="0" err="1"/>
              <a:t>stormwater</a:t>
            </a:r>
            <a:r>
              <a:rPr lang="en-US" sz="2400" dirty="0"/>
              <a:t> design</a:t>
            </a:r>
          </a:p>
          <a:p>
            <a:pPr marL="342900" indent="-342900" algn="l">
              <a:spcBef>
                <a:spcPts val="400"/>
              </a:spcBef>
              <a:buFont typeface="Arial" panose="020B0604020202020204" pitchFamily="34" charset="0"/>
              <a:buChar char="•"/>
            </a:pPr>
            <a:r>
              <a:rPr lang="en-US" sz="2400" dirty="0"/>
              <a:t>Energy efficient building design and systems</a:t>
            </a:r>
          </a:p>
          <a:p>
            <a:pPr marL="342900" indent="-342900" algn="l">
              <a:spcBef>
                <a:spcPts val="400"/>
              </a:spcBef>
              <a:buFont typeface="Arial" panose="020B0604020202020204" pitchFamily="34" charset="0"/>
              <a:buChar char="•"/>
            </a:pPr>
            <a:r>
              <a:rPr lang="en-US" sz="2400" dirty="0"/>
              <a:t>Layout that minimizes impervious surface area and maximizes contiguous open space</a:t>
            </a:r>
          </a:p>
          <a:p>
            <a:pPr marL="342900" indent="-342900" algn="l">
              <a:spcBef>
                <a:spcPts val="400"/>
              </a:spcBef>
              <a:buFont typeface="Arial" panose="020B0604020202020204" pitchFamily="34" charset="0"/>
              <a:buChar char="•"/>
            </a:pPr>
            <a:r>
              <a:rPr lang="en-US" sz="2400" dirty="0"/>
              <a:t>Greenhouse gas emission reduction measures</a:t>
            </a:r>
          </a:p>
          <a:p>
            <a:pPr marL="342900" indent="-342900" algn="l">
              <a:spcBef>
                <a:spcPts val="400"/>
              </a:spcBef>
              <a:buFont typeface="Arial" panose="020B0604020202020204" pitchFamily="34" charset="0"/>
              <a:buChar char="•"/>
            </a:pPr>
            <a:r>
              <a:rPr lang="en-US" sz="2400" dirty="0"/>
              <a:t>Sustainable site planning, design &amp; construction measures</a:t>
            </a:r>
          </a:p>
        </p:txBody>
      </p:sp>
      <p:sp>
        <p:nvSpPr>
          <p:cNvPr id="6" name="Title 6"/>
          <p:cNvSpPr txBox="1">
            <a:spLocks/>
          </p:cNvSpPr>
          <p:nvPr/>
        </p:nvSpPr>
        <p:spPr>
          <a:xfrm>
            <a:off x="457200" y="1123950"/>
            <a:ext cx="8534400" cy="513158"/>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Sustainable Design for PRDs</a:t>
            </a:r>
            <a:endParaRPr lang="en-US" sz="3200" u="sng" dirty="0"/>
          </a:p>
        </p:txBody>
      </p:sp>
      <p:sp>
        <p:nvSpPr>
          <p:cNvPr id="7" name="TextBox 6"/>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spTree>
    <p:extLst>
      <p:ext uri="{BB962C8B-B14F-4D97-AF65-F5344CB8AC3E}">
        <p14:creationId xmlns:p14="http://schemas.microsoft.com/office/powerpoint/2010/main" val="2712764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76300"/>
            <a:ext cx="8229600" cy="857250"/>
          </a:xfrm>
        </p:spPr>
        <p:txBody>
          <a:bodyPr>
            <a:normAutofit/>
          </a:bodyPr>
          <a:lstStyle/>
          <a:p>
            <a:r>
              <a:rPr lang="en-US" sz="3200" dirty="0"/>
              <a:t>Broader Definition of Wetlands</a:t>
            </a:r>
          </a:p>
        </p:txBody>
      </p:sp>
      <p:sp>
        <p:nvSpPr>
          <p:cNvPr id="3" name="Content Placeholder 2"/>
          <p:cNvSpPr>
            <a:spLocks noGrp="1"/>
          </p:cNvSpPr>
          <p:nvPr>
            <p:ph idx="1"/>
          </p:nvPr>
        </p:nvSpPr>
        <p:spPr>
          <a:xfrm>
            <a:off x="685800" y="1657350"/>
            <a:ext cx="8001000" cy="2937272"/>
          </a:xfrm>
        </p:spPr>
        <p:txBody>
          <a:bodyPr>
            <a:noAutofit/>
          </a:bodyPr>
          <a:lstStyle/>
          <a:p>
            <a:pPr marL="0" indent="0">
              <a:buNone/>
            </a:pPr>
            <a:r>
              <a:rPr lang="en-US" sz="2400" dirty="0"/>
              <a:t>The definition of “wetlands” is critical to the calculation of open space requirements and density allowance in a PRD</a:t>
            </a:r>
          </a:p>
          <a:p>
            <a:pPr marL="0" indent="0">
              <a:buNone/>
            </a:pPr>
            <a:r>
              <a:rPr lang="en-US" sz="2400" b="1" i="1" u="sng" dirty="0"/>
              <a:t>Proposal</a:t>
            </a:r>
            <a:r>
              <a:rPr lang="en-US" sz="2400" b="1" i="1" dirty="0"/>
              <a:t>: </a:t>
            </a:r>
          </a:p>
          <a:p>
            <a:r>
              <a:rPr lang="en-US" sz="2400" dirty="0"/>
              <a:t>Exclude all </a:t>
            </a:r>
            <a:r>
              <a:rPr lang="en-US" sz="2400" i="1" dirty="0"/>
              <a:t>Federal, State or local regulated wetlands </a:t>
            </a:r>
            <a:r>
              <a:rPr lang="en-US" sz="2400" dirty="0"/>
              <a:t>from the calculation of upland area for PRD purposes</a:t>
            </a:r>
          </a:p>
          <a:p>
            <a:r>
              <a:rPr lang="en-US" sz="2400" dirty="0"/>
              <a:t>Update the wetlands definition reference from the </a:t>
            </a:r>
            <a:r>
              <a:rPr lang="en-US" sz="2400" i="1" dirty="0"/>
              <a:t>Wetlands Protection Act </a:t>
            </a:r>
            <a:r>
              <a:rPr lang="en-US" sz="2400" dirty="0"/>
              <a:t>to the </a:t>
            </a:r>
            <a:r>
              <a:rPr lang="en-US" sz="2400" i="1" dirty="0"/>
              <a:t>Clean Water Act</a:t>
            </a:r>
          </a:p>
        </p:txBody>
      </p:sp>
      <p:sp>
        <p:nvSpPr>
          <p:cNvPr id="4" name="Slide Number Placeholder 3"/>
          <p:cNvSpPr>
            <a:spLocks noGrp="1"/>
          </p:cNvSpPr>
          <p:nvPr>
            <p:ph type="sldNum" sz="quarter" idx="12"/>
          </p:nvPr>
        </p:nvSpPr>
        <p:spPr/>
        <p:txBody>
          <a:bodyPr/>
          <a:lstStyle/>
          <a:p>
            <a:fld id="{18362CF7-34D8-4635-A9AE-FBAFA8966551}" type="slidenum">
              <a:rPr lang="en-US" smtClean="0"/>
              <a:t>9</a:t>
            </a:fld>
            <a:endParaRPr lang="en-US"/>
          </a:p>
        </p:txBody>
      </p:sp>
      <p:sp>
        <p:nvSpPr>
          <p:cNvPr id="7" name="TextBox 6"/>
          <p:cNvSpPr txBox="1"/>
          <p:nvPr/>
        </p:nvSpPr>
        <p:spPr>
          <a:xfrm>
            <a:off x="3733800" y="411225"/>
            <a:ext cx="4979126" cy="400110"/>
          </a:xfrm>
          <a:prstGeom prst="rect">
            <a:avLst/>
          </a:prstGeom>
          <a:noFill/>
        </p:spPr>
        <p:txBody>
          <a:bodyPr wrap="square" rtlCol="0">
            <a:spAutoFit/>
          </a:bodyPr>
          <a:lstStyle/>
          <a:p>
            <a:r>
              <a:rPr lang="en-US" sz="2000" dirty="0"/>
              <a:t>Article 34: Planned Residential Development</a:t>
            </a:r>
          </a:p>
        </p:txBody>
      </p:sp>
    </p:spTree>
    <p:extLst>
      <p:ext uri="{BB962C8B-B14F-4D97-AF65-F5344CB8AC3E}">
        <p14:creationId xmlns:p14="http://schemas.microsoft.com/office/powerpoint/2010/main" val="793994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Electronic Presentation Guidelines 2019</Template>
  <TotalTime>5816</TotalTime>
  <Words>776</Words>
  <Application>Microsoft Office PowerPoint</Application>
  <PresentationFormat>On-screen Show (16:9)</PresentationFormat>
  <Paragraphs>88</Paragraphs>
  <Slides>13</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Article 34: Zoning Bylaw Amendment Planned Residential Development &amp;  Table 1 Principal Use Regulations</vt:lpstr>
      <vt:lpstr>Proposed Zoning Bylaw Amendments</vt:lpstr>
      <vt:lpstr>The Planned Residential Development Bylaw</vt:lpstr>
      <vt:lpstr>PowerPoint Presentation</vt:lpstr>
      <vt:lpstr>PowerPoint Presentation</vt:lpstr>
      <vt:lpstr>PowerPoint Presentation</vt:lpstr>
      <vt:lpstr>PowerPoint Presentation</vt:lpstr>
      <vt:lpstr>PowerPoint Presentation</vt:lpstr>
      <vt:lpstr>Broader Definition of Wetlands</vt:lpstr>
      <vt:lpstr>Tree Preservation Bylaw Compliance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Matthew W. Johnson</cp:lastModifiedBy>
  <cp:revision>452</cp:revision>
  <dcterms:created xsi:type="dcterms:W3CDTF">2018-11-06T01:42:37Z</dcterms:created>
  <dcterms:modified xsi:type="dcterms:W3CDTF">2020-08-19T15:57:13Z</dcterms:modified>
</cp:coreProperties>
</file>