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heme/themeOverride1.xml" ContentType="application/vnd.openxmlformats-officedocument.themeOverride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8" r:id="rId4"/>
  </p:sldMasterIdLst>
  <p:notesMasterIdLst>
    <p:notesMasterId r:id="rId36"/>
  </p:notesMasterIdLst>
  <p:sldIdLst>
    <p:sldId id="257" r:id="rId5"/>
    <p:sldId id="318" r:id="rId6"/>
    <p:sldId id="298" r:id="rId7"/>
    <p:sldId id="310" r:id="rId8"/>
    <p:sldId id="256" r:id="rId9"/>
    <p:sldId id="295" r:id="rId10"/>
    <p:sldId id="268" r:id="rId11"/>
    <p:sldId id="319" r:id="rId12"/>
    <p:sldId id="258" r:id="rId13"/>
    <p:sldId id="259" r:id="rId14"/>
    <p:sldId id="261" r:id="rId15"/>
    <p:sldId id="313" r:id="rId16"/>
    <p:sldId id="315" r:id="rId17"/>
    <p:sldId id="267" r:id="rId18"/>
    <p:sldId id="297" r:id="rId19"/>
    <p:sldId id="283" r:id="rId20"/>
    <p:sldId id="287" r:id="rId21"/>
    <p:sldId id="322" r:id="rId22"/>
    <p:sldId id="321" r:id="rId23"/>
    <p:sldId id="291" r:id="rId24"/>
    <p:sldId id="320" r:id="rId25"/>
    <p:sldId id="281" r:id="rId26"/>
    <p:sldId id="323" r:id="rId27"/>
    <p:sldId id="316" r:id="rId28"/>
    <p:sldId id="288" r:id="rId29"/>
    <p:sldId id="289" r:id="rId30"/>
    <p:sldId id="290" r:id="rId31"/>
    <p:sldId id="324" r:id="rId32"/>
    <p:sldId id="325" r:id="rId33"/>
    <p:sldId id="293" r:id="rId34"/>
    <p:sldId id="29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AFF52C-5F3F-3DC5-31EF-9F1515F46B19}" name="Tracy Hansen" initials="TH" userId="S::THansen@belmontmedtech.com::df0e4d11-da8b-4fff-be9a-536cd3d2fccf" providerId="AD"/>
  <p188:author id="{5C4F51F3-E5AF-5AA1-D7AD-E60906C06DDC}" name="Guest User" initials="GU" userId="S::urn:spo:anon#50bb90ea4d850ad5b49c126a8b88b2dc3ed74f31dd6925e679d05a8a29f36ee0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F1"/>
    <a:srgbClr val="2E3722"/>
    <a:srgbClr val="344529"/>
    <a:srgbClr val="2B3922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49" autoAdjust="0"/>
    <p:restoredTop sz="78966" autoAdjust="0"/>
  </p:normalViewPr>
  <p:slideViewPr>
    <p:cSldViewPr snapToGrid="0">
      <p:cViewPr varScale="1">
        <p:scale>
          <a:sx n="90" d="100"/>
          <a:sy n="90" d="100"/>
        </p:scale>
        <p:origin x="17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A6445D-610B-4052-95B5-46F2E2633A9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A33039E-CB18-4486-A16C-6156BE70F0B5}">
      <dgm:prSet/>
      <dgm:spPr/>
      <dgm:t>
        <a:bodyPr/>
        <a:lstStyle/>
        <a:p>
          <a:pPr>
            <a:defRPr cap="all"/>
          </a:pPr>
          <a:r>
            <a:rPr lang="en-US"/>
            <a:t>Review Objectives</a:t>
          </a:r>
        </a:p>
      </dgm:t>
    </dgm:pt>
    <dgm:pt modelId="{FE2FB940-AEC7-462C-86DE-2CCCB41DC4BF}" type="parTrans" cxnId="{153D27A7-FC3A-4FF1-AB52-B0AD0B4062B6}">
      <dgm:prSet/>
      <dgm:spPr/>
      <dgm:t>
        <a:bodyPr/>
        <a:lstStyle/>
        <a:p>
          <a:endParaRPr lang="en-US"/>
        </a:p>
      </dgm:t>
    </dgm:pt>
    <dgm:pt modelId="{5FD4E383-581A-48A6-92E7-2EBCEF374303}" type="sibTrans" cxnId="{153D27A7-FC3A-4FF1-AB52-B0AD0B4062B6}">
      <dgm:prSet/>
      <dgm:spPr/>
      <dgm:t>
        <a:bodyPr/>
        <a:lstStyle/>
        <a:p>
          <a:endParaRPr lang="en-US"/>
        </a:p>
      </dgm:t>
    </dgm:pt>
    <dgm:pt modelId="{2330EA27-B1DB-4668-86DE-5C85978CE4D1}">
      <dgm:prSet/>
      <dgm:spPr/>
      <dgm:t>
        <a:bodyPr/>
        <a:lstStyle/>
        <a:p>
          <a:pPr>
            <a:defRPr cap="all"/>
          </a:pPr>
          <a:r>
            <a:rPr lang="en-US" dirty="0"/>
            <a:t>Setting the Stage: A Brief History of Junction Park and Overview of the Project</a:t>
          </a:r>
        </a:p>
      </dgm:t>
    </dgm:pt>
    <dgm:pt modelId="{4E430D38-6C27-4E40-8E5D-A891A243DB35}" type="parTrans" cxnId="{C73BB03E-9EAE-45C6-B594-151E454AE49E}">
      <dgm:prSet/>
      <dgm:spPr/>
      <dgm:t>
        <a:bodyPr/>
        <a:lstStyle/>
        <a:p>
          <a:endParaRPr lang="en-US"/>
        </a:p>
      </dgm:t>
    </dgm:pt>
    <dgm:pt modelId="{AB73B6D0-783F-43EE-BA7A-AEC811E511A3}" type="sibTrans" cxnId="{C73BB03E-9EAE-45C6-B594-151E454AE49E}">
      <dgm:prSet/>
      <dgm:spPr/>
      <dgm:t>
        <a:bodyPr/>
        <a:lstStyle/>
        <a:p>
          <a:endParaRPr lang="en-US"/>
        </a:p>
      </dgm:t>
    </dgm:pt>
    <dgm:pt modelId="{A6DCE8EA-9127-4404-93A1-1573AC9AB21F}">
      <dgm:prSet/>
      <dgm:spPr/>
      <dgm:t>
        <a:bodyPr/>
        <a:lstStyle/>
        <a:p>
          <a:pPr>
            <a:defRPr cap="all"/>
          </a:pPr>
          <a:r>
            <a:rPr lang="en-US"/>
            <a:t>Community Input to Date </a:t>
          </a:r>
        </a:p>
      </dgm:t>
    </dgm:pt>
    <dgm:pt modelId="{BEF994CF-777A-41EF-BDAF-E65030A4E68B}" type="parTrans" cxnId="{3A882A97-ED8E-494F-ABBC-F43D0F9291C4}">
      <dgm:prSet/>
      <dgm:spPr/>
      <dgm:t>
        <a:bodyPr/>
        <a:lstStyle/>
        <a:p>
          <a:endParaRPr lang="en-US"/>
        </a:p>
      </dgm:t>
    </dgm:pt>
    <dgm:pt modelId="{C1BA06BB-DBBC-40B9-8914-6C37FC261683}" type="sibTrans" cxnId="{3A882A97-ED8E-494F-ABBC-F43D0F9291C4}">
      <dgm:prSet/>
      <dgm:spPr/>
      <dgm:t>
        <a:bodyPr/>
        <a:lstStyle/>
        <a:p>
          <a:endParaRPr lang="en-US"/>
        </a:p>
      </dgm:t>
    </dgm:pt>
    <dgm:pt modelId="{29AEB000-FE71-4CB5-8AC2-453EA5006413}">
      <dgm:prSet/>
      <dgm:spPr/>
      <dgm:t>
        <a:bodyPr/>
        <a:lstStyle/>
        <a:p>
          <a:pPr>
            <a:defRPr cap="all"/>
          </a:pPr>
          <a:r>
            <a:rPr lang="en-US" dirty="0"/>
            <a:t>Framing and Discussion of ideas for short term approaches </a:t>
          </a:r>
        </a:p>
      </dgm:t>
    </dgm:pt>
    <dgm:pt modelId="{86AAB8F1-5897-4F8F-804E-8C983E122F2F}" type="parTrans" cxnId="{9AD76E61-6F9F-4843-B052-F41B54B47703}">
      <dgm:prSet/>
      <dgm:spPr/>
      <dgm:t>
        <a:bodyPr/>
        <a:lstStyle/>
        <a:p>
          <a:endParaRPr lang="en-US"/>
        </a:p>
      </dgm:t>
    </dgm:pt>
    <dgm:pt modelId="{680B4DE2-48FB-4252-B596-95D001AB7E9E}" type="sibTrans" cxnId="{9AD76E61-6F9F-4843-B052-F41B54B47703}">
      <dgm:prSet/>
      <dgm:spPr/>
      <dgm:t>
        <a:bodyPr/>
        <a:lstStyle/>
        <a:p>
          <a:endParaRPr lang="en-US"/>
        </a:p>
      </dgm:t>
    </dgm:pt>
    <dgm:pt modelId="{CA2ACB5D-A1A1-469F-BCC2-1FB0701B27D6}">
      <dgm:prSet/>
      <dgm:spPr/>
      <dgm:t>
        <a:bodyPr/>
        <a:lstStyle/>
        <a:p>
          <a:pPr>
            <a:defRPr cap="all"/>
          </a:pPr>
          <a:r>
            <a:rPr lang="en-US"/>
            <a:t>Framing and Discussion of ideas for long term redesign</a:t>
          </a:r>
        </a:p>
      </dgm:t>
    </dgm:pt>
    <dgm:pt modelId="{B9B632E0-738E-4133-BDD6-7FB38558568B}" type="parTrans" cxnId="{85447A86-476C-4FCA-A9BB-55A1DF04474B}">
      <dgm:prSet/>
      <dgm:spPr/>
      <dgm:t>
        <a:bodyPr/>
        <a:lstStyle/>
        <a:p>
          <a:endParaRPr lang="en-US"/>
        </a:p>
      </dgm:t>
    </dgm:pt>
    <dgm:pt modelId="{A2434E06-13B6-419A-9E69-039D537A3277}" type="sibTrans" cxnId="{85447A86-476C-4FCA-A9BB-55A1DF04474B}">
      <dgm:prSet/>
      <dgm:spPr/>
      <dgm:t>
        <a:bodyPr/>
        <a:lstStyle/>
        <a:p>
          <a:endParaRPr lang="en-US"/>
        </a:p>
      </dgm:t>
    </dgm:pt>
    <dgm:pt modelId="{292E16A2-F1AE-4CED-AA23-F867D4DE1CE5}">
      <dgm:prSet/>
      <dgm:spPr/>
      <dgm:t>
        <a:bodyPr/>
        <a:lstStyle/>
        <a:p>
          <a:pPr>
            <a:defRPr cap="all"/>
          </a:pPr>
          <a:r>
            <a:rPr lang="en-US"/>
            <a:t>Summary and Next Steps</a:t>
          </a:r>
        </a:p>
      </dgm:t>
    </dgm:pt>
    <dgm:pt modelId="{95DBD841-3F37-4329-8F68-CAE0E979391C}" type="parTrans" cxnId="{5CD4001C-9D34-4504-92CB-4F85F6519CD3}">
      <dgm:prSet/>
      <dgm:spPr/>
      <dgm:t>
        <a:bodyPr/>
        <a:lstStyle/>
        <a:p>
          <a:endParaRPr lang="en-US"/>
        </a:p>
      </dgm:t>
    </dgm:pt>
    <dgm:pt modelId="{D6973772-CD74-4C65-8346-62DFC5133C38}" type="sibTrans" cxnId="{5CD4001C-9D34-4504-92CB-4F85F6519CD3}">
      <dgm:prSet/>
      <dgm:spPr/>
      <dgm:t>
        <a:bodyPr/>
        <a:lstStyle/>
        <a:p>
          <a:endParaRPr lang="en-US"/>
        </a:p>
      </dgm:t>
    </dgm:pt>
    <dgm:pt modelId="{5063C9EB-F493-4AA2-B0B4-C8285CF8DDAB}" type="pres">
      <dgm:prSet presAssocID="{7BA6445D-610B-4052-95B5-46F2E2633A9B}" presName="linear" presStyleCnt="0">
        <dgm:presLayoutVars>
          <dgm:animLvl val="lvl"/>
          <dgm:resizeHandles val="exact"/>
        </dgm:presLayoutVars>
      </dgm:prSet>
      <dgm:spPr/>
    </dgm:pt>
    <dgm:pt modelId="{A659A3D5-D677-4C08-8AD3-C169B80CB4AF}" type="pres">
      <dgm:prSet presAssocID="{2A33039E-CB18-4486-A16C-6156BE70F0B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DCDB71B-7C0E-4513-8AEE-86AAD33CDA9A}" type="pres">
      <dgm:prSet presAssocID="{5FD4E383-581A-48A6-92E7-2EBCEF374303}" presName="spacer" presStyleCnt="0"/>
      <dgm:spPr/>
    </dgm:pt>
    <dgm:pt modelId="{BCE79769-FFB7-4AF2-949F-DA3337597F81}" type="pres">
      <dgm:prSet presAssocID="{2330EA27-B1DB-4668-86DE-5C85978CE4D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7FD6FA1-89E1-4FEE-A8FF-EAD473A8208B}" type="pres">
      <dgm:prSet presAssocID="{AB73B6D0-783F-43EE-BA7A-AEC811E511A3}" presName="spacer" presStyleCnt="0"/>
      <dgm:spPr/>
    </dgm:pt>
    <dgm:pt modelId="{C172CC88-A5B9-4685-99EE-1FB10A1B6C37}" type="pres">
      <dgm:prSet presAssocID="{A6DCE8EA-9127-4404-93A1-1573AC9AB21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F3BC2B3-EDBF-4642-A623-9B49FC8484CA}" type="pres">
      <dgm:prSet presAssocID="{C1BA06BB-DBBC-40B9-8914-6C37FC261683}" presName="spacer" presStyleCnt="0"/>
      <dgm:spPr/>
    </dgm:pt>
    <dgm:pt modelId="{2F0E9503-7370-4884-A207-109CCA44C62A}" type="pres">
      <dgm:prSet presAssocID="{29AEB000-FE71-4CB5-8AC2-453EA500641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A333BEC-3328-4290-B32E-B4C9C55CCD0E}" type="pres">
      <dgm:prSet presAssocID="{680B4DE2-48FB-4252-B596-95D001AB7E9E}" presName="spacer" presStyleCnt="0"/>
      <dgm:spPr/>
    </dgm:pt>
    <dgm:pt modelId="{964C6440-108D-4A06-8E1C-FB7C7EA69D6F}" type="pres">
      <dgm:prSet presAssocID="{CA2ACB5D-A1A1-469F-BCC2-1FB0701B27D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B81E61E-70E1-4470-8D19-74106F53BE74}" type="pres">
      <dgm:prSet presAssocID="{A2434E06-13B6-419A-9E69-039D537A3277}" presName="spacer" presStyleCnt="0"/>
      <dgm:spPr/>
    </dgm:pt>
    <dgm:pt modelId="{F9943062-3827-4F15-88A0-EFF79A149872}" type="pres">
      <dgm:prSet presAssocID="{292E16A2-F1AE-4CED-AA23-F867D4DE1CE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CD4001C-9D34-4504-92CB-4F85F6519CD3}" srcId="{7BA6445D-610B-4052-95B5-46F2E2633A9B}" destId="{292E16A2-F1AE-4CED-AA23-F867D4DE1CE5}" srcOrd="5" destOrd="0" parTransId="{95DBD841-3F37-4329-8F68-CAE0E979391C}" sibTransId="{D6973772-CD74-4C65-8346-62DFC5133C38}"/>
    <dgm:cxn modelId="{C3738B39-091F-4901-9101-4E33EE2E57A7}" type="presOf" srcId="{A6DCE8EA-9127-4404-93A1-1573AC9AB21F}" destId="{C172CC88-A5B9-4685-99EE-1FB10A1B6C37}" srcOrd="0" destOrd="0" presId="urn:microsoft.com/office/officeart/2005/8/layout/vList2"/>
    <dgm:cxn modelId="{3AFF9239-4689-4FF3-80CB-3FB59450A232}" type="presOf" srcId="{2A33039E-CB18-4486-A16C-6156BE70F0B5}" destId="{A659A3D5-D677-4C08-8AD3-C169B80CB4AF}" srcOrd="0" destOrd="0" presId="urn:microsoft.com/office/officeart/2005/8/layout/vList2"/>
    <dgm:cxn modelId="{C73BB03E-9EAE-45C6-B594-151E454AE49E}" srcId="{7BA6445D-610B-4052-95B5-46F2E2633A9B}" destId="{2330EA27-B1DB-4668-86DE-5C85978CE4D1}" srcOrd="1" destOrd="0" parTransId="{4E430D38-6C27-4E40-8E5D-A891A243DB35}" sibTransId="{AB73B6D0-783F-43EE-BA7A-AEC811E511A3}"/>
    <dgm:cxn modelId="{88B45D41-8A6F-4714-B3F9-831184BF1C67}" type="presOf" srcId="{292E16A2-F1AE-4CED-AA23-F867D4DE1CE5}" destId="{F9943062-3827-4F15-88A0-EFF79A149872}" srcOrd="0" destOrd="0" presId="urn:microsoft.com/office/officeart/2005/8/layout/vList2"/>
    <dgm:cxn modelId="{9AD76E61-6F9F-4843-B052-F41B54B47703}" srcId="{7BA6445D-610B-4052-95B5-46F2E2633A9B}" destId="{29AEB000-FE71-4CB5-8AC2-453EA5006413}" srcOrd="3" destOrd="0" parTransId="{86AAB8F1-5897-4F8F-804E-8C983E122F2F}" sibTransId="{680B4DE2-48FB-4252-B596-95D001AB7E9E}"/>
    <dgm:cxn modelId="{85447A86-476C-4FCA-A9BB-55A1DF04474B}" srcId="{7BA6445D-610B-4052-95B5-46F2E2633A9B}" destId="{CA2ACB5D-A1A1-469F-BCC2-1FB0701B27D6}" srcOrd="4" destOrd="0" parTransId="{B9B632E0-738E-4133-BDD6-7FB38558568B}" sibTransId="{A2434E06-13B6-419A-9E69-039D537A3277}"/>
    <dgm:cxn modelId="{3A882A97-ED8E-494F-ABBC-F43D0F9291C4}" srcId="{7BA6445D-610B-4052-95B5-46F2E2633A9B}" destId="{A6DCE8EA-9127-4404-93A1-1573AC9AB21F}" srcOrd="2" destOrd="0" parTransId="{BEF994CF-777A-41EF-BDAF-E65030A4E68B}" sibTransId="{C1BA06BB-DBBC-40B9-8914-6C37FC261683}"/>
    <dgm:cxn modelId="{555DF897-94CF-4116-AF50-9045C2C32C01}" type="presOf" srcId="{CA2ACB5D-A1A1-469F-BCC2-1FB0701B27D6}" destId="{964C6440-108D-4A06-8E1C-FB7C7EA69D6F}" srcOrd="0" destOrd="0" presId="urn:microsoft.com/office/officeart/2005/8/layout/vList2"/>
    <dgm:cxn modelId="{153D27A7-FC3A-4FF1-AB52-B0AD0B4062B6}" srcId="{7BA6445D-610B-4052-95B5-46F2E2633A9B}" destId="{2A33039E-CB18-4486-A16C-6156BE70F0B5}" srcOrd="0" destOrd="0" parTransId="{FE2FB940-AEC7-462C-86DE-2CCCB41DC4BF}" sibTransId="{5FD4E383-581A-48A6-92E7-2EBCEF374303}"/>
    <dgm:cxn modelId="{62A378AD-8980-4DD5-8AF8-61852880799B}" type="presOf" srcId="{2330EA27-B1DB-4668-86DE-5C85978CE4D1}" destId="{BCE79769-FFB7-4AF2-949F-DA3337597F81}" srcOrd="0" destOrd="0" presId="urn:microsoft.com/office/officeart/2005/8/layout/vList2"/>
    <dgm:cxn modelId="{1BE0F5EE-7CF2-4E33-A12D-E277E28054A9}" type="presOf" srcId="{7BA6445D-610B-4052-95B5-46F2E2633A9B}" destId="{5063C9EB-F493-4AA2-B0B4-C8285CF8DDAB}" srcOrd="0" destOrd="0" presId="urn:microsoft.com/office/officeart/2005/8/layout/vList2"/>
    <dgm:cxn modelId="{0D933CFD-A0B5-4603-8CD0-867A3C6050B5}" type="presOf" srcId="{29AEB000-FE71-4CB5-8AC2-453EA5006413}" destId="{2F0E9503-7370-4884-A207-109CCA44C62A}" srcOrd="0" destOrd="0" presId="urn:microsoft.com/office/officeart/2005/8/layout/vList2"/>
    <dgm:cxn modelId="{52965E65-50D6-47A9-955A-19EA418EEE6D}" type="presParOf" srcId="{5063C9EB-F493-4AA2-B0B4-C8285CF8DDAB}" destId="{A659A3D5-D677-4C08-8AD3-C169B80CB4AF}" srcOrd="0" destOrd="0" presId="urn:microsoft.com/office/officeart/2005/8/layout/vList2"/>
    <dgm:cxn modelId="{CF1ED60E-1315-435C-9723-E3FE0670FCA6}" type="presParOf" srcId="{5063C9EB-F493-4AA2-B0B4-C8285CF8DDAB}" destId="{8DCDB71B-7C0E-4513-8AEE-86AAD33CDA9A}" srcOrd="1" destOrd="0" presId="urn:microsoft.com/office/officeart/2005/8/layout/vList2"/>
    <dgm:cxn modelId="{68335380-1F3A-4048-9365-7FB9595B7ED1}" type="presParOf" srcId="{5063C9EB-F493-4AA2-B0B4-C8285CF8DDAB}" destId="{BCE79769-FFB7-4AF2-949F-DA3337597F81}" srcOrd="2" destOrd="0" presId="urn:microsoft.com/office/officeart/2005/8/layout/vList2"/>
    <dgm:cxn modelId="{BEC26646-C3AB-4851-BC96-045A5DA4841D}" type="presParOf" srcId="{5063C9EB-F493-4AA2-B0B4-C8285CF8DDAB}" destId="{77FD6FA1-89E1-4FEE-A8FF-EAD473A8208B}" srcOrd="3" destOrd="0" presId="urn:microsoft.com/office/officeart/2005/8/layout/vList2"/>
    <dgm:cxn modelId="{3AC438FE-131D-4AB9-8F8D-BE771AD0F463}" type="presParOf" srcId="{5063C9EB-F493-4AA2-B0B4-C8285CF8DDAB}" destId="{C172CC88-A5B9-4685-99EE-1FB10A1B6C37}" srcOrd="4" destOrd="0" presId="urn:microsoft.com/office/officeart/2005/8/layout/vList2"/>
    <dgm:cxn modelId="{C9C7F4E8-9E4E-43E1-B8C3-E46825E3F5AB}" type="presParOf" srcId="{5063C9EB-F493-4AA2-B0B4-C8285CF8DDAB}" destId="{1F3BC2B3-EDBF-4642-A623-9B49FC8484CA}" srcOrd="5" destOrd="0" presId="urn:microsoft.com/office/officeart/2005/8/layout/vList2"/>
    <dgm:cxn modelId="{B8974FEF-D6C8-4B84-B205-3045B23D3E0B}" type="presParOf" srcId="{5063C9EB-F493-4AA2-B0B4-C8285CF8DDAB}" destId="{2F0E9503-7370-4884-A207-109CCA44C62A}" srcOrd="6" destOrd="0" presId="urn:microsoft.com/office/officeart/2005/8/layout/vList2"/>
    <dgm:cxn modelId="{F217F1AB-7DDA-421E-8261-FEE46E82B080}" type="presParOf" srcId="{5063C9EB-F493-4AA2-B0B4-C8285CF8DDAB}" destId="{0A333BEC-3328-4290-B32E-B4C9C55CCD0E}" srcOrd="7" destOrd="0" presId="urn:microsoft.com/office/officeart/2005/8/layout/vList2"/>
    <dgm:cxn modelId="{ED8F97E7-37F1-4568-86C0-D3BE9C62B261}" type="presParOf" srcId="{5063C9EB-F493-4AA2-B0B4-C8285CF8DDAB}" destId="{964C6440-108D-4A06-8E1C-FB7C7EA69D6F}" srcOrd="8" destOrd="0" presId="urn:microsoft.com/office/officeart/2005/8/layout/vList2"/>
    <dgm:cxn modelId="{26A1963A-2470-442A-9847-C63F08FC6C96}" type="presParOf" srcId="{5063C9EB-F493-4AA2-B0B4-C8285CF8DDAB}" destId="{5B81E61E-70E1-4470-8D19-74106F53BE74}" srcOrd="9" destOrd="0" presId="urn:microsoft.com/office/officeart/2005/8/layout/vList2"/>
    <dgm:cxn modelId="{0C8ED8EF-4B2F-4BB4-A4AA-6128D2A13E79}" type="presParOf" srcId="{5063C9EB-F493-4AA2-B0B4-C8285CF8DDAB}" destId="{F9943062-3827-4F15-88A0-EFF79A14987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A407C5-B32C-439F-ABE6-4EEEE10646EB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9778CE-6C8A-4C49-B30F-92DB435B4B59}">
      <dgm:prSet/>
      <dgm:spPr/>
      <dgm:t>
        <a:bodyPr/>
        <a:lstStyle/>
        <a:p>
          <a:pPr rtl="0"/>
          <a:r>
            <a:rPr lang="en-US" dirty="0"/>
            <a:t>Create a shared understanding of  </a:t>
          </a:r>
          <a:r>
            <a:rPr lang="en-US" dirty="0">
              <a:latin typeface="Trebuchet MS" panose="020B0603020202020204"/>
            </a:rPr>
            <a:t>the background and key</a:t>
          </a:r>
          <a:r>
            <a:rPr lang="en-US" dirty="0"/>
            <a:t> issues involving Junction Park safety</a:t>
          </a:r>
        </a:p>
      </dgm:t>
    </dgm:pt>
    <dgm:pt modelId="{C6CE1BFC-2F64-4BFC-B4AF-34D3ECC3A8D2}" type="parTrans" cxnId="{27B99D9B-174C-48C5-A6C5-51919379034F}">
      <dgm:prSet/>
      <dgm:spPr/>
      <dgm:t>
        <a:bodyPr/>
        <a:lstStyle/>
        <a:p>
          <a:endParaRPr lang="en-US"/>
        </a:p>
      </dgm:t>
    </dgm:pt>
    <dgm:pt modelId="{47074D86-966B-45F1-9B6F-0B074E30F530}" type="sibTrans" cxnId="{27B99D9B-174C-48C5-A6C5-51919379034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4988EB65-C9ED-442B-ADA5-2ED9F123C821}">
      <dgm:prSet/>
      <dgm:spPr/>
      <dgm:t>
        <a:bodyPr/>
        <a:lstStyle/>
        <a:p>
          <a:pPr rtl="0"/>
          <a:r>
            <a:rPr lang="en-US" dirty="0"/>
            <a:t>Review </a:t>
          </a:r>
          <a:r>
            <a:rPr lang="en-US" dirty="0">
              <a:latin typeface="Trebuchet MS" panose="020B0603020202020204"/>
            </a:rPr>
            <a:t>the task</a:t>
          </a:r>
          <a:r>
            <a:rPr lang="en-US" dirty="0"/>
            <a:t> </a:t>
          </a:r>
          <a:r>
            <a:rPr lang="en-US" dirty="0">
              <a:latin typeface="Trebuchet MS" panose="020B0603020202020204"/>
            </a:rPr>
            <a:t>given</a:t>
          </a:r>
          <a:r>
            <a:rPr lang="en-US" dirty="0"/>
            <a:t> to Bruce Freeman Rail Trail Advisory Committee</a:t>
          </a:r>
        </a:p>
      </dgm:t>
    </dgm:pt>
    <dgm:pt modelId="{0540E01C-4C1A-4408-AD1B-3BAC048CD17C}" type="parTrans" cxnId="{C354B037-14CB-449E-A5DF-ED277D55214F}">
      <dgm:prSet/>
      <dgm:spPr/>
      <dgm:t>
        <a:bodyPr/>
        <a:lstStyle/>
        <a:p>
          <a:endParaRPr lang="en-US"/>
        </a:p>
      </dgm:t>
    </dgm:pt>
    <dgm:pt modelId="{3AA6B7D6-6210-4FBB-8DD8-439E8DB2DA25}" type="sibTrans" cxnId="{C354B037-14CB-449E-A5DF-ED277D55214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55CF592-9C6E-4F00-B28C-5CB3A04F0838}">
      <dgm:prSet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Discuss ideas for</a:t>
          </a:r>
          <a:r>
            <a:rPr lang="en-US" dirty="0"/>
            <a:t> short-term concepts</a:t>
          </a:r>
        </a:p>
      </dgm:t>
    </dgm:pt>
    <dgm:pt modelId="{93568D11-0EEB-40BA-96D4-D44A5DB16DD8}" type="parTrans" cxnId="{1823BB18-2140-48EC-82E3-5BB95DC5318E}">
      <dgm:prSet/>
      <dgm:spPr/>
      <dgm:t>
        <a:bodyPr/>
        <a:lstStyle/>
        <a:p>
          <a:endParaRPr lang="en-US"/>
        </a:p>
      </dgm:t>
    </dgm:pt>
    <dgm:pt modelId="{08F0DFE8-B3C7-4458-98B8-36C46BD8FA36}" type="sibTrans" cxnId="{1823BB18-2140-48EC-82E3-5BB95DC5318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3FFA9EF6-5DED-4AFC-BBE5-3E2C3FEDB957}">
      <dgm:prSet/>
      <dgm:spPr/>
      <dgm:t>
        <a:bodyPr/>
        <a:lstStyle/>
        <a:p>
          <a:pPr rtl="0"/>
          <a:r>
            <a:rPr lang="en-US" dirty="0"/>
            <a:t>Discuss </a:t>
          </a:r>
          <a:r>
            <a:rPr lang="en-US" dirty="0">
              <a:latin typeface="Trebuchet MS" panose="020B0603020202020204"/>
            </a:rPr>
            <a:t>ideas for</a:t>
          </a:r>
          <a:r>
            <a:rPr lang="en-US" dirty="0"/>
            <a:t> long-term concepts</a:t>
          </a:r>
        </a:p>
      </dgm:t>
    </dgm:pt>
    <dgm:pt modelId="{790EAA0D-8A09-4EEF-9969-38B66D6450E8}" type="parTrans" cxnId="{D1CDA083-3361-46BF-982D-E724E53909CF}">
      <dgm:prSet/>
      <dgm:spPr/>
      <dgm:t>
        <a:bodyPr/>
        <a:lstStyle/>
        <a:p>
          <a:endParaRPr lang="en-US"/>
        </a:p>
      </dgm:t>
    </dgm:pt>
    <dgm:pt modelId="{0091D114-1317-492B-B5B2-202402D008C9}" type="sibTrans" cxnId="{D1CDA083-3361-46BF-982D-E724E53909CF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E8F1B03-D2CC-4EA1-8134-FA39EEFADCA0}">
      <dgm:prSet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Solicit </a:t>
          </a:r>
          <a:r>
            <a:rPr lang="en-US" dirty="0"/>
            <a:t>community </a:t>
          </a:r>
          <a:r>
            <a:rPr lang="en-US" dirty="0">
              <a:latin typeface="Trebuchet MS" panose="020B0603020202020204"/>
            </a:rPr>
            <a:t>input</a:t>
          </a:r>
          <a:r>
            <a:rPr lang="en-US" dirty="0"/>
            <a:t> on concepts discussed</a:t>
          </a:r>
        </a:p>
      </dgm:t>
    </dgm:pt>
    <dgm:pt modelId="{8697B74E-C66D-482F-A2B1-1E6101CDAEF8}" type="parTrans" cxnId="{3524B0BB-5FB3-4558-BC42-92E2C01014F2}">
      <dgm:prSet/>
      <dgm:spPr/>
      <dgm:t>
        <a:bodyPr/>
        <a:lstStyle/>
        <a:p>
          <a:endParaRPr lang="en-US"/>
        </a:p>
      </dgm:t>
    </dgm:pt>
    <dgm:pt modelId="{6BAE18A6-3854-44B3-86F7-67F982BC3B79}" type="sibTrans" cxnId="{3524B0BB-5FB3-4558-BC42-92E2C01014F2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9E060DC4-B219-4494-862A-BF055D612B64}" type="pres">
      <dgm:prSet presAssocID="{E3A407C5-B32C-439F-ABE6-4EEEE10646EB}" presName="Name0" presStyleCnt="0">
        <dgm:presLayoutVars>
          <dgm:animLvl val="lvl"/>
          <dgm:resizeHandles val="exact"/>
        </dgm:presLayoutVars>
      </dgm:prSet>
      <dgm:spPr/>
    </dgm:pt>
    <dgm:pt modelId="{6D4F0455-41B8-4183-964E-20A9FE289A66}" type="pres">
      <dgm:prSet presAssocID="{089778CE-6C8A-4C49-B30F-92DB435B4B59}" presName="compositeNode" presStyleCnt="0">
        <dgm:presLayoutVars>
          <dgm:bulletEnabled val="1"/>
        </dgm:presLayoutVars>
      </dgm:prSet>
      <dgm:spPr/>
    </dgm:pt>
    <dgm:pt modelId="{BCBE177B-04C7-4DFF-A4BC-20C308980842}" type="pres">
      <dgm:prSet presAssocID="{089778CE-6C8A-4C49-B30F-92DB435B4B59}" presName="bgRect" presStyleLbl="bgAccFollowNode1" presStyleIdx="0" presStyleCnt="5"/>
      <dgm:spPr/>
    </dgm:pt>
    <dgm:pt modelId="{A2AD5531-511E-49BE-8393-5BF39BD9F00A}" type="pres">
      <dgm:prSet presAssocID="{47074D86-966B-45F1-9B6F-0B074E30F530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A0761F03-8EDD-469E-BBAF-084069B8B5FB}" type="pres">
      <dgm:prSet presAssocID="{089778CE-6C8A-4C49-B30F-92DB435B4B59}" presName="bottomLine" presStyleLbl="alignNode1" presStyleIdx="1" presStyleCnt="10">
        <dgm:presLayoutVars/>
      </dgm:prSet>
      <dgm:spPr/>
    </dgm:pt>
    <dgm:pt modelId="{F436CCF4-AE3D-47BD-A786-34B3975795DC}" type="pres">
      <dgm:prSet presAssocID="{089778CE-6C8A-4C49-B30F-92DB435B4B59}" presName="nodeText" presStyleLbl="bgAccFollowNode1" presStyleIdx="0" presStyleCnt="5">
        <dgm:presLayoutVars>
          <dgm:bulletEnabled val="1"/>
        </dgm:presLayoutVars>
      </dgm:prSet>
      <dgm:spPr/>
    </dgm:pt>
    <dgm:pt modelId="{73E0B9D8-5E38-436D-AE57-8BEE2C6B3A15}" type="pres">
      <dgm:prSet presAssocID="{47074D86-966B-45F1-9B6F-0B074E30F530}" presName="sibTrans" presStyleCnt="0"/>
      <dgm:spPr/>
    </dgm:pt>
    <dgm:pt modelId="{DC10B256-50DD-4386-8FF5-544E5465B26E}" type="pres">
      <dgm:prSet presAssocID="{4988EB65-C9ED-442B-ADA5-2ED9F123C821}" presName="compositeNode" presStyleCnt="0">
        <dgm:presLayoutVars>
          <dgm:bulletEnabled val="1"/>
        </dgm:presLayoutVars>
      </dgm:prSet>
      <dgm:spPr/>
    </dgm:pt>
    <dgm:pt modelId="{ABE5DEF1-83AD-45F7-9F37-B67966DC5FC7}" type="pres">
      <dgm:prSet presAssocID="{4988EB65-C9ED-442B-ADA5-2ED9F123C821}" presName="bgRect" presStyleLbl="bgAccFollowNode1" presStyleIdx="1" presStyleCnt="5"/>
      <dgm:spPr/>
    </dgm:pt>
    <dgm:pt modelId="{4D6B487F-6FF2-4AFD-96F8-FE97209E5039}" type="pres">
      <dgm:prSet presAssocID="{3AA6B7D6-6210-4FBB-8DD8-439E8DB2DA25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51DF1D71-C5DE-4EA7-ABDB-900DCD836E6A}" type="pres">
      <dgm:prSet presAssocID="{4988EB65-C9ED-442B-ADA5-2ED9F123C821}" presName="bottomLine" presStyleLbl="alignNode1" presStyleIdx="3" presStyleCnt="10">
        <dgm:presLayoutVars/>
      </dgm:prSet>
      <dgm:spPr/>
    </dgm:pt>
    <dgm:pt modelId="{6531BB3D-6AC6-40A6-B7A7-EE6F33ECA41A}" type="pres">
      <dgm:prSet presAssocID="{4988EB65-C9ED-442B-ADA5-2ED9F123C821}" presName="nodeText" presStyleLbl="bgAccFollowNode1" presStyleIdx="1" presStyleCnt="5">
        <dgm:presLayoutVars>
          <dgm:bulletEnabled val="1"/>
        </dgm:presLayoutVars>
      </dgm:prSet>
      <dgm:spPr/>
    </dgm:pt>
    <dgm:pt modelId="{3FE60F10-9A0D-4723-8A74-F7018AC5B354}" type="pres">
      <dgm:prSet presAssocID="{3AA6B7D6-6210-4FBB-8DD8-439E8DB2DA25}" presName="sibTrans" presStyleCnt="0"/>
      <dgm:spPr/>
    </dgm:pt>
    <dgm:pt modelId="{8914BF39-23D8-4955-A4AD-7647D82C53D1}" type="pres">
      <dgm:prSet presAssocID="{055CF592-9C6E-4F00-B28C-5CB3A04F0838}" presName="compositeNode" presStyleCnt="0">
        <dgm:presLayoutVars>
          <dgm:bulletEnabled val="1"/>
        </dgm:presLayoutVars>
      </dgm:prSet>
      <dgm:spPr/>
    </dgm:pt>
    <dgm:pt modelId="{5C52918A-ABD9-4C6C-AF7D-FF2DE7A0EC7B}" type="pres">
      <dgm:prSet presAssocID="{055CF592-9C6E-4F00-B28C-5CB3A04F0838}" presName="bgRect" presStyleLbl="bgAccFollowNode1" presStyleIdx="2" presStyleCnt="5"/>
      <dgm:spPr/>
    </dgm:pt>
    <dgm:pt modelId="{660F78B4-DE4D-4F4E-86FA-FBD8B550CDCA}" type="pres">
      <dgm:prSet presAssocID="{08F0DFE8-B3C7-4458-98B8-36C46BD8FA36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438EF6AD-92C7-4D71-87DB-B0026A641616}" type="pres">
      <dgm:prSet presAssocID="{055CF592-9C6E-4F00-B28C-5CB3A04F0838}" presName="bottomLine" presStyleLbl="alignNode1" presStyleIdx="5" presStyleCnt="10">
        <dgm:presLayoutVars/>
      </dgm:prSet>
      <dgm:spPr/>
    </dgm:pt>
    <dgm:pt modelId="{1A67B850-8406-41E4-A251-D46CF1C11AFD}" type="pres">
      <dgm:prSet presAssocID="{055CF592-9C6E-4F00-B28C-5CB3A04F0838}" presName="nodeText" presStyleLbl="bgAccFollowNode1" presStyleIdx="2" presStyleCnt="5">
        <dgm:presLayoutVars>
          <dgm:bulletEnabled val="1"/>
        </dgm:presLayoutVars>
      </dgm:prSet>
      <dgm:spPr/>
    </dgm:pt>
    <dgm:pt modelId="{CB6AC465-1F84-4D7F-97F3-FF0EED49C162}" type="pres">
      <dgm:prSet presAssocID="{08F0DFE8-B3C7-4458-98B8-36C46BD8FA36}" presName="sibTrans" presStyleCnt="0"/>
      <dgm:spPr/>
    </dgm:pt>
    <dgm:pt modelId="{DACA56CF-89F4-4B36-B6B4-DC602C0F8B1A}" type="pres">
      <dgm:prSet presAssocID="{3FFA9EF6-5DED-4AFC-BBE5-3E2C3FEDB957}" presName="compositeNode" presStyleCnt="0">
        <dgm:presLayoutVars>
          <dgm:bulletEnabled val="1"/>
        </dgm:presLayoutVars>
      </dgm:prSet>
      <dgm:spPr/>
    </dgm:pt>
    <dgm:pt modelId="{9367892D-9BEB-4777-8209-481DFA89E20D}" type="pres">
      <dgm:prSet presAssocID="{3FFA9EF6-5DED-4AFC-BBE5-3E2C3FEDB957}" presName="bgRect" presStyleLbl="bgAccFollowNode1" presStyleIdx="3" presStyleCnt="5"/>
      <dgm:spPr/>
    </dgm:pt>
    <dgm:pt modelId="{1701721A-82CD-479B-ADC8-298BFD9425B6}" type="pres">
      <dgm:prSet presAssocID="{0091D114-1317-492B-B5B2-202402D008C9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CC71E42B-A548-46B4-800E-767A545E4FA3}" type="pres">
      <dgm:prSet presAssocID="{3FFA9EF6-5DED-4AFC-BBE5-3E2C3FEDB957}" presName="bottomLine" presStyleLbl="alignNode1" presStyleIdx="7" presStyleCnt="10">
        <dgm:presLayoutVars/>
      </dgm:prSet>
      <dgm:spPr/>
    </dgm:pt>
    <dgm:pt modelId="{C704A97D-403E-4427-8234-9FD83F5F718A}" type="pres">
      <dgm:prSet presAssocID="{3FFA9EF6-5DED-4AFC-BBE5-3E2C3FEDB957}" presName="nodeText" presStyleLbl="bgAccFollowNode1" presStyleIdx="3" presStyleCnt="5">
        <dgm:presLayoutVars>
          <dgm:bulletEnabled val="1"/>
        </dgm:presLayoutVars>
      </dgm:prSet>
      <dgm:spPr/>
    </dgm:pt>
    <dgm:pt modelId="{06E4D5E2-5D78-491E-B7C4-079903E84AAE}" type="pres">
      <dgm:prSet presAssocID="{0091D114-1317-492B-B5B2-202402D008C9}" presName="sibTrans" presStyleCnt="0"/>
      <dgm:spPr/>
    </dgm:pt>
    <dgm:pt modelId="{B1A99792-A4A8-493C-B91E-9C16351CE122}" type="pres">
      <dgm:prSet presAssocID="{7E8F1B03-D2CC-4EA1-8134-FA39EEFADCA0}" presName="compositeNode" presStyleCnt="0">
        <dgm:presLayoutVars>
          <dgm:bulletEnabled val="1"/>
        </dgm:presLayoutVars>
      </dgm:prSet>
      <dgm:spPr/>
    </dgm:pt>
    <dgm:pt modelId="{5C823926-AC16-4AF8-A8B3-69C86F63848C}" type="pres">
      <dgm:prSet presAssocID="{7E8F1B03-D2CC-4EA1-8134-FA39EEFADCA0}" presName="bgRect" presStyleLbl="bgAccFollowNode1" presStyleIdx="4" presStyleCnt="5"/>
      <dgm:spPr/>
    </dgm:pt>
    <dgm:pt modelId="{171BB478-A89B-4195-BA02-98888B720D93}" type="pres">
      <dgm:prSet presAssocID="{6BAE18A6-3854-44B3-86F7-67F982BC3B79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EF914D40-B043-42B6-AEAE-2536372647E9}" type="pres">
      <dgm:prSet presAssocID="{7E8F1B03-D2CC-4EA1-8134-FA39EEFADCA0}" presName="bottomLine" presStyleLbl="alignNode1" presStyleIdx="9" presStyleCnt="10">
        <dgm:presLayoutVars/>
      </dgm:prSet>
      <dgm:spPr/>
    </dgm:pt>
    <dgm:pt modelId="{BB148258-EF96-4867-A1BA-EBD69B8D51EA}" type="pres">
      <dgm:prSet presAssocID="{7E8F1B03-D2CC-4EA1-8134-FA39EEFADCA0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1823BB18-2140-48EC-82E3-5BB95DC5318E}" srcId="{E3A407C5-B32C-439F-ABE6-4EEEE10646EB}" destId="{055CF592-9C6E-4F00-B28C-5CB3A04F0838}" srcOrd="2" destOrd="0" parTransId="{93568D11-0EEB-40BA-96D4-D44A5DB16DD8}" sibTransId="{08F0DFE8-B3C7-4458-98B8-36C46BD8FA36}"/>
    <dgm:cxn modelId="{C354B037-14CB-449E-A5DF-ED277D55214F}" srcId="{E3A407C5-B32C-439F-ABE6-4EEEE10646EB}" destId="{4988EB65-C9ED-442B-ADA5-2ED9F123C821}" srcOrd="1" destOrd="0" parTransId="{0540E01C-4C1A-4408-AD1B-3BAC048CD17C}" sibTransId="{3AA6B7D6-6210-4FBB-8DD8-439E8DB2DA25}"/>
    <dgm:cxn modelId="{6C44F33B-9E35-4FD5-8BF8-7E6D1AEC814E}" type="presOf" srcId="{3FFA9EF6-5DED-4AFC-BBE5-3E2C3FEDB957}" destId="{C704A97D-403E-4427-8234-9FD83F5F718A}" srcOrd="1" destOrd="0" presId="urn:microsoft.com/office/officeart/2016/7/layout/BasicLinearProcessNumbered"/>
    <dgm:cxn modelId="{EF8CDB60-E431-4E35-A1D2-7DD1513E209D}" type="presOf" srcId="{3FFA9EF6-5DED-4AFC-BBE5-3E2C3FEDB957}" destId="{9367892D-9BEB-4777-8209-481DFA89E20D}" srcOrd="0" destOrd="0" presId="urn:microsoft.com/office/officeart/2016/7/layout/BasicLinearProcessNumbered"/>
    <dgm:cxn modelId="{E5D19644-41DE-4CEB-AC80-3FE229EC10C3}" type="presOf" srcId="{055CF592-9C6E-4F00-B28C-5CB3A04F0838}" destId="{1A67B850-8406-41E4-A251-D46CF1C11AFD}" srcOrd="1" destOrd="0" presId="urn:microsoft.com/office/officeart/2016/7/layout/BasicLinearProcessNumbered"/>
    <dgm:cxn modelId="{AF50CD46-8249-4910-A4D0-99FBF4282F3B}" type="presOf" srcId="{089778CE-6C8A-4C49-B30F-92DB435B4B59}" destId="{BCBE177B-04C7-4DFF-A4BC-20C308980842}" srcOrd="0" destOrd="0" presId="urn:microsoft.com/office/officeart/2016/7/layout/BasicLinearProcessNumbered"/>
    <dgm:cxn modelId="{579DEA4A-83CC-494D-9279-B3932F5646CB}" type="presOf" srcId="{4988EB65-C9ED-442B-ADA5-2ED9F123C821}" destId="{6531BB3D-6AC6-40A6-B7A7-EE6F33ECA41A}" srcOrd="1" destOrd="0" presId="urn:microsoft.com/office/officeart/2016/7/layout/BasicLinearProcessNumbered"/>
    <dgm:cxn modelId="{FC0E456B-4348-4D85-90E5-E7E9028333CC}" type="presOf" srcId="{47074D86-966B-45F1-9B6F-0B074E30F530}" destId="{A2AD5531-511E-49BE-8393-5BF39BD9F00A}" srcOrd="0" destOrd="0" presId="urn:microsoft.com/office/officeart/2016/7/layout/BasicLinearProcessNumbered"/>
    <dgm:cxn modelId="{F441666C-45A5-4D12-8234-1EBA0EA2F7BD}" type="presOf" srcId="{055CF592-9C6E-4F00-B28C-5CB3A04F0838}" destId="{5C52918A-ABD9-4C6C-AF7D-FF2DE7A0EC7B}" srcOrd="0" destOrd="0" presId="urn:microsoft.com/office/officeart/2016/7/layout/BasicLinearProcessNumbered"/>
    <dgm:cxn modelId="{2C3D8F52-E9D4-4A97-85F9-E14F9F37C523}" type="presOf" srcId="{6BAE18A6-3854-44B3-86F7-67F982BC3B79}" destId="{171BB478-A89B-4195-BA02-98888B720D93}" srcOrd="0" destOrd="0" presId="urn:microsoft.com/office/officeart/2016/7/layout/BasicLinearProcessNumbered"/>
    <dgm:cxn modelId="{387AB673-93EC-4F27-8992-74B9E23895D8}" type="presOf" srcId="{08F0DFE8-B3C7-4458-98B8-36C46BD8FA36}" destId="{660F78B4-DE4D-4F4E-86FA-FBD8B550CDCA}" srcOrd="0" destOrd="0" presId="urn:microsoft.com/office/officeart/2016/7/layout/BasicLinearProcessNumbered"/>
    <dgm:cxn modelId="{6165AF56-8873-4A4D-8AE9-D35B6D0EC4AC}" type="presOf" srcId="{7E8F1B03-D2CC-4EA1-8134-FA39EEFADCA0}" destId="{5C823926-AC16-4AF8-A8B3-69C86F63848C}" srcOrd="0" destOrd="0" presId="urn:microsoft.com/office/officeart/2016/7/layout/BasicLinearProcessNumbered"/>
    <dgm:cxn modelId="{90DC2281-88CF-4957-B9DC-4ECC15171164}" type="presOf" srcId="{089778CE-6C8A-4C49-B30F-92DB435B4B59}" destId="{F436CCF4-AE3D-47BD-A786-34B3975795DC}" srcOrd="1" destOrd="0" presId="urn:microsoft.com/office/officeart/2016/7/layout/BasicLinearProcessNumbered"/>
    <dgm:cxn modelId="{D1CDA083-3361-46BF-982D-E724E53909CF}" srcId="{E3A407C5-B32C-439F-ABE6-4EEEE10646EB}" destId="{3FFA9EF6-5DED-4AFC-BBE5-3E2C3FEDB957}" srcOrd="3" destOrd="0" parTransId="{790EAA0D-8A09-4EEF-9969-38B66D6450E8}" sibTransId="{0091D114-1317-492B-B5B2-202402D008C9}"/>
    <dgm:cxn modelId="{27B99D9B-174C-48C5-A6C5-51919379034F}" srcId="{E3A407C5-B32C-439F-ABE6-4EEEE10646EB}" destId="{089778CE-6C8A-4C49-B30F-92DB435B4B59}" srcOrd="0" destOrd="0" parTransId="{C6CE1BFC-2F64-4BFC-B4AF-34D3ECC3A8D2}" sibTransId="{47074D86-966B-45F1-9B6F-0B074E30F530}"/>
    <dgm:cxn modelId="{347CC3AB-4D2C-40A1-ADA8-128703067BA8}" type="presOf" srcId="{0091D114-1317-492B-B5B2-202402D008C9}" destId="{1701721A-82CD-479B-ADC8-298BFD9425B6}" srcOrd="0" destOrd="0" presId="urn:microsoft.com/office/officeart/2016/7/layout/BasicLinearProcessNumbered"/>
    <dgm:cxn modelId="{B248C6AF-3163-4754-A5DB-5F5D94273A26}" type="presOf" srcId="{E3A407C5-B32C-439F-ABE6-4EEEE10646EB}" destId="{9E060DC4-B219-4494-862A-BF055D612B64}" srcOrd="0" destOrd="0" presId="urn:microsoft.com/office/officeart/2016/7/layout/BasicLinearProcessNumbered"/>
    <dgm:cxn modelId="{0159C5B8-C40C-442F-A6CE-E22EC186502B}" type="presOf" srcId="{7E8F1B03-D2CC-4EA1-8134-FA39EEFADCA0}" destId="{BB148258-EF96-4867-A1BA-EBD69B8D51EA}" srcOrd="1" destOrd="0" presId="urn:microsoft.com/office/officeart/2016/7/layout/BasicLinearProcessNumbered"/>
    <dgm:cxn modelId="{3524B0BB-5FB3-4558-BC42-92E2C01014F2}" srcId="{E3A407C5-B32C-439F-ABE6-4EEEE10646EB}" destId="{7E8F1B03-D2CC-4EA1-8134-FA39EEFADCA0}" srcOrd="4" destOrd="0" parTransId="{8697B74E-C66D-482F-A2B1-1E6101CDAEF8}" sibTransId="{6BAE18A6-3854-44B3-86F7-67F982BC3B79}"/>
    <dgm:cxn modelId="{7E8F90EF-9DC0-434C-BD27-ED58BD7A44FE}" type="presOf" srcId="{4988EB65-C9ED-442B-ADA5-2ED9F123C821}" destId="{ABE5DEF1-83AD-45F7-9F37-B67966DC5FC7}" srcOrd="0" destOrd="0" presId="urn:microsoft.com/office/officeart/2016/7/layout/BasicLinearProcessNumbered"/>
    <dgm:cxn modelId="{31109AF7-A7DC-4450-BCAC-938ED0DAABB8}" type="presOf" srcId="{3AA6B7D6-6210-4FBB-8DD8-439E8DB2DA25}" destId="{4D6B487F-6FF2-4AFD-96F8-FE97209E5039}" srcOrd="0" destOrd="0" presId="urn:microsoft.com/office/officeart/2016/7/layout/BasicLinearProcessNumbered"/>
    <dgm:cxn modelId="{C9A401C4-1CB6-4F21-A196-42E564F05753}" type="presParOf" srcId="{9E060DC4-B219-4494-862A-BF055D612B64}" destId="{6D4F0455-41B8-4183-964E-20A9FE289A66}" srcOrd="0" destOrd="0" presId="urn:microsoft.com/office/officeart/2016/7/layout/BasicLinearProcessNumbered"/>
    <dgm:cxn modelId="{2185D84C-5797-47FB-A587-84F2092EC69F}" type="presParOf" srcId="{6D4F0455-41B8-4183-964E-20A9FE289A66}" destId="{BCBE177B-04C7-4DFF-A4BC-20C308980842}" srcOrd="0" destOrd="0" presId="urn:microsoft.com/office/officeart/2016/7/layout/BasicLinearProcessNumbered"/>
    <dgm:cxn modelId="{75753434-0459-45AA-A17A-AFDA29BD7B3E}" type="presParOf" srcId="{6D4F0455-41B8-4183-964E-20A9FE289A66}" destId="{A2AD5531-511E-49BE-8393-5BF39BD9F00A}" srcOrd="1" destOrd="0" presId="urn:microsoft.com/office/officeart/2016/7/layout/BasicLinearProcessNumbered"/>
    <dgm:cxn modelId="{215B6BA5-33A8-4492-BD60-8E34912A5A2B}" type="presParOf" srcId="{6D4F0455-41B8-4183-964E-20A9FE289A66}" destId="{A0761F03-8EDD-469E-BBAF-084069B8B5FB}" srcOrd="2" destOrd="0" presId="urn:microsoft.com/office/officeart/2016/7/layout/BasicLinearProcessNumbered"/>
    <dgm:cxn modelId="{93E15569-5FC6-454F-8802-947809F6DB81}" type="presParOf" srcId="{6D4F0455-41B8-4183-964E-20A9FE289A66}" destId="{F436CCF4-AE3D-47BD-A786-34B3975795DC}" srcOrd="3" destOrd="0" presId="urn:microsoft.com/office/officeart/2016/7/layout/BasicLinearProcessNumbered"/>
    <dgm:cxn modelId="{ECCD010B-8751-4EFA-84D0-62552FA5D150}" type="presParOf" srcId="{9E060DC4-B219-4494-862A-BF055D612B64}" destId="{73E0B9D8-5E38-436D-AE57-8BEE2C6B3A15}" srcOrd="1" destOrd="0" presId="urn:microsoft.com/office/officeart/2016/7/layout/BasicLinearProcessNumbered"/>
    <dgm:cxn modelId="{57DB7366-874D-497E-82EF-20250142CA7B}" type="presParOf" srcId="{9E060DC4-B219-4494-862A-BF055D612B64}" destId="{DC10B256-50DD-4386-8FF5-544E5465B26E}" srcOrd="2" destOrd="0" presId="urn:microsoft.com/office/officeart/2016/7/layout/BasicLinearProcessNumbered"/>
    <dgm:cxn modelId="{0BBCB51F-5714-4307-A51B-C2AE70DCBBF1}" type="presParOf" srcId="{DC10B256-50DD-4386-8FF5-544E5465B26E}" destId="{ABE5DEF1-83AD-45F7-9F37-B67966DC5FC7}" srcOrd="0" destOrd="0" presId="urn:microsoft.com/office/officeart/2016/7/layout/BasicLinearProcessNumbered"/>
    <dgm:cxn modelId="{CDC172EC-AA75-4052-A6EC-2CA586B5A1EE}" type="presParOf" srcId="{DC10B256-50DD-4386-8FF5-544E5465B26E}" destId="{4D6B487F-6FF2-4AFD-96F8-FE97209E5039}" srcOrd="1" destOrd="0" presId="urn:microsoft.com/office/officeart/2016/7/layout/BasicLinearProcessNumbered"/>
    <dgm:cxn modelId="{38191732-1986-44EE-B01C-E948034C0815}" type="presParOf" srcId="{DC10B256-50DD-4386-8FF5-544E5465B26E}" destId="{51DF1D71-C5DE-4EA7-ABDB-900DCD836E6A}" srcOrd="2" destOrd="0" presId="urn:microsoft.com/office/officeart/2016/7/layout/BasicLinearProcessNumbered"/>
    <dgm:cxn modelId="{A49FC12E-6706-4929-B92D-FACD4414D846}" type="presParOf" srcId="{DC10B256-50DD-4386-8FF5-544E5465B26E}" destId="{6531BB3D-6AC6-40A6-B7A7-EE6F33ECA41A}" srcOrd="3" destOrd="0" presId="urn:microsoft.com/office/officeart/2016/7/layout/BasicLinearProcessNumbered"/>
    <dgm:cxn modelId="{68A6DCB3-CE38-4081-9489-7959E1228F75}" type="presParOf" srcId="{9E060DC4-B219-4494-862A-BF055D612B64}" destId="{3FE60F10-9A0D-4723-8A74-F7018AC5B354}" srcOrd="3" destOrd="0" presId="urn:microsoft.com/office/officeart/2016/7/layout/BasicLinearProcessNumbered"/>
    <dgm:cxn modelId="{DB166B57-73A6-4B55-B9E1-13818EF399D3}" type="presParOf" srcId="{9E060DC4-B219-4494-862A-BF055D612B64}" destId="{8914BF39-23D8-4955-A4AD-7647D82C53D1}" srcOrd="4" destOrd="0" presId="urn:microsoft.com/office/officeart/2016/7/layout/BasicLinearProcessNumbered"/>
    <dgm:cxn modelId="{E128AB1C-FA71-496C-B399-8DD461620044}" type="presParOf" srcId="{8914BF39-23D8-4955-A4AD-7647D82C53D1}" destId="{5C52918A-ABD9-4C6C-AF7D-FF2DE7A0EC7B}" srcOrd="0" destOrd="0" presId="urn:microsoft.com/office/officeart/2016/7/layout/BasicLinearProcessNumbered"/>
    <dgm:cxn modelId="{FFEE588D-8C32-456E-8923-68F35AE49E28}" type="presParOf" srcId="{8914BF39-23D8-4955-A4AD-7647D82C53D1}" destId="{660F78B4-DE4D-4F4E-86FA-FBD8B550CDCA}" srcOrd="1" destOrd="0" presId="urn:microsoft.com/office/officeart/2016/7/layout/BasicLinearProcessNumbered"/>
    <dgm:cxn modelId="{FCB79858-7280-4CD9-9DD2-1C46105BE48E}" type="presParOf" srcId="{8914BF39-23D8-4955-A4AD-7647D82C53D1}" destId="{438EF6AD-92C7-4D71-87DB-B0026A641616}" srcOrd="2" destOrd="0" presId="urn:microsoft.com/office/officeart/2016/7/layout/BasicLinearProcessNumbered"/>
    <dgm:cxn modelId="{A9FA8313-C3D2-4A67-A445-477C0FFDE4F3}" type="presParOf" srcId="{8914BF39-23D8-4955-A4AD-7647D82C53D1}" destId="{1A67B850-8406-41E4-A251-D46CF1C11AFD}" srcOrd="3" destOrd="0" presId="urn:microsoft.com/office/officeart/2016/7/layout/BasicLinearProcessNumbered"/>
    <dgm:cxn modelId="{3171CB5E-1D28-4B01-9A4B-47225A841B03}" type="presParOf" srcId="{9E060DC4-B219-4494-862A-BF055D612B64}" destId="{CB6AC465-1F84-4D7F-97F3-FF0EED49C162}" srcOrd="5" destOrd="0" presId="urn:microsoft.com/office/officeart/2016/7/layout/BasicLinearProcessNumbered"/>
    <dgm:cxn modelId="{8052B337-81BB-49FF-BF15-9C7AF0C4FD75}" type="presParOf" srcId="{9E060DC4-B219-4494-862A-BF055D612B64}" destId="{DACA56CF-89F4-4B36-B6B4-DC602C0F8B1A}" srcOrd="6" destOrd="0" presId="urn:microsoft.com/office/officeart/2016/7/layout/BasicLinearProcessNumbered"/>
    <dgm:cxn modelId="{138C2DD3-16EC-40AB-90A8-00F6757DBFFE}" type="presParOf" srcId="{DACA56CF-89F4-4B36-B6B4-DC602C0F8B1A}" destId="{9367892D-9BEB-4777-8209-481DFA89E20D}" srcOrd="0" destOrd="0" presId="urn:microsoft.com/office/officeart/2016/7/layout/BasicLinearProcessNumbered"/>
    <dgm:cxn modelId="{9FBF0368-6CC7-40B7-A869-2F9FAA9345F7}" type="presParOf" srcId="{DACA56CF-89F4-4B36-B6B4-DC602C0F8B1A}" destId="{1701721A-82CD-479B-ADC8-298BFD9425B6}" srcOrd="1" destOrd="0" presId="urn:microsoft.com/office/officeart/2016/7/layout/BasicLinearProcessNumbered"/>
    <dgm:cxn modelId="{642DFC60-B6E5-4C2E-AED2-B7D39FDA6CB5}" type="presParOf" srcId="{DACA56CF-89F4-4B36-B6B4-DC602C0F8B1A}" destId="{CC71E42B-A548-46B4-800E-767A545E4FA3}" srcOrd="2" destOrd="0" presId="urn:microsoft.com/office/officeart/2016/7/layout/BasicLinearProcessNumbered"/>
    <dgm:cxn modelId="{4B57A9B2-B054-4134-8B5E-52263058BF1A}" type="presParOf" srcId="{DACA56CF-89F4-4B36-B6B4-DC602C0F8B1A}" destId="{C704A97D-403E-4427-8234-9FD83F5F718A}" srcOrd="3" destOrd="0" presId="urn:microsoft.com/office/officeart/2016/7/layout/BasicLinearProcessNumbered"/>
    <dgm:cxn modelId="{B12C8B51-AC5A-4E05-B300-3D9653C6FEF9}" type="presParOf" srcId="{9E060DC4-B219-4494-862A-BF055D612B64}" destId="{06E4D5E2-5D78-491E-B7C4-079903E84AAE}" srcOrd="7" destOrd="0" presId="urn:microsoft.com/office/officeart/2016/7/layout/BasicLinearProcessNumbered"/>
    <dgm:cxn modelId="{76E56756-7D2E-4AD7-9EBF-1DACE749FED6}" type="presParOf" srcId="{9E060DC4-B219-4494-862A-BF055D612B64}" destId="{B1A99792-A4A8-493C-B91E-9C16351CE122}" srcOrd="8" destOrd="0" presId="urn:microsoft.com/office/officeart/2016/7/layout/BasicLinearProcessNumbered"/>
    <dgm:cxn modelId="{706A7ABF-BEF8-407F-B0C1-42C2623948FF}" type="presParOf" srcId="{B1A99792-A4A8-493C-B91E-9C16351CE122}" destId="{5C823926-AC16-4AF8-A8B3-69C86F63848C}" srcOrd="0" destOrd="0" presId="urn:microsoft.com/office/officeart/2016/7/layout/BasicLinearProcessNumbered"/>
    <dgm:cxn modelId="{54A55367-6F14-4662-85E0-3346E918B606}" type="presParOf" srcId="{B1A99792-A4A8-493C-B91E-9C16351CE122}" destId="{171BB478-A89B-4195-BA02-98888B720D93}" srcOrd="1" destOrd="0" presId="urn:microsoft.com/office/officeart/2016/7/layout/BasicLinearProcessNumbered"/>
    <dgm:cxn modelId="{ED9ED42D-962A-4462-93D3-3C77B0B3FE97}" type="presParOf" srcId="{B1A99792-A4A8-493C-B91E-9C16351CE122}" destId="{EF914D40-B043-42B6-AEAE-2536372647E9}" srcOrd="2" destOrd="0" presId="urn:microsoft.com/office/officeart/2016/7/layout/BasicLinearProcessNumbered"/>
    <dgm:cxn modelId="{FB0C286C-B6DC-4F58-8D4E-7DC6094642FF}" type="presParOf" srcId="{B1A99792-A4A8-493C-B91E-9C16351CE122}" destId="{BB148258-EF96-4867-A1BA-EBD69B8D51EA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9A3D5-D677-4C08-8AD3-C169B80CB4AF}">
      <dsp:nvSpPr>
        <dsp:cNvPr id="0" name=""/>
        <dsp:cNvSpPr/>
      </dsp:nvSpPr>
      <dsp:spPr>
        <a:xfrm>
          <a:off x="0" y="205569"/>
          <a:ext cx="6263640" cy="7985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Review Objectives</a:t>
          </a:r>
        </a:p>
      </dsp:txBody>
      <dsp:txXfrm>
        <a:off x="38981" y="244550"/>
        <a:ext cx="6185678" cy="720562"/>
      </dsp:txXfrm>
    </dsp:sp>
    <dsp:sp modelId="{BCE79769-FFB7-4AF2-949F-DA3337597F81}">
      <dsp:nvSpPr>
        <dsp:cNvPr id="0" name=""/>
        <dsp:cNvSpPr/>
      </dsp:nvSpPr>
      <dsp:spPr>
        <a:xfrm>
          <a:off x="0" y="1064573"/>
          <a:ext cx="6263640" cy="798524"/>
        </a:xfrm>
        <a:prstGeom prst="roundRect">
          <a:avLst/>
        </a:prstGeom>
        <a:solidFill>
          <a:schemeClr val="accent2">
            <a:hueOff val="-592857"/>
            <a:satOff val="2840"/>
            <a:lumOff val="26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 dirty="0"/>
            <a:t>Setting the Stage: A Brief History of Junction Park and Overview of the Project</a:t>
          </a:r>
        </a:p>
      </dsp:txBody>
      <dsp:txXfrm>
        <a:off x="38981" y="1103554"/>
        <a:ext cx="6185678" cy="720562"/>
      </dsp:txXfrm>
    </dsp:sp>
    <dsp:sp modelId="{C172CC88-A5B9-4685-99EE-1FB10A1B6C37}">
      <dsp:nvSpPr>
        <dsp:cNvPr id="0" name=""/>
        <dsp:cNvSpPr/>
      </dsp:nvSpPr>
      <dsp:spPr>
        <a:xfrm>
          <a:off x="0" y="1923578"/>
          <a:ext cx="6263640" cy="798524"/>
        </a:xfrm>
        <a:prstGeom prst="roundRect">
          <a:avLst/>
        </a:prstGeom>
        <a:solidFill>
          <a:schemeClr val="accent2">
            <a:hueOff val="-1185714"/>
            <a:satOff val="5680"/>
            <a:lumOff val="5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Community Input to Date </a:t>
          </a:r>
        </a:p>
      </dsp:txBody>
      <dsp:txXfrm>
        <a:off x="38981" y="1962559"/>
        <a:ext cx="6185678" cy="720562"/>
      </dsp:txXfrm>
    </dsp:sp>
    <dsp:sp modelId="{2F0E9503-7370-4884-A207-109CCA44C62A}">
      <dsp:nvSpPr>
        <dsp:cNvPr id="0" name=""/>
        <dsp:cNvSpPr/>
      </dsp:nvSpPr>
      <dsp:spPr>
        <a:xfrm>
          <a:off x="0" y="2782584"/>
          <a:ext cx="6263640" cy="798524"/>
        </a:xfrm>
        <a:prstGeom prst="roundRect">
          <a:avLst/>
        </a:prstGeom>
        <a:solidFill>
          <a:schemeClr val="accent2">
            <a:hueOff val="-1778572"/>
            <a:satOff val="8520"/>
            <a:lumOff val="7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 dirty="0"/>
            <a:t>Framing and Discussion of ideas for short term approaches </a:t>
          </a:r>
        </a:p>
      </dsp:txBody>
      <dsp:txXfrm>
        <a:off x="38981" y="2821565"/>
        <a:ext cx="6185678" cy="720562"/>
      </dsp:txXfrm>
    </dsp:sp>
    <dsp:sp modelId="{964C6440-108D-4A06-8E1C-FB7C7EA69D6F}">
      <dsp:nvSpPr>
        <dsp:cNvPr id="0" name=""/>
        <dsp:cNvSpPr/>
      </dsp:nvSpPr>
      <dsp:spPr>
        <a:xfrm>
          <a:off x="0" y="3641589"/>
          <a:ext cx="6263640" cy="798524"/>
        </a:xfrm>
        <a:prstGeom prst="roundRect">
          <a:avLst/>
        </a:prstGeom>
        <a:solidFill>
          <a:schemeClr val="accent2">
            <a:hueOff val="-2371429"/>
            <a:satOff val="11360"/>
            <a:lumOff val="105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Framing and Discussion of ideas for long term redesign</a:t>
          </a:r>
        </a:p>
      </dsp:txBody>
      <dsp:txXfrm>
        <a:off x="38981" y="3680570"/>
        <a:ext cx="6185678" cy="720562"/>
      </dsp:txXfrm>
    </dsp:sp>
    <dsp:sp modelId="{F9943062-3827-4F15-88A0-EFF79A149872}">
      <dsp:nvSpPr>
        <dsp:cNvPr id="0" name=""/>
        <dsp:cNvSpPr/>
      </dsp:nvSpPr>
      <dsp:spPr>
        <a:xfrm>
          <a:off x="0" y="4500594"/>
          <a:ext cx="6263640" cy="798524"/>
        </a:xfrm>
        <a:prstGeom prst="round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Summary and Next Steps</a:t>
          </a:r>
        </a:p>
      </dsp:txBody>
      <dsp:txXfrm>
        <a:off x="38981" y="4539575"/>
        <a:ext cx="6185678" cy="720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E177B-04C7-4DFF-A4BC-20C308980842}">
      <dsp:nvSpPr>
        <dsp:cNvPr id="0" name=""/>
        <dsp:cNvSpPr/>
      </dsp:nvSpPr>
      <dsp:spPr>
        <a:xfrm>
          <a:off x="3617" y="883551"/>
          <a:ext cx="1958405" cy="274176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85" tIns="330200" rIns="152685" bIns="33020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Create a shared understanding of  </a:t>
          </a:r>
          <a:r>
            <a:rPr lang="en-US" sz="1400" kern="1200" dirty="0">
              <a:latin typeface="Trebuchet MS" panose="020B0603020202020204"/>
            </a:rPr>
            <a:t>the background and key</a:t>
          </a:r>
          <a:r>
            <a:rPr lang="en-US" sz="1400" kern="1200" dirty="0"/>
            <a:t> issues involving Junction Park safety</a:t>
          </a:r>
        </a:p>
      </dsp:txBody>
      <dsp:txXfrm>
        <a:off x="3617" y="1925423"/>
        <a:ext cx="1958405" cy="1645060"/>
      </dsp:txXfrm>
    </dsp:sp>
    <dsp:sp modelId="{A2AD5531-511E-49BE-8393-5BF39BD9F00A}">
      <dsp:nvSpPr>
        <dsp:cNvPr id="0" name=""/>
        <dsp:cNvSpPr/>
      </dsp:nvSpPr>
      <dsp:spPr>
        <a:xfrm>
          <a:off x="571554" y="1157728"/>
          <a:ext cx="822530" cy="82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8" tIns="12700" rIns="64128" bIns="1270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1</a:t>
          </a:r>
        </a:p>
      </dsp:txBody>
      <dsp:txXfrm>
        <a:off x="692011" y="1278185"/>
        <a:ext cx="581616" cy="581616"/>
      </dsp:txXfrm>
    </dsp:sp>
    <dsp:sp modelId="{A0761F03-8EDD-469E-BBAF-084069B8B5FB}">
      <dsp:nvSpPr>
        <dsp:cNvPr id="0" name=""/>
        <dsp:cNvSpPr/>
      </dsp:nvSpPr>
      <dsp:spPr>
        <a:xfrm>
          <a:off x="3617" y="3625247"/>
          <a:ext cx="1958405" cy="72"/>
        </a:xfrm>
        <a:prstGeom prst="rect">
          <a:avLst/>
        </a:prstGeom>
        <a:solidFill>
          <a:schemeClr val="accent2">
            <a:hueOff val="-329365"/>
            <a:satOff val="1578"/>
            <a:lumOff val="1460"/>
            <a:alphaOff val="0"/>
          </a:schemeClr>
        </a:solidFill>
        <a:ln w="19050" cap="rnd" cmpd="sng" algn="ctr">
          <a:solidFill>
            <a:schemeClr val="accent2">
              <a:hueOff val="-329365"/>
              <a:satOff val="1578"/>
              <a:lumOff val="14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5DEF1-83AD-45F7-9F37-B67966DC5FC7}">
      <dsp:nvSpPr>
        <dsp:cNvPr id="0" name=""/>
        <dsp:cNvSpPr/>
      </dsp:nvSpPr>
      <dsp:spPr>
        <a:xfrm>
          <a:off x="2157862" y="883551"/>
          <a:ext cx="1958405" cy="2741767"/>
        </a:xfrm>
        <a:prstGeom prst="rect">
          <a:avLst/>
        </a:prstGeom>
        <a:solidFill>
          <a:schemeClr val="accent2">
            <a:tint val="40000"/>
            <a:alpha val="90000"/>
            <a:hueOff val="-1022960"/>
            <a:satOff val="11277"/>
            <a:lumOff val="1074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1022960"/>
              <a:satOff val="11277"/>
              <a:lumOff val="10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85" tIns="330200" rIns="152685" bIns="33020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Review </a:t>
          </a:r>
          <a:r>
            <a:rPr lang="en-US" sz="1400" kern="1200" dirty="0">
              <a:latin typeface="Trebuchet MS" panose="020B0603020202020204"/>
            </a:rPr>
            <a:t>the task</a:t>
          </a:r>
          <a:r>
            <a:rPr lang="en-US" sz="1400" kern="1200" dirty="0"/>
            <a:t> </a:t>
          </a:r>
          <a:r>
            <a:rPr lang="en-US" sz="1400" kern="1200" dirty="0">
              <a:latin typeface="Trebuchet MS" panose="020B0603020202020204"/>
            </a:rPr>
            <a:t>given</a:t>
          </a:r>
          <a:r>
            <a:rPr lang="en-US" sz="1400" kern="1200" dirty="0"/>
            <a:t> to Bruce Freeman Rail Trail Advisory Committee</a:t>
          </a:r>
        </a:p>
      </dsp:txBody>
      <dsp:txXfrm>
        <a:off x="2157862" y="1925423"/>
        <a:ext cx="1958405" cy="1645060"/>
      </dsp:txXfrm>
    </dsp:sp>
    <dsp:sp modelId="{4D6B487F-6FF2-4AFD-96F8-FE97209E5039}">
      <dsp:nvSpPr>
        <dsp:cNvPr id="0" name=""/>
        <dsp:cNvSpPr/>
      </dsp:nvSpPr>
      <dsp:spPr>
        <a:xfrm>
          <a:off x="2725800" y="1157728"/>
          <a:ext cx="822530" cy="822530"/>
        </a:xfrm>
        <a:prstGeom prst="ellipse">
          <a:avLst/>
        </a:prstGeom>
        <a:solidFill>
          <a:schemeClr val="accent2">
            <a:hueOff val="-658730"/>
            <a:satOff val="3156"/>
            <a:lumOff val="2919"/>
            <a:alphaOff val="0"/>
          </a:schemeClr>
        </a:solidFill>
        <a:ln w="19050" cap="rnd" cmpd="sng" algn="ctr">
          <a:solidFill>
            <a:schemeClr val="accent2">
              <a:hueOff val="-658730"/>
              <a:satOff val="3156"/>
              <a:lumOff val="29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8" tIns="12700" rIns="64128" bIns="1270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2</a:t>
          </a:r>
        </a:p>
      </dsp:txBody>
      <dsp:txXfrm>
        <a:off x="2846257" y="1278185"/>
        <a:ext cx="581616" cy="581616"/>
      </dsp:txXfrm>
    </dsp:sp>
    <dsp:sp modelId="{51DF1D71-C5DE-4EA7-ABDB-900DCD836E6A}">
      <dsp:nvSpPr>
        <dsp:cNvPr id="0" name=""/>
        <dsp:cNvSpPr/>
      </dsp:nvSpPr>
      <dsp:spPr>
        <a:xfrm>
          <a:off x="2157862" y="3625247"/>
          <a:ext cx="1958405" cy="72"/>
        </a:xfrm>
        <a:prstGeom prst="rect">
          <a:avLst/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 w="19050" cap="rnd" cmpd="sng" algn="ctr">
          <a:solidFill>
            <a:schemeClr val="accent2">
              <a:hueOff val="-988095"/>
              <a:satOff val="4733"/>
              <a:lumOff val="43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2918A-ABD9-4C6C-AF7D-FF2DE7A0EC7B}">
      <dsp:nvSpPr>
        <dsp:cNvPr id="0" name=""/>
        <dsp:cNvSpPr/>
      </dsp:nvSpPr>
      <dsp:spPr>
        <a:xfrm>
          <a:off x="4312108" y="883551"/>
          <a:ext cx="1958405" cy="2741767"/>
        </a:xfrm>
        <a:prstGeom prst="rect">
          <a:avLst/>
        </a:prstGeom>
        <a:solidFill>
          <a:schemeClr val="accent2">
            <a:tint val="40000"/>
            <a:alpha val="90000"/>
            <a:hueOff val="-2045920"/>
            <a:satOff val="22554"/>
            <a:lumOff val="214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45920"/>
              <a:satOff val="22554"/>
              <a:lumOff val="2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85" tIns="330200" rIns="152685" bIns="33020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rebuchet MS" panose="020B0603020202020204"/>
            </a:rPr>
            <a:t>Discuss ideas for</a:t>
          </a:r>
          <a:r>
            <a:rPr lang="en-US" sz="1400" kern="1200" dirty="0"/>
            <a:t> short-term concepts</a:t>
          </a:r>
        </a:p>
      </dsp:txBody>
      <dsp:txXfrm>
        <a:off x="4312108" y="1925423"/>
        <a:ext cx="1958405" cy="1645060"/>
      </dsp:txXfrm>
    </dsp:sp>
    <dsp:sp modelId="{660F78B4-DE4D-4F4E-86FA-FBD8B550CDCA}">
      <dsp:nvSpPr>
        <dsp:cNvPr id="0" name=""/>
        <dsp:cNvSpPr/>
      </dsp:nvSpPr>
      <dsp:spPr>
        <a:xfrm>
          <a:off x="4880045" y="1157728"/>
          <a:ext cx="822530" cy="822530"/>
        </a:xfrm>
        <a:prstGeom prst="ellipse">
          <a:avLst/>
        </a:prstGeom>
        <a:solidFill>
          <a:schemeClr val="accent2">
            <a:hueOff val="-1317460"/>
            <a:satOff val="6311"/>
            <a:lumOff val="5839"/>
            <a:alphaOff val="0"/>
          </a:schemeClr>
        </a:solidFill>
        <a:ln w="19050" cap="rnd" cmpd="sng" algn="ctr">
          <a:solidFill>
            <a:schemeClr val="accent2">
              <a:hueOff val="-1317460"/>
              <a:satOff val="6311"/>
              <a:lumOff val="58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8" tIns="12700" rIns="64128" bIns="1270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3</a:t>
          </a:r>
        </a:p>
      </dsp:txBody>
      <dsp:txXfrm>
        <a:off x="5000502" y="1278185"/>
        <a:ext cx="581616" cy="581616"/>
      </dsp:txXfrm>
    </dsp:sp>
    <dsp:sp modelId="{438EF6AD-92C7-4D71-87DB-B0026A641616}">
      <dsp:nvSpPr>
        <dsp:cNvPr id="0" name=""/>
        <dsp:cNvSpPr/>
      </dsp:nvSpPr>
      <dsp:spPr>
        <a:xfrm>
          <a:off x="4312108" y="3625247"/>
          <a:ext cx="1958405" cy="72"/>
        </a:xfrm>
        <a:prstGeom prst="rect">
          <a:avLst/>
        </a:prstGeom>
        <a:solidFill>
          <a:schemeClr val="accent2">
            <a:hueOff val="-1646826"/>
            <a:satOff val="7889"/>
            <a:lumOff val="7298"/>
            <a:alphaOff val="0"/>
          </a:schemeClr>
        </a:solidFill>
        <a:ln w="19050" cap="rnd" cmpd="sng" algn="ctr">
          <a:solidFill>
            <a:schemeClr val="accent2">
              <a:hueOff val="-1646826"/>
              <a:satOff val="7889"/>
              <a:lumOff val="72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7892D-9BEB-4777-8209-481DFA89E20D}">
      <dsp:nvSpPr>
        <dsp:cNvPr id="0" name=""/>
        <dsp:cNvSpPr/>
      </dsp:nvSpPr>
      <dsp:spPr>
        <a:xfrm>
          <a:off x="6466354" y="883551"/>
          <a:ext cx="1958405" cy="2741767"/>
        </a:xfrm>
        <a:prstGeom prst="rect">
          <a:avLst/>
        </a:prstGeom>
        <a:solidFill>
          <a:schemeClr val="accent2">
            <a:tint val="40000"/>
            <a:alpha val="90000"/>
            <a:hueOff val="-3068879"/>
            <a:satOff val="33830"/>
            <a:lumOff val="3222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068879"/>
              <a:satOff val="33830"/>
              <a:lumOff val="32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85" tIns="330200" rIns="152685" bIns="33020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Discuss </a:t>
          </a:r>
          <a:r>
            <a:rPr lang="en-US" sz="1400" kern="1200" dirty="0">
              <a:latin typeface="Trebuchet MS" panose="020B0603020202020204"/>
            </a:rPr>
            <a:t>ideas for</a:t>
          </a:r>
          <a:r>
            <a:rPr lang="en-US" sz="1400" kern="1200" dirty="0"/>
            <a:t> long-term concepts</a:t>
          </a:r>
        </a:p>
      </dsp:txBody>
      <dsp:txXfrm>
        <a:off x="6466354" y="1925423"/>
        <a:ext cx="1958405" cy="1645060"/>
      </dsp:txXfrm>
    </dsp:sp>
    <dsp:sp modelId="{1701721A-82CD-479B-ADC8-298BFD9425B6}">
      <dsp:nvSpPr>
        <dsp:cNvPr id="0" name=""/>
        <dsp:cNvSpPr/>
      </dsp:nvSpPr>
      <dsp:spPr>
        <a:xfrm>
          <a:off x="7034291" y="1157728"/>
          <a:ext cx="822530" cy="822530"/>
        </a:xfrm>
        <a:prstGeom prst="ellipse">
          <a:avLst/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 w="19050" cap="rnd" cmpd="sng" algn="ctr">
          <a:solidFill>
            <a:schemeClr val="accent2">
              <a:hueOff val="-1976191"/>
              <a:satOff val="9467"/>
              <a:lumOff val="87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8" tIns="12700" rIns="64128" bIns="1270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4</a:t>
          </a:r>
        </a:p>
      </dsp:txBody>
      <dsp:txXfrm>
        <a:off x="7154748" y="1278185"/>
        <a:ext cx="581616" cy="581616"/>
      </dsp:txXfrm>
    </dsp:sp>
    <dsp:sp modelId="{CC71E42B-A548-46B4-800E-767A545E4FA3}">
      <dsp:nvSpPr>
        <dsp:cNvPr id="0" name=""/>
        <dsp:cNvSpPr/>
      </dsp:nvSpPr>
      <dsp:spPr>
        <a:xfrm>
          <a:off x="6466354" y="3625247"/>
          <a:ext cx="1958405" cy="72"/>
        </a:xfrm>
        <a:prstGeom prst="rect">
          <a:avLst/>
        </a:prstGeom>
        <a:solidFill>
          <a:schemeClr val="accent2">
            <a:hueOff val="-2305556"/>
            <a:satOff val="11044"/>
            <a:lumOff val="10218"/>
            <a:alphaOff val="0"/>
          </a:schemeClr>
        </a:solidFill>
        <a:ln w="19050" cap="rnd" cmpd="sng" algn="ctr">
          <a:solidFill>
            <a:schemeClr val="accent2">
              <a:hueOff val="-2305556"/>
              <a:satOff val="11044"/>
              <a:lumOff val="102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23926-AC16-4AF8-A8B3-69C86F63848C}">
      <dsp:nvSpPr>
        <dsp:cNvPr id="0" name=""/>
        <dsp:cNvSpPr/>
      </dsp:nvSpPr>
      <dsp:spPr>
        <a:xfrm>
          <a:off x="8620599" y="883551"/>
          <a:ext cx="1958405" cy="2741767"/>
        </a:xfrm>
        <a:prstGeom prst="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85" tIns="330200" rIns="152685" bIns="33020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rebuchet MS" panose="020B0603020202020204"/>
            </a:rPr>
            <a:t>Solicit </a:t>
          </a:r>
          <a:r>
            <a:rPr lang="en-US" sz="1400" kern="1200" dirty="0"/>
            <a:t>community </a:t>
          </a:r>
          <a:r>
            <a:rPr lang="en-US" sz="1400" kern="1200" dirty="0">
              <a:latin typeface="Trebuchet MS" panose="020B0603020202020204"/>
            </a:rPr>
            <a:t>input</a:t>
          </a:r>
          <a:r>
            <a:rPr lang="en-US" sz="1400" kern="1200" dirty="0"/>
            <a:t> on concepts discussed</a:t>
          </a:r>
        </a:p>
      </dsp:txBody>
      <dsp:txXfrm>
        <a:off x="8620599" y="1925423"/>
        <a:ext cx="1958405" cy="1645060"/>
      </dsp:txXfrm>
    </dsp:sp>
    <dsp:sp modelId="{171BB478-A89B-4195-BA02-98888B720D93}">
      <dsp:nvSpPr>
        <dsp:cNvPr id="0" name=""/>
        <dsp:cNvSpPr/>
      </dsp:nvSpPr>
      <dsp:spPr>
        <a:xfrm>
          <a:off x="9188537" y="1157728"/>
          <a:ext cx="822530" cy="822530"/>
        </a:xfrm>
        <a:prstGeom prst="ellipse">
          <a:avLst/>
        </a:prstGeom>
        <a:solidFill>
          <a:schemeClr val="accent2">
            <a:hueOff val="-2634921"/>
            <a:satOff val="12622"/>
            <a:lumOff val="11677"/>
            <a:alphaOff val="0"/>
          </a:schemeClr>
        </a:solidFill>
        <a:ln w="19050" cap="rnd" cmpd="sng" algn="ctr">
          <a:solidFill>
            <a:schemeClr val="accent2">
              <a:hueOff val="-2634921"/>
              <a:satOff val="12622"/>
              <a:lumOff val="116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8" tIns="12700" rIns="64128" bIns="1270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5</a:t>
          </a:r>
        </a:p>
      </dsp:txBody>
      <dsp:txXfrm>
        <a:off x="9308994" y="1278185"/>
        <a:ext cx="581616" cy="581616"/>
      </dsp:txXfrm>
    </dsp:sp>
    <dsp:sp modelId="{EF914D40-B043-42B6-AEAE-2536372647E9}">
      <dsp:nvSpPr>
        <dsp:cNvPr id="0" name=""/>
        <dsp:cNvSpPr/>
      </dsp:nvSpPr>
      <dsp:spPr>
        <a:xfrm>
          <a:off x="8620599" y="3625247"/>
          <a:ext cx="1958405" cy="72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01:37:57.863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1035 1940,'-5'0,"-2"-5,-5-2,-9-4,-3-6,-6-4,-3 0,-2-5,1 1,1-5,1 2,-4-3,4-2,-3-1,0-4,1-1,1-3,1 5,1 3,6 4,7 1,2 5,3 3,-1-1,2-2,3-1,3-2,-3 3,1 2,1-1,-3 4,0-1,2-1,3-3,-4 4,0-1,2-1,-4 3,1-1,2-1,2-3,3-2,1-1,1-2,1 0,0-1,0 0,1 0,-1 0,1 0,-6 1,-2-1,-4 0,-1 1,2-1,3 1,2-1,-3 6,0 1,1 0,3-1,1-2,-4 3,-1 2,2-2,1-1,-4 2,1 1,-5-1,1-2,-3-2,-4-2,2 0,-2-2,2 1,5-1,4 15,3 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01:38:04.572"/>
    </inkml:context>
    <inkml:brush xml:id="br0">
      <inkml:brushProperty name="width" value="0.07938" units="cm"/>
      <inkml:brushProperty name="height" value="0.07938" units="cm"/>
      <inkml:brushProperty name="color" value="#94DE61"/>
      <inkml:brushProperty name="ignorePressure" value="1"/>
      <inkml:brushProperty name="inkEffects" value="pencil"/>
    </inkml:brush>
  </inkml:definitions>
  <inkml:trace contextRef="#ctx0" brushRef="#br0">6825 3038,'-5'0,"-2"-10,0-8,-3-6,-5-9,-5-5,0 1,0 0,2 2,0 2,-3 1,3 2,-1 0,3 0,4 1,-1 5,2 2,-2-1,1-7,-3-2,-3-2,0-4,-5-2,0 2,-5-3,-4 1,-1 1,1-2,-1 6,2-1,0 0,5 2,8-4,-3-1,1 2,5-3,-1 5,-2 4,2-3,3-1,5 1,-7-5,-1 1,-3-5,-3 6,3 4,-2-2,-1-1,3 1,4-3,0-1,-2 1,1 3,4 2,-2 1,3 2,2 0,-2 1,-4 5,0 1,3 0,-1-1,1-2,-3-1,2-1,3-1,-2 4,1 2,-2 5,0 0,3-2,-2-2,2-3,1-2,-2-1,1-1,1-1,-1 5,-1 1,-2 6,1 0,-3 3,-4 4,-4 4,-2 4,-3 1,-1 2,-1 1,0 0,0-1,0 1,0-1,0 1,0-1,0 0,1 0,-1 0,1 0,-1 0,1 0,-1 0,1 0,-1 0,1 0,-1 0,1 0,-1 0,5 5,2 2,0-1,-1 0,-2-3,-1 0,-1-2,-1-1,-1 0,0 0,1 0,-6-1,-2 1,-4 0,0 0,1 0,3 0,3 0,2 0,1 0,1 0,1 0,0 0,-1 0,1-5,0-2,0 1,0 0,-1 3,1 0,-1 2,1-4,-1-2,5-4,3-1,-2 2,0 3,-2 3,-1 1,-2-3,0-1,0 1,-6 1,-1 2,-1-4,-3 0,0 1,7-5,4 1,1 2,2 2,-1 2,0 2,-1 1,-1 0,0 2,0-1,-1 1,0-1,1 0,-1 0,0 1,1-1,-1 0,1 0,-1 0,1 0,-1 0,1 0,-1-1,0 1,6 6,1 0,0 1,-2-2,0 4,-3 0,0-2,4 4,1-1,0-2,3 3,1 0,-2-3,2 3,0 0,-2-3,3 3,-6-1,-4-1,-2-3,-1 2,0 1,0-2,0-2,1 3,0 1,0 3,0 0,1-2,-1-3,1 2,-1 0,1-1,0-3,-1 4,1-1,-1-1,0 3,1 0,-1-1,1-3,-6-3,-1 0,0 2,-3 2,-1-1,1-1,4-2,-4-1,0-1,2-1,2 0,-3-1,0 1,2 0,1 0,2 0,2-1,0 1,-3 0,-2 0,0 0,-3 0,-1 0,-3 0,1 0,2 0,3 0,8-4,4-3,0 1,1-4,-2-1,5-3,0 2,-1 1,-2-1,3-5,0 2,-1 2,3-1,-1 2,4-2,-1 1,3-2,-2-4,-3-3,-3-3,-3-3,3-1,5-1,1 5,2 2,5-1,3-1,2-1,-2-2,-1 0,1-1,1-1,2 1,2-1,0 0,1 0,0 1,0 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01:38:41.863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01:38:46.103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645BB-ADA1-4C66-BCD2-4AF0F85A265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6EF41-E305-4CE0-80EB-1DCF69814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95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9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8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 updated by Nat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5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 updated by Nat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16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ea typeface="+mn-lt"/>
                <a:cs typeface="+mn-lt"/>
              </a:rPr>
              <a:t>Short Term Solutions: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Can be implemented with limited funds, time and/or resources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Examples: signage, moving planters, adding markings, educating people on safe behaviors </a:t>
            </a:r>
          </a:p>
          <a:p>
            <a:r>
              <a:rPr lang="en-US" sz="1600" dirty="0">
                <a:ea typeface="+mn-lt"/>
                <a:cs typeface="+mn-lt"/>
              </a:rPr>
              <a:t>Long Term Solutions: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Require more funds, time, resources and/or discussion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Examples: rerouting pedestrian or rail trail traffic, changing landscaping, </a:t>
            </a:r>
            <a:r>
              <a:rPr lang="en-US" sz="1600" dirty="0"/>
              <a:t>etc.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38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ea typeface="+mn-lt"/>
                <a:cs typeface="+mn-lt"/>
              </a:rPr>
              <a:t>Short Term Solutions: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Can be implemented with limited funds, time and/or resources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Examples: signage, moving planters, adding markings, educating people on safe behaviors </a:t>
            </a:r>
          </a:p>
          <a:p>
            <a:r>
              <a:rPr lang="en-US" sz="1600" dirty="0">
                <a:ea typeface="+mn-lt"/>
                <a:cs typeface="+mn-lt"/>
              </a:rPr>
              <a:t>Long Term Solutions: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Require more funds, time, resources and/or discussion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Examples: rerouting pedestrian or rail trail traffic, changing landscaping, </a:t>
            </a:r>
            <a:r>
              <a:rPr lang="en-US" sz="1600" dirty="0"/>
              <a:t>etc.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33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Short term discussion</a:t>
            </a:r>
          </a:p>
          <a:p>
            <a:pPr marL="228600" indent="-228600">
              <a:buAutoNum type="arabicParenR"/>
            </a:pPr>
            <a:r>
              <a:rPr lang="en-US" dirty="0"/>
              <a:t>Long term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4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ea typeface="+mn-lt"/>
                <a:cs typeface="+mn-lt"/>
              </a:rPr>
              <a:t>Short Term Solutions: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Can be implemented with limited funds, time and/or resources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Examples: signage, moving planters, adding markings, educating people on safe behaviors </a:t>
            </a:r>
          </a:p>
          <a:p>
            <a:r>
              <a:rPr lang="en-US" sz="1600" dirty="0">
                <a:ea typeface="+mn-lt"/>
                <a:cs typeface="+mn-lt"/>
              </a:rPr>
              <a:t>Long Term Solutions: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Require more funds, time, resources and/or discussion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Examples: rerouting pedestrian or rail trail traffic, changing landscaping, </a:t>
            </a:r>
            <a:r>
              <a:rPr lang="en-US" sz="1600" dirty="0"/>
              <a:t>etc.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60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ea typeface="+mn-lt"/>
                <a:cs typeface="+mn-lt"/>
              </a:rPr>
              <a:t>Short Term Solutions: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Can be implemented with limited funds, time and/or resources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Examples: signage, moving planters, adding markings, educating people on safe behaviors </a:t>
            </a:r>
          </a:p>
          <a:p>
            <a:r>
              <a:rPr lang="en-US" sz="1600" dirty="0">
                <a:ea typeface="+mn-lt"/>
                <a:cs typeface="+mn-lt"/>
              </a:rPr>
              <a:t>Long Term Solutions: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Require more funds, time, resources and/or discussion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Examples: rerouting pedestrian or rail trail traffic, changing landscaping, </a:t>
            </a:r>
            <a:r>
              <a:rPr lang="en-US" sz="1600" dirty="0"/>
              <a:t>etc.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5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74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854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84789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6225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963855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590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1813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4706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2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2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3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6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8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6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0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2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68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openxmlformats.org/officeDocument/2006/relationships/customXml" Target="../ink/ink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customXml" Target="../ink/ink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BFRTAC@concordma.gov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bfrtac@concordma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BFRTAC@concordma.gov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667" y="571809"/>
            <a:ext cx="8652938" cy="2857191"/>
          </a:xfrm>
        </p:spPr>
        <p:txBody>
          <a:bodyPr anchor="ctr">
            <a:normAutofit fontScale="90000"/>
          </a:bodyPr>
          <a:lstStyle/>
          <a:p>
            <a:r>
              <a:rPr lang="en-US" sz="6200" dirty="0">
                <a:latin typeface="Amasis MT Pro Black" panose="020B0604020202020204" pitchFamily="18" charset="0"/>
              </a:rPr>
              <a:t> </a:t>
            </a:r>
            <a:r>
              <a:rPr lang="en-US" sz="6200" dirty="0">
                <a:solidFill>
                  <a:srgbClr val="FCF7F1"/>
                </a:solidFill>
                <a:latin typeface="Amasis MT Pro Black" panose="020B0604020202020204" pitchFamily="18" charset="0"/>
              </a:rPr>
              <a:t>Junction Park Conceptual Redesign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5112227"/>
            <a:ext cx="8655200" cy="150122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Sponsored by the Bruce</a:t>
            </a:r>
            <a:r>
              <a:rPr lang="en-US" sz="1800" b="1" dirty="0"/>
              <a:t> Freeman Rail Trail Advisory Committee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1800" b="1" dirty="0"/>
              <a:t>BFRTAC@concordma.gov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C8AC7-142D-4A56-8F4E-F98F3B2752F2}"/>
              </a:ext>
            </a:extLst>
          </p:cNvPr>
          <p:cNvSpPr txBox="1"/>
          <p:nvPr/>
        </p:nvSpPr>
        <p:spPr>
          <a:xfrm>
            <a:off x="3364097" y="3708411"/>
            <a:ext cx="7146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Public Forum #1, February 16, 2022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9B8C7ACA-90D8-4145-843F-F8BB6019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FBAAC7-1FF2-4BE8-A13C-DAEA51EFB411}"/>
              </a:ext>
            </a:extLst>
          </p:cNvPr>
          <p:cNvSpPr txBox="1">
            <a:spLocks/>
          </p:cNvSpPr>
          <p:nvPr/>
        </p:nvSpPr>
        <p:spPr>
          <a:xfrm>
            <a:off x="3245816" y="-243644"/>
            <a:ext cx="8072592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Main path towards MBTA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(club car café on left)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DEFE9A9-6C0A-47CA-8E13-E911D4C30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2" y="0"/>
            <a:ext cx="2174408" cy="36202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6E55B8-2418-40D3-B597-42DC25A2DB8C}"/>
                  </a:ext>
                </a:extLst>
              </p14:cNvPr>
              <p14:cNvContentPartPr/>
              <p14:nvPr/>
            </p14:nvContentPartPr>
            <p14:xfrm>
              <a:off x="-297980" y="1552119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6E55B8-2418-40D3-B597-42DC25A2DB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60980" y="1174479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5B8D78-C9B0-46E4-B604-A3EB9D20D33C}"/>
                  </a:ext>
                </a:extLst>
              </p14:cNvPr>
              <p14:cNvContentPartPr/>
              <p14:nvPr/>
            </p14:nvContentPartPr>
            <p14:xfrm>
              <a:off x="-829700" y="4114239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5B8D78-C9B0-46E4-B604-A3EB9D20D3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892700" y="3736599"/>
                <a:ext cx="126000" cy="75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4958A1D6-B18C-481B-8869-39E198BB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7" y="3429000"/>
            <a:ext cx="3958418" cy="2113383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/>
              <a:t>Looking North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1D411F-DBA3-475B-AC76-056FDD844277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45844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D0BCF-5BC0-4FE3-BC0E-1D61752B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outdoor, grass, tree, fence&#10;&#10;Description automatically generated">
            <a:extLst>
              <a:ext uri="{FF2B5EF4-FFF2-40B4-BE49-F238E27FC236}">
                <a16:creationId xmlns:a16="http://schemas.microsoft.com/office/drawing/2014/main" id="{FF32126E-45A5-4589-A930-B6CCBCD2C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50896665-7ABF-4012-BA0B-CC9C6E2EF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20" y="0"/>
            <a:ext cx="2161880" cy="35994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DBF46A9-EA8B-4820-9B55-89E2EE4D7F26}"/>
              </a:ext>
            </a:extLst>
          </p:cNvPr>
          <p:cNvSpPr txBox="1">
            <a:spLocks/>
          </p:cNvSpPr>
          <p:nvPr/>
        </p:nvSpPr>
        <p:spPr>
          <a:xfrm>
            <a:off x="6624828" y="4744617"/>
            <a:ext cx="5000607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Path from 7-Eleven parking lot towards commonwealth avenue and junction park main entrance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E73C13-77D1-45B2-A175-11559ADAFFD6}"/>
              </a:ext>
            </a:extLst>
          </p:cNvPr>
          <p:cNvSpPr txBox="1">
            <a:spLocks/>
          </p:cNvSpPr>
          <p:nvPr/>
        </p:nvSpPr>
        <p:spPr>
          <a:xfrm>
            <a:off x="315003" y="3687925"/>
            <a:ext cx="3958418" cy="2113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/>
              <a:t>Looking </a:t>
            </a:r>
            <a:br>
              <a:rPr lang="en-US" sz="2800" dirty="0"/>
            </a:br>
            <a:r>
              <a:rPr lang="en-US" sz="2800" dirty="0"/>
              <a:t>Southwest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8BDBF9-F3D0-4CC1-ABCB-7DAAA7DA1C6D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03727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2E80-38CD-417C-953F-4AF76E19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83" y="5183200"/>
            <a:ext cx="3264408" cy="1499616"/>
          </a:xfrm>
        </p:spPr>
        <p:txBody>
          <a:bodyPr>
            <a:noAutofit/>
          </a:bodyPr>
          <a:lstStyle/>
          <a:p>
            <a:r>
              <a:rPr lang="en-US" sz="4000" dirty="0"/>
              <a:t>Looking </a:t>
            </a:r>
            <a:br>
              <a:rPr lang="en-US" sz="4000" dirty="0"/>
            </a:br>
            <a:r>
              <a:rPr lang="en-US" sz="4000" dirty="0"/>
              <a:t>South</a:t>
            </a:r>
          </a:p>
        </p:txBody>
      </p:sp>
      <p:pic>
        <p:nvPicPr>
          <p:cNvPr id="4" name="Picture 3" descr="A picture containing text, tree, outdoor, sky&#10;&#10;Description automatically generated">
            <a:extLst>
              <a:ext uri="{FF2B5EF4-FFF2-40B4-BE49-F238E27FC236}">
                <a16:creationId xmlns:a16="http://schemas.microsoft.com/office/drawing/2014/main" id="{3E4802CD-F0E8-4ECA-AC66-F20978935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519CA0-907D-4323-8C54-3D253A386CB8}"/>
              </a:ext>
            </a:extLst>
          </p:cNvPr>
          <p:cNvSpPr txBox="1">
            <a:spLocks/>
          </p:cNvSpPr>
          <p:nvPr/>
        </p:nvSpPr>
        <p:spPr>
          <a:xfrm>
            <a:off x="5768721" y="4876317"/>
            <a:ext cx="8072592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View of junction park from </a:t>
            </a:r>
            <a:r>
              <a:rPr lang="en-US" sz="2800" dirty="0" err="1">
                <a:solidFill>
                  <a:schemeClr val="bg1"/>
                </a:solidFill>
              </a:rPr>
              <a:t>mbta</a:t>
            </a:r>
            <a:r>
              <a:rPr lang="en-US" sz="2800" dirty="0">
                <a:solidFill>
                  <a:schemeClr val="bg1"/>
                </a:solidFill>
              </a:rPr>
              <a:t> entrance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(club car café on right)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DEECB28-E8F2-40FB-8FED-A37CAC36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2171700" cy="361576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BC86B2-3012-442E-8539-B55D1BF8F79B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18734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ound, tree, plant&#10;&#10;Description automatically generated">
            <a:extLst>
              <a:ext uri="{FF2B5EF4-FFF2-40B4-BE49-F238E27FC236}">
                <a16:creationId xmlns:a16="http://schemas.microsoft.com/office/drawing/2014/main" id="{B713B51B-2A65-4349-9DA5-ACD612408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886D4C-E0A4-4DAE-B4CE-523566CF83B7}"/>
              </a:ext>
            </a:extLst>
          </p:cNvPr>
          <p:cNvSpPr txBox="1">
            <a:spLocks/>
          </p:cNvSpPr>
          <p:nvPr/>
        </p:nvSpPr>
        <p:spPr>
          <a:xfrm>
            <a:off x="3387471" y="5216092"/>
            <a:ext cx="8072592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View from club car café seating area looking south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044B352-0E00-4F4D-B6DD-8826FF616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6650"/>
            <a:ext cx="1910780" cy="31813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599CCD0-9CE9-4DB3-9076-FD9D30CF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0" y="480441"/>
            <a:ext cx="1795272" cy="149961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99-Restaurant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406682-9792-4F91-8E7C-D7BF4CD6FFF9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71679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BAE3B-173A-4506-B233-C6A76CC1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5" y="4722900"/>
            <a:ext cx="2843022" cy="1499616"/>
          </a:xfrm>
        </p:spPr>
        <p:txBody>
          <a:bodyPr>
            <a:normAutofit fontScale="90000"/>
          </a:bodyPr>
          <a:lstStyle/>
          <a:p>
            <a:r>
              <a:rPr lang="en-US" dirty="0"/>
              <a:t>Looking </a:t>
            </a:r>
            <a:br>
              <a:rPr lang="en-US" dirty="0"/>
            </a:br>
            <a:r>
              <a:rPr lang="en-US" dirty="0"/>
              <a:t>east </a:t>
            </a:r>
            <a:br>
              <a:rPr lang="en-US" dirty="0"/>
            </a:br>
            <a:r>
              <a:rPr lang="en-US" dirty="0"/>
              <a:t>towards </a:t>
            </a:r>
            <a:br>
              <a:rPr lang="en-US" dirty="0"/>
            </a:br>
            <a:r>
              <a:rPr lang="en-US" dirty="0"/>
              <a:t>7-Eleven</a:t>
            </a:r>
          </a:p>
        </p:txBody>
      </p:sp>
      <p:pic>
        <p:nvPicPr>
          <p:cNvPr id="4" name="Picture 3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3B25CF35-07B0-437A-ABF5-0C4EC5E0A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7344A6-BE33-4268-8DD1-C255C1678EB8}"/>
              </a:ext>
            </a:extLst>
          </p:cNvPr>
          <p:cNvSpPr txBox="1">
            <a:spLocks/>
          </p:cNvSpPr>
          <p:nvPr/>
        </p:nvSpPr>
        <p:spPr>
          <a:xfrm>
            <a:off x="2749641" y="5472708"/>
            <a:ext cx="9720072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Junction park entrance from parking lot for club car cafe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1EF41BA-9D77-49CF-9F62-DC67F7D90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2171700" cy="361576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7EF1C9B-2E0E-42D5-9681-CA31EB6A0FD9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5665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5955-B930-44C6-9A36-A14B17A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Past, Present and Future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6CEA89-CA3A-4721-9CC5-1C5166B0B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012836" y="837826"/>
            <a:ext cx="4468283" cy="57573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ECA51F-EBAB-4517-A850-216C91FCAEDF}"/>
              </a:ext>
            </a:extLst>
          </p:cNvPr>
          <p:cNvSpPr txBox="1"/>
          <p:nvPr/>
        </p:nvSpPr>
        <p:spPr>
          <a:xfrm>
            <a:off x="257790" y="1711896"/>
            <a:ext cx="6201832" cy="49859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1800’s-1900’s: </a:t>
            </a:r>
            <a:r>
              <a:rPr lang="en-US" sz="2000" dirty="0"/>
              <a:t>Railroad right of way and/or active rail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1980's:</a:t>
            </a:r>
            <a:r>
              <a:rPr lang="en-US" sz="2000" dirty="0"/>
              <a:t> Rail line was abandoned and taken by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2000’s: </a:t>
            </a:r>
            <a:r>
              <a:rPr lang="en-US" sz="2000" dirty="0"/>
              <a:t>The decision to build the park on the RR right of way was made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2011: </a:t>
            </a:r>
            <a:r>
              <a:rPr lang="en-US" sz="2000" dirty="0"/>
              <a:t>Park was beautified (See right)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2018: P</a:t>
            </a:r>
            <a:r>
              <a:rPr lang="en-US" sz="2000" dirty="0"/>
              <a:t>art of the BFRT completed in Concord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2020: </a:t>
            </a:r>
            <a:r>
              <a:rPr lang="en-US" sz="2000" dirty="0"/>
              <a:t>Concerns raised about congestion in park and safety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2021: </a:t>
            </a:r>
            <a:r>
              <a:rPr lang="en-US" sz="2000" dirty="0"/>
              <a:t>Select Board requested BFRTAC propose  conceptual redesigns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July 2022: </a:t>
            </a:r>
            <a:r>
              <a:rPr lang="en-US" sz="2000" dirty="0"/>
              <a:t>Route 2 Bridge to 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Late 2024</a:t>
            </a:r>
            <a:r>
              <a:rPr lang="en-US" sz="2000" dirty="0"/>
              <a:t>: Last Half Mile in Concord and Sudbury portion to open.</a:t>
            </a:r>
          </a:p>
        </p:txBody>
      </p:sp>
    </p:spTree>
    <p:extLst>
      <p:ext uri="{BB962C8B-B14F-4D97-AF65-F5344CB8AC3E}">
        <p14:creationId xmlns:p14="http://schemas.microsoft.com/office/powerpoint/2010/main" val="3500047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A863-2C25-4D2F-8D84-E32A9715C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529922" cy="1320800"/>
          </a:xfrm>
        </p:spPr>
        <p:txBody>
          <a:bodyPr/>
          <a:lstStyle/>
          <a:p>
            <a:r>
              <a:rPr lang="en-US" dirty="0"/>
              <a:t>Select Board Request to BFRTAC – OCT ‘21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C988E-200A-42DD-A1D2-87D6C8BC1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95" y="1539593"/>
            <a:ext cx="10058400" cy="50044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ea typeface="+mn-lt"/>
                <a:cs typeface="+mn-lt"/>
              </a:rPr>
              <a:t>A written recommendation to the Select Board to include:</a:t>
            </a:r>
          </a:p>
          <a:p>
            <a:pPr lvl="1"/>
            <a:r>
              <a:rPr lang="en-US" dirty="0">
                <a:ea typeface="+mn-lt"/>
                <a:cs typeface="+mn-lt"/>
              </a:rPr>
              <a:t>A long term “conceptual redesign” of Junction Park To ensure the safety and separation pedestrians and those on wheels</a:t>
            </a:r>
          </a:p>
          <a:p>
            <a:pPr lvl="1"/>
            <a:r>
              <a:rPr lang="en-US" dirty="0">
                <a:ea typeface="+mn-lt"/>
                <a:cs typeface="+mn-lt"/>
              </a:rPr>
              <a:t>Include a recommendation for a “short term” approach that augments signage and helps address increased ridership due to the completion of the Rt 2 Bridge in July 2022</a:t>
            </a:r>
          </a:p>
          <a:p>
            <a:r>
              <a:rPr lang="en-US" sz="1600" dirty="0">
                <a:ea typeface="+mn-lt"/>
                <a:cs typeface="+mn-lt"/>
              </a:rPr>
              <a:t>Timing:  The BFRTAC must deliver a recommendation to the Select Board no later than June 30, 2022</a:t>
            </a:r>
          </a:p>
          <a:p>
            <a:pPr>
              <a:buClr>
                <a:srgbClr val="262626"/>
              </a:buClr>
            </a:pPr>
            <a:endParaRPr lang="en-US" sz="1600" dirty="0">
              <a:ea typeface="+mn-lt"/>
              <a:cs typeface="+mn-lt"/>
            </a:endParaRPr>
          </a:p>
          <a:p>
            <a:r>
              <a:rPr lang="en-US" sz="1600" dirty="0">
                <a:ea typeface="+mn-lt"/>
                <a:cs typeface="+mn-lt"/>
              </a:rPr>
              <a:t>Short Term Solutions:</a:t>
            </a:r>
          </a:p>
          <a:p>
            <a:pPr lvl="1"/>
            <a:r>
              <a:rPr lang="en-US" dirty="0">
                <a:ea typeface="+mn-lt"/>
                <a:cs typeface="+mn-lt"/>
              </a:rPr>
              <a:t>Can be implemented with limited funds, time and/or resources</a:t>
            </a:r>
          </a:p>
          <a:p>
            <a:pPr lvl="1"/>
            <a:r>
              <a:rPr lang="en-US" dirty="0">
                <a:ea typeface="+mn-lt"/>
                <a:cs typeface="+mn-lt"/>
              </a:rPr>
              <a:t>Examples: better signage, adding "obstacles", adding markings, temporary barriers, more "educating" safe behaviors </a:t>
            </a:r>
          </a:p>
          <a:p>
            <a:r>
              <a:rPr lang="en-US" sz="1600" dirty="0">
                <a:ea typeface="+mn-lt"/>
                <a:cs typeface="+mn-lt"/>
              </a:rPr>
              <a:t>Long Term Solutions:</a:t>
            </a:r>
          </a:p>
          <a:p>
            <a:pPr lvl="1"/>
            <a:r>
              <a:rPr lang="en-US" dirty="0">
                <a:ea typeface="+mn-lt"/>
                <a:cs typeface="+mn-lt"/>
              </a:rPr>
              <a:t>Require more funding, time, resources and/or community involvement</a:t>
            </a:r>
          </a:p>
          <a:p>
            <a:pPr lvl="1"/>
            <a:r>
              <a:rPr lang="en-US" dirty="0">
                <a:ea typeface="+mn-lt"/>
                <a:cs typeface="+mn-lt"/>
              </a:rPr>
              <a:t>Examples: rerouting pedestrian or rail trail traffic, changing landscaping, </a:t>
            </a:r>
            <a:r>
              <a:rPr lang="en-US" dirty="0"/>
              <a:t>etc. </a:t>
            </a:r>
          </a:p>
        </p:txBody>
      </p:sp>
    </p:spTree>
    <p:extLst>
      <p:ext uri="{BB962C8B-B14F-4D97-AF65-F5344CB8AC3E}">
        <p14:creationId xmlns:p14="http://schemas.microsoft.com/office/powerpoint/2010/main" val="957623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26A7-3CA1-4BEC-8686-04CF2562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551B6-64CD-431B-8244-AC18ED231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October 2021: </a:t>
            </a:r>
            <a:r>
              <a:rPr lang="en-US" dirty="0"/>
              <a:t>BFRTAC tasked with conceptual redesign</a:t>
            </a:r>
          </a:p>
          <a:p>
            <a:r>
              <a:rPr lang="en-US" b="1" dirty="0"/>
              <a:t>November 2021: </a:t>
            </a:r>
            <a:r>
              <a:rPr lang="en-US" dirty="0"/>
              <a:t>Site Walk </a:t>
            </a:r>
          </a:p>
          <a:p>
            <a:r>
              <a:rPr lang="en-US" b="1" dirty="0"/>
              <a:t>December 2021: </a:t>
            </a:r>
            <a:r>
              <a:rPr lang="en-US" dirty="0"/>
              <a:t>Key principles and approach developed</a:t>
            </a:r>
          </a:p>
          <a:p>
            <a:r>
              <a:rPr lang="en-US" b="1" dirty="0"/>
              <a:t>January 2022: </a:t>
            </a:r>
            <a:r>
              <a:rPr lang="en-US" dirty="0"/>
              <a:t>Subcommittee appointed, held weekly meetings</a:t>
            </a:r>
          </a:p>
          <a:p>
            <a:r>
              <a:rPr lang="en-US" b="1" dirty="0"/>
              <a:t>February 2021: Survey Launched to gather community input</a:t>
            </a:r>
          </a:p>
          <a:p>
            <a:r>
              <a:rPr lang="en-US" b="1" dirty="0"/>
              <a:t>February 16, 2022: First Public forum</a:t>
            </a:r>
          </a:p>
        </p:txBody>
      </p:sp>
    </p:spTree>
    <p:extLst>
      <p:ext uri="{BB962C8B-B14F-4D97-AF65-F5344CB8AC3E}">
        <p14:creationId xmlns:p14="http://schemas.microsoft.com/office/powerpoint/2010/main" val="862826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Textured background">
            <a:extLst>
              <a:ext uri="{FF2B5EF4-FFF2-40B4-BE49-F238E27FC236}">
                <a16:creationId xmlns:a16="http://schemas.microsoft.com/office/drawing/2014/main" id="{AFED4311-579C-456F-9050-5578AB3B6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5605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2A3DE2E-10E0-4566-9CD2-09D53F40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084" y="1286937"/>
            <a:ext cx="3854528" cy="38607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000" cap="all" spc="200" dirty="0"/>
              <a:t>Junction Park: Survey Results</a:t>
            </a:r>
            <a:endParaRPr lang="en-US" sz="6000" cap="all" spc="200" baseline="0" dirty="0"/>
          </a:p>
        </p:txBody>
      </p:sp>
      <p:pic>
        <p:nvPicPr>
          <p:cNvPr id="8" name="Picture 8" descr="A picture containing sky, outdoor, track, old&#10;&#10;Description automatically generated">
            <a:extLst>
              <a:ext uri="{FF2B5EF4-FFF2-40B4-BE49-F238E27FC236}">
                <a16:creationId xmlns:a16="http://schemas.microsoft.com/office/drawing/2014/main" id="{BBBB6921-EA69-455A-A14E-C284E1C6A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4044" y="279733"/>
            <a:ext cx="4513541" cy="2588985"/>
          </a:xfrm>
        </p:spPr>
      </p:pic>
      <p:pic>
        <p:nvPicPr>
          <p:cNvPr id="5" name="Picture 3" descr="Diagram&#10;&#10;Description automatically generated">
            <a:extLst>
              <a:ext uri="{FF2B5EF4-FFF2-40B4-BE49-F238E27FC236}">
                <a16:creationId xmlns:a16="http://schemas.microsoft.com/office/drawing/2014/main" id="{0A63C426-659B-4D61-ADD4-1EFECD520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951" y="1435101"/>
            <a:ext cx="2556095" cy="42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67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26C-73F2-4891-BD74-45B9410E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Park Survey Results: Overview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B03F0-2A19-4A33-82A5-ED7F4DA0D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Survey comprised 10 questions with 3 comment questions</a:t>
            </a:r>
          </a:p>
          <a:p>
            <a:r>
              <a:rPr lang="en-US" b="1" dirty="0"/>
              <a:t>566 </a:t>
            </a:r>
            <a:r>
              <a:rPr lang="en-US" dirty="0"/>
              <a:t>responses</a:t>
            </a:r>
            <a:r>
              <a:rPr lang="en-US" b="1" dirty="0"/>
              <a:t> </a:t>
            </a:r>
            <a:r>
              <a:rPr lang="en-US" dirty="0"/>
              <a:t>including paper surveys as of 2/15/22</a:t>
            </a:r>
          </a:p>
          <a:p>
            <a:r>
              <a:rPr lang="en-US" b="1" dirty="0"/>
              <a:t>90%</a:t>
            </a:r>
            <a:r>
              <a:rPr lang="en-US" dirty="0"/>
              <a:t> are Concord residents</a:t>
            </a:r>
          </a:p>
          <a:p>
            <a:r>
              <a:rPr lang="en-US" b="1" dirty="0"/>
              <a:t>11%</a:t>
            </a:r>
            <a:r>
              <a:rPr lang="en-US" dirty="0"/>
              <a:t> of respondents are under 40, </a:t>
            </a:r>
            <a:r>
              <a:rPr lang="en-US" b="1" dirty="0"/>
              <a:t>37%</a:t>
            </a:r>
            <a:r>
              <a:rPr lang="en-US" dirty="0"/>
              <a:t> are 40 – 60 years old, and almost </a:t>
            </a:r>
            <a:r>
              <a:rPr lang="en-US" b="1" dirty="0"/>
              <a:t>50%</a:t>
            </a:r>
            <a:r>
              <a:rPr lang="en-US" dirty="0"/>
              <a:t> are over 60</a:t>
            </a:r>
          </a:p>
          <a:p>
            <a:r>
              <a:rPr lang="en-US" dirty="0"/>
              <a:t>We received almost 850 comments across three questions</a:t>
            </a:r>
          </a:p>
          <a:p>
            <a:r>
              <a:rPr lang="en-US" dirty="0"/>
              <a:t>All data and a copy of the analysis to date will be posted after online survey closes on February 18, 2022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5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D7A7-52FD-4618-B93D-36675BF8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Welcome and Logistics</a:t>
            </a: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2E523-4EC6-470C-A863-4835BD608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Presentation materials are/will be  available at The Bruce Freeman Rail Trail Advisory Committee website (use our smartphone to scan the QR Code)</a:t>
            </a:r>
          </a:p>
          <a:p>
            <a:r>
              <a:rPr lang="en-US" dirty="0"/>
              <a:t>This forum will end at 6:00PM and there will be other public forums to continue the conversation so if we do not get to you will still have a chance to be heard</a:t>
            </a:r>
          </a:p>
          <a:p>
            <a:r>
              <a:rPr lang="en-US" dirty="0"/>
              <a:t>Ideas, questions, comments can be sent to the BFRTAC email address:</a:t>
            </a:r>
            <a:br>
              <a:rPr lang="en-US" dirty="0"/>
            </a:br>
            <a:r>
              <a:rPr lang="en-US" dirty="0">
                <a:hlinkClick r:id="rId2"/>
              </a:rPr>
              <a:t>BFRTAC@concordma.gov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C65715FF-72C2-45B1-BEFC-C3BC722ED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900" y="388831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90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26C-73F2-4891-BD74-45B9410E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Junction Park Survey Results: Usage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B03F0-2A19-4A33-82A5-ED7F4DA0D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8589"/>
            <a:ext cx="8596668" cy="51825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13% visit daily, 42% weekly, and 21% monthly</a:t>
            </a:r>
          </a:p>
          <a:p>
            <a:r>
              <a:rPr lang="en-US" b="1" dirty="0">
                <a:ea typeface="+mn-lt"/>
                <a:cs typeface="+mn-lt"/>
              </a:rPr>
              <a:t>84% of respondents are passing through </a:t>
            </a:r>
            <a:r>
              <a:rPr lang="en-US" dirty="0">
                <a:ea typeface="+mn-lt"/>
                <a:cs typeface="+mn-lt"/>
              </a:rPr>
              <a:t>to get to businesses or the rail trail. Just 5% are heading to the park and 3% are commuters</a:t>
            </a:r>
          </a:p>
          <a:p>
            <a:r>
              <a:rPr lang="en-US" dirty="0">
                <a:ea typeface="+mn-lt"/>
                <a:cs typeface="+mn-lt"/>
              </a:rPr>
              <a:t>Transportation "Mode" (multiple answers allowed) Top 5 are </a:t>
            </a:r>
            <a:endParaRPr lang="en-US" dirty="0"/>
          </a:p>
          <a:p>
            <a:pPr lvl="1"/>
            <a:r>
              <a:rPr lang="en-US" dirty="0"/>
              <a:t>Walking (58%)</a:t>
            </a:r>
          </a:p>
          <a:p>
            <a:pPr lvl="1"/>
            <a:r>
              <a:rPr lang="en-US" dirty="0"/>
              <a:t>Walking &amp; Biking (19%)</a:t>
            </a:r>
          </a:p>
          <a:p>
            <a:pPr lvl="1"/>
            <a:r>
              <a:rPr lang="en-US" dirty="0"/>
              <a:t>Biking (13%)</a:t>
            </a:r>
          </a:p>
          <a:p>
            <a:pPr lvl="1"/>
            <a:r>
              <a:rPr lang="en-US" dirty="0"/>
              <a:t>Walking &amp; Pushing Stroller (2%)</a:t>
            </a:r>
          </a:p>
          <a:p>
            <a:pPr lvl="1"/>
            <a:r>
              <a:rPr lang="en-US" dirty="0"/>
              <a:t>Pushing stroller (under 1%)</a:t>
            </a:r>
          </a:p>
          <a:p>
            <a:pPr lvl="1"/>
            <a:r>
              <a:rPr lang="en-US" dirty="0"/>
              <a:t>All others (8%)</a:t>
            </a:r>
          </a:p>
          <a:p>
            <a:r>
              <a:rPr lang="en-US" dirty="0"/>
              <a:t>Frequency of observed riding:</a:t>
            </a:r>
          </a:p>
          <a:p>
            <a:pPr lvl="1"/>
            <a:r>
              <a:rPr lang="en-US" dirty="0"/>
              <a:t>63% report seeing people riding 50% or less of the time</a:t>
            </a:r>
          </a:p>
          <a:p>
            <a:pPr lvl="1"/>
            <a:r>
              <a:rPr lang="en-US" dirty="0"/>
              <a:t>32% report seeing people riding between 50% and all the time</a:t>
            </a:r>
          </a:p>
          <a:p>
            <a:pPr lvl="1"/>
            <a:r>
              <a:rPr lang="en-US" dirty="0"/>
              <a:t>5% left blank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96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E1792-32A8-4186-8208-B46DB632B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Park Survey Results: 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A0F6E-D21F-4965-B63B-35AB45DCC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47% support major structural changes while 36% do not support and 17% left the question blank. Comments indicate they want more info on what comprises a "major structural change.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/>
              <a:t>A quick and unscientific survey of comments surfaced the following themes:</a:t>
            </a:r>
          </a:p>
          <a:p>
            <a:pPr lvl="1"/>
            <a:r>
              <a:rPr lang="en-US" dirty="0"/>
              <a:t>While 20% of respondents to question 10 said there was a safety issue, another  than 30% of respondents said the park was safe or there is no issue.</a:t>
            </a:r>
          </a:p>
          <a:p>
            <a:pPr lvl="1"/>
            <a:r>
              <a:rPr lang="en-US" dirty="0"/>
              <a:t>Across all 3 questions there is a lot of support and ideas for improved signage, trail markings (e.g. like the Freedom Trail), and  barriers </a:t>
            </a:r>
          </a:p>
          <a:p>
            <a:pPr lvl="1"/>
            <a:r>
              <a:rPr lang="en-US" dirty="0"/>
              <a:t>The MBTA crossing is a significant issue for including safety and security of users as well as confusion about where the BFRT path actually goes (15% don’t know).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82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63661-A2AA-42A4-9CE3-BC3F9EF9D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17" y="450850"/>
            <a:ext cx="9877251" cy="1320800"/>
          </a:xfrm>
        </p:spPr>
        <p:txBody>
          <a:bodyPr/>
          <a:lstStyle/>
          <a:p>
            <a:r>
              <a:rPr lang="en-US" dirty="0"/>
              <a:t>Illustrative (and incomplete) Survey Themes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FF8C9-DDA0-4F76-AE77-BB2D1505B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992" y="1571625"/>
            <a:ext cx="3933190" cy="4732171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2200" dirty="0"/>
              <a:t>Small, congested space with people moving at different speeds and in different directions</a:t>
            </a:r>
          </a:p>
          <a:p>
            <a:r>
              <a:rPr lang="en-US" sz="2200" dirty="0"/>
              <a:t>No barriers around train tracks </a:t>
            </a:r>
          </a:p>
          <a:p>
            <a:r>
              <a:rPr lang="en-US" sz="2200" dirty="0"/>
              <a:t>No notification that a train is coming</a:t>
            </a:r>
          </a:p>
          <a:p>
            <a:r>
              <a:rPr lang="en-US" sz="2200" dirty="0"/>
              <a:t>TWCGT have done an amazing job of landscaping and maintaining a special space in west concord</a:t>
            </a:r>
          </a:p>
          <a:p>
            <a:r>
              <a:rPr lang="en-US" sz="2200" dirty="0"/>
              <a:t>Lack of clarity on where rail trail goes</a:t>
            </a:r>
            <a:endParaRPr lang="en-US"/>
          </a:p>
          <a:p>
            <a:r>
              <a:rPr lang="en-US" sz="2200" dirty="0"/>
              <a:t>No clear path for the rail trail; Some not even aware the rail trail passes through the park</a:t>
            </a:r>
          </a:p>
          <a:p>
            <a:r>
              <a:rPr lang="en-US" sz="2200" dirty="0"/>
              <a:t>Bicyclists and walkers do not always agree on how safe it is</a:t>
            </a:r>
          </a:p>
          <a:p>
            <a:r>
              <a:rPr lang="en-US" sz="2200" dirty="0"/>
              <a:t>Concern about cars entering commuter parking lot where rail trail crosses</a:t>
            </a:r>
          </a:p>
          <a:p>
            <a:r>
              <a:rPr lang="en-US" sz="2200" dirty="0"/>
              <a:t>Concern about cars turning right at Commonwealth Ave rail trail intersection</a:t>
            </a:r>
          </a:p>
          <a:p>
            <a:r>
              <a:rPr lang="en-US" sz="2200" dirty="0"/>
              <a:t>Tables/planters in the way &amp; there needs to be more tables and planters to slow people down</a:t>
            </a:r>
          </a:p>
          <a:p>
            <a:r>
              <a:rPr lang="en-US" sz="2200" dirty="0"/>
              <a:t>Dogs not on leashes</a:t>
            </a:r>
          </a:p>
          <a:p>
            <a:r>
              <a:rPr lang="en-US" sz="2200" dirty="0"/>
              <a:t>Kids running around, people hanging around 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8A1ED-D5FA-4285-AD33-633DEE128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6970" y="1578506"/>
            <a:ext cx="4184034" cy="3880773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2200" dirty="0">
                <a:ea typeface="+mn-lt"/>
                <a:cs typeface="+mn-lt"/>
              </a:rPr>
              <a:t>People not walking straight / walking side by side</a:t>
            </a:r>
          </a:p>
          <a:p>
            <a:r>
              <a:rPr lang="en-US" sz="2200" dirty="0">
                <a:ea typeface="+mn-lt"/>
                <a:cs typeface="+mn-lt"/>
              </a:rPr>
              <a:t>Poor lighting</a:t>
            </a:r>
            <a:endParaRPr lang="en-US" dirty="0">
              <a:ea typeface="+mn-lt"/>
              <a:cs typeface="+mn-lt"/>
            </a:endParaRPr>
          </a:p>
          <a:p>
            <a:r>
              <a:rPr lang="en-US" sz="2200" dirty="0">
                <a:ea typeface="+mn-lt"/>
                <a:cs typeface="+mn-lt"/>
              </a:rPr>
              <a:t>Congestive not conducive to calm park experience</a:t>
            </a:r>
            <a:endParaRPr lang="en-US" dirty="0"/>
          </a:p>
          <a:p>
            <a:r>
              <a:rPr lang="en-US" sz="2200" dirty="0"/>
              <a:t>People funneled to Junction Park only because there is no crossing on Main Street</a:t>
            </a:r>
            <a:endParaRPr lang="en-US"/>
          </a:p>
          <a:p>
            <a:r>
              <a:rPr lang="en-US" sz="2200" dirty="0"/>
              <a:t>Some pedestrians fear cyclists who don’t dismount and skateboarders and rollerbladers </a:t>
            </a:r>
          </a:p>
          <a:p>
            <a:r>
              <a:rPr lang="en-US" sz="2200" dirty="0"/>
              <a:t>Cyclists slow down to safely avoid pedestrians</a:t>
            </a:r>
          </a:p>
          <a:p>
            <a:r>
              <a:rPr lang="en-US" sz="2200" dirty="0"/>
              <a:t>It is inconvenient and sometimes difficult for cyclists to dismount</a:t>
            </a:r>
            <a:endParaRPr lang="en-US" dirty="0"/>
          </a:p>
          <a:p>
            <a:r>
              <a:rPr lang="en-US" sz="2200" dirty="0"/>
              <a:t>Some cyclists use street to avoid dismounting; some will not use trail if dismounting enforced</a:t>
            </a:r>
            <a:r>
              <a:rPr lang="en-US" sz="2200" dirty="0">
                <a:sym typeface="Wingdings" panose="05000000000000000000" pitchFamily="2" charset="2"/>
              </a:rPr>
              <a:t>?</a:t>
            </a:r>
            <a:endParaRPr lang="en-US" sz="2200" dirty="0"/>
          </a:p>
          <a:p>
            <a:r>
              <a:rPr lang="en-US" sz="2200" dirty="0">
                <a:sym typeface="Wingdings" panose="05000000000000000000" pitchFamily="2" charset="2"/>
              </a:rPr>
              <a:t>Questions around need for and cost of major structural changes to the park</a:t>
            </a:r>
          </a:p>
          <a:p>
            <a:r>
              <a:rPr lang="en-US" sz="2200" dirty="0"/>
              <a:t>Not a problem – it's perfectly safe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47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Textured background">
            <a:extLst>
              <a:ext uri="{FF2B5EF4-FFF2-40B4-BE49-F238E27FC236}">
                <a16:creationId xmlns:a16="http://schemas.microsoft.com/office/drawing/2014/main" id="{AFED4311-579C-456F-9050-5578AB3B6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5605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2A3DE2E-10E0-4566-9CD2-09D53F40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084" y="1286937"/>
            <a:ext cx="3854528" cy="38607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000" cap="all" spc="200" dirty="0"/>
              <a:t>Junction Park: Public input</a:t>
            </a:r>
            <a:endParaRPr lang="en-US" sz="6000" cap="all" spc="200" baseline="0" dirty="0"/>
          </a:p>
        </p:txBody>
      </p:sp>
      <p:pic>
        <p:nvPicPr>
          <p:cNvPr id="8" name="Picture 8" descr="A picture containing sky, outdoor, track, old&#10;&#10;Description automatically generated">
            <a:extLst>
              <a:ext uri="{FF2B5EF4-FFF2-40B4-BE49-F238E27FC236}">
                <a16:creationId xmlns:a16="http://schemas.microsoft.com/office/drawing/2014/main" id="{BBBB6921-EA69-455A-A14E-C284E1C6A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4044" y="279733"/>
            <a:ext cx="4513541" cy="2588985"/>
          </a:xfrm>
        </p:spPr>
      </p:pic>
      <p:pic>
        <p:nvPicPr>
          <p:cNvPr id="5" name="Picture 3" descr="Diagram&#10;&#10;Description automatically generated">
            <a:extLst>
              <a:ext uri="{FF2B5EF4-FFF2-40B4-BE49-F238E27FC236}">
                <a16:creationId xmlns:a16="http://schemas.microsoft.com/office/drawing/2014/main" id="{0A63C426-659B-4D61-ADD4-1EFECD520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951" y="1435101"/>
            <a:ext cx="2556095" cy="4252383"/>
          </a:xfrm>
          <a:prstGeom prst="rect">
            <a:avLst/>
          </a:prstGeom>
        </p:spPr>
      </p:pic>
      <p:pic>
        <p:nvPicPr>
          <p:cNvPr id="2" name="Picture 2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98AD66C0-F81B-4713-838A-46AEBE029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733" y="3295650"/>
            <a:ext cx="4679950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44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7FA70-3C71-4038-AF62-78612365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Problems to Address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40082-8DA3-49AF-90AA-C85427E0E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20342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dirty="0"/>
              <a:t>Safety concerns due to:</a:t>
            </a:r>
          </a:p>
          <a:p>
            <a:pPr lvl="2"/>
            <a:r>
              <a:rPr lang="en-US" dirty="0"/>
              <a:t>Congestion due to size &amp; layout of park</a:t>
            </a:r>
          </a:p>
          <a:p>
            <a:pPr lvl="2"/>
            <a:r>
              <a:rPr lang="en-US" dirty="0">
                <a:ea typeface="+mn-lt"/>
                <a:cs typeface="+mn-lt"/>
              </a:rPr>
              <a:t>Lack of clarity on BFRT route</a:t>
            </a:r>
          </a:p>
          <a:p>
            <a:pPr lvl="2"/>
            <a:r>
              <a:rPr lang="en-US" dirty="0"/>
              <a:t>Convergence of people on and off wheels</a:t>
            </a:r>
          </a:p>
          <a:p>
            <a:pPr lvl="2"/>
            <a:r>
              <a:rPr lang="en-US" dirty="0"/>
              <a:t>Safety of MBTA crossing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81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26A7-3CA1-4BEC-8686-04CF2562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Term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551B6-64CD-431B-8244-AC18ED231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Help mediate the risk of some or all of the key problems</a:t>
            </a:r>
          </a:p>
          <a:p>
            <a:r>
              <a:rPr lang="en-US" dirty="0"/>
              <a:t>Keep the current layout of the </a:t>
            </a:r>
            <a:r>
              <a:rPr lang="en-US"/>
              <a:t>park</a:t>
            </a:r>
            <a:endParaRPr lang="en-US" dirty="0"/>
          </a:p>
          <a:p>
            <a:r>
              <a:rPr lang="en-US" dirty="0"/>
              <a:t>Clarify where the rail trail is for riders and where pedestrian/park areas are for pedestrians</a:t>
            </a:r>
          </a:p>
          <a:p>
            <a:r>
              <a:rPr lang="en-US" dirty="0"/>
              <a:t>Increase safety with less expensive, more easily implemented measures</a:t>
            </a:r>
          </a:p>
          <a:p>
            <a:r>
              <a:rPr lang="en-US" dirty="0"/>
              <a:t>Examples of Possible Solutions: </a:t>
            </a:r>
          </a:p>
          <a:p>
            <a:pPr lvl="1"/>
            <a:r>
              <a:rPr lang="en-US" dirty="0"/>
              <a:t>Add signage to clarify where rail trail goes including pavement markings</a:t>
            </a:r>
          </a:p>
          <a:p>
            <a:pPr lvl="1"/>
            <a:r>
              <a:rPr lang="en-US" dirty="0">
                <a:ea typeface="+mn-lt"/>
                <a:cs typeface="+mn-lt"/>
              </a:rPr>
              <a:t>Use "signifiers to visually show or direct people where  to go (markings signs) or not to go (planters / fences / landscaping) </a:t>
            </a:r>
          </a:p>
          <a:p>
            <a:pPr lvl="1"/>
            <a:r>
              <a:rPr lang="en-US" dirty="0"/>
              <a:t>Regulate speed through the park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04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26A7-3CA1-4BEC-8686-04CF2562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Conceptual Redesign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551B6-64CD-431B-8244-AC18ED231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800" dirty="0"/>
              <a:t>Mediate </a:t>
            </a:r>
            <a:r>
              <a:rPr lang="en-US" dirty="0"/>
              <a:t>and resolve all</a:t>
            </a:r>
            <a:r>
              <a:rPr lang="en-US" sz="1800" dirty="0"/>
              <a:t> key problems</a:t>
            </a:r>
          </a:p>
          <a:p>
            <a:r>
              <a:rPr lang="en-US" dirty="0">
                <a:ea typeface="+mn-lt"/>
                <a:cs typeface="+mn-lt"/>
              </a:rPr>
              <a:t>Clarify where the rail trail is and where pedestrian/park areas are</a:t>
            </a:r>
          </a:p>
          <a:p>
            <a:r>
              <a:rPr lang="en-US" dirty="0"/>
              <a:t>Physically and safely separate the </a:t>
            </a:r>
            <a:r>
              <a:rPr lang="en-US" sz="1800" dirty="0"/>
              <a:t>rail trail </a:t>
            </a:r>
            <a:r>
              <a:rPr lang="en-US" dirty="0"/>
              <a:t>users from other </a:t>
            </a:r>
            <a:r>
              <a:rPr lang="en-US" sz="1800" dirty="0"/>
              <a:t>Junction Park users</a:t>
            </a:r>
            <a:r>
              <a:rPr lang="en-US" dirty="0"/>
              <a:t> </a:t>
            </a:r>
          </a:p>
          <a:p>
            <a:r>
              <a:rPr lang="en-US" dirty="0"/>
              <a:t>Examples of Possible Solutions fall into 3 categories:: </a:t>
            </a:r>
          </a:p>
          <a:p>
            <a:pPr marL="800100" lvl="3" indent="-342900"/>
            <a:r>
              <a:rPr lang="en-US" sz="1600" dirty="0"/>
              <a:t>Take land from MBTA property to West of park</a:t>
            </a:r>
          </a:p>
          <a:p>
            <a:pPr marL="800100" lvl="3" indent="-342900"/>
            <a:r>
              <a:rPr lang="en-US" sz="1600" dirty="0"/>
              <a:t>Take west side of park and create separate bike path through current landscaped areas and add landscaping elsewhere</a:t>
            </a:r>
          </a:p>
          <a:p>
            <a:pPr marL="800100" lvl="3" indent="-342900"/>
            <a:r>
              <a:rPr lang="en-US" sz="1600" dirty="0"/>
              <a:t>Use existing path to create separate bike lane and expand or add pedestrian pathways elsewhere in the park as needed and create/restore landscaping</a:t>
            </a:r>
          </a:p>
          <a:p>
            <a:pPr marL="342900" lvl="1" indent="-342900"/>
            <a:r>
              <a:rPr lang="en-US" sz="1800" dirty="0"/>
              <a:t>A separate recommendation will concern the MBTA Crossing</a:t>
            </a:r>
          </a:p>
          <a:p>
            <a:pPr marL="800100" lvl="3" indent="-342900"/>
            <a:r>
              <a:rPr lang="en-US" sz="1600" dirty="0"/>
              <a:t>Add visual and/or physical barrier before tracks (stacked fencers, gate, planters, etc.)</a:t>
            </a:r>
          </a:p>
          <a:p>
            <a:pPr marL="800100" lvl="3" indent="-342900"/>
            <a:r>
              <a:rPr lang="en-US" sz="1600" dirty="0"/>
              <a:t>Add flashing lights with gate</a:t>
            </a:r>
          </a:p>
        </p:txBody>
      </p:sp>
    </p:spTree>
    <p:extLst>
      <p:ext uri="{BB962C8B-B14F-4D97-AF65-F5344CB8AC3E}">
        <p14:creationId xmlns:p14="http://schemas.microsoft.com/office/powerpoint/2010/main" val="3128162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8D64-E2DE-4C32-A0A2-5AB8FC651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Discussion Guidelines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F0E12-4884-44B8-B37B-BBDAF8D3F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74" y="1767185"/>
            <a:ext cx="1034862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Please state your name and address</a:t>
            </a:r>
          </a:p>
          <a:p>
            <a:r>
              <a:rPr lang="en-US" sz="2000" dirty="0"/>
              <a:t>Please state what your comments relate to (clarification, feedback or new idea)</a:t>
            </a:r>
          </a:p>
          <a:p>
            <a:r>
              <a:rPr lang="en-US" sz="2000" dirty="0"/>
              <a:t>Please keep your comments to 2 minutes or less</a:t>
            </a:r>
          </a:p>
          <a:p>
            <a:r>
              <a:rPr lang="en-US" sz="2000" dirty="0"/>
              <a:t>Comments that require follow up will be recorded and addressed.</a:t>
            </a:r>
          </a:p>
          <a:p>
            <a:endParaRPr lang="en-US" sz="2000" dirty="0"/>
          </a:p>
          <a:p>
            <a:r>
              <a:rPr lang="en-US" sz="2000" dirty="0"/>
              <a:t>Discuss short term concepts first – then long term</a:t>
            </a:r>
          </a:p>
          <a:p>
            <a:endParaRPr lang="en-US" sz="2000" dirty="0"/>
          </a:p>
          <a:p>
            <a:r>
              <a:rPr lang="en-US" sz="2000" dirty="0"/>
              <a:t>Email any ideas/questions to </a:t>
            </a:r>
            <a:r>
              <a:rPr lang="en-US" sz="2000" dirty="0">
                <a:hlinkClick r:id="rId3"/>
              </a:rPr>
              <a:t>bfrtac@concordma.gov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0267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26A7-3CA1-4BEC-8686-04CF2562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Term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551B6-64CD-431B-8244-AC18ED231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34" y="1462089"/>
            <a:ext cx="8596668" cy="51190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Examples of Possible Solutions: </a:t>
            </a:r>
          </a:p>
          <a:p>
            <a:pPr lvl="1"/>
            <a:r>
              <a:rPr lang="en-US" dirty="0"/>
              <a:t>Add signage to clarify where rail trail goes including pavement markings</a:t>
            </a:r>
          </a:p>
          <a:p>
            <a:pPr lvl="1"/>
            <a:r>
              <a:rPr lang="en-US" dirty="0">
                <a:ea typeface="+mn-lt"/>
                <a:cs typeface="+mn-lt"/>
              </a:rPr>
              <a:t>Use "signifiers to visually show or direct people where  to go (markings signs) or not to go (planters / fences / landscaping) </a:t>
            </a:r>
          </a:p>
          <a:p>
            <a:pPr lvl="1"/>
            <a:r>
              <a:rPr lang="en-US" dirty="0"/>
              <a:t>Regulate speed through the park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Some possible questions to get the discussion started (or bring your own):</a:t>
            </a:r>
          </a:p>
          <a:p>
            <a:pPr lvl="1"/>
            <a:r>
              <a:rPr lang="en-US" dirty="0"/>
              <a:t>What ideas appeal to you and why? </a:t>
            </a:r>
          </a:p>
          <a:p>
            <a:pPr lvl="1"/>
            <a:r>
              <a:rPr lang="en-US" dirty="0"/>
              <a:t>What doesn't appeal and why?</a:t>
            </a:r>
          </a:p>
          <a:p>
            <a:pPr lvl="1"/>
            <a:r>
              <a:rPr lang="en-US" dirty="0"/>
              <a:t>What ideas are missing from this discussion of short term Concepts?</a:t>
            </a:r>
          </a:p>
          <a:p>
            <a:pPr lvl="1"/>
            <a:r>
              <a:rPr lang="en-US" dirty="0"/>
              <a:t>Who is a person that knows something that would be helpful to the Committee's work?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15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26A7-3CA1-4BEC-8686-04CF2562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Conceptual Redesign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551B6-64CD-431B-8244-AC18ED231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084" y="1229256"/>
            <a:ext cx="8596668" cy="54365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Examples of Possible Solutions fall into 3 categories:: </a:t>
            </a:r>
          </a:p>
          <a:p>
            <a:pPr marL="800100" lvl="3" indent="-342900"/>
            <a:r>
              <a:rPr lang="en-US" sz="1600" dirty="0"/>
              <a:t>Take land from MBTA property to West of park</a:t>
            </a:r>
          </a:p>
          <a:p>
            <a:pPr marL="800100" lvl="3" indent="-342900"/>
            <a:r>
              <a:rPr lang="en-US" sz="1600" dirty="0"/>
              <a:t>Take west side of park and create separate bike path </a:t>
            </a:r>
          </a:p>
          <a:p>
            <a:pPr marL="800100" lvl="3" indent="-342900"/>
            <a:r>
              <a:rPr lang="en-US" sz="1600" dirty="0"/>
              <a:t>Use existing path for separate bike lane and add pedestrian paths elsewhere</a:t>
            </a:r>
            <a:endParaRPr lang="en-US" dirty="0"/>
          </a:p>
          <a:p>
            <a:pPr marL="342900" lvl="1" indent="-342900"/>
            <a:r>
              <a:rPr lang="en-US" sz="1800" dirty="0"/>
              <a:t>A separate recommendation will concern the MBTA Crossing</a:t>
            </a:r>
          </a:p>
          <a:p>
            <a:pPr marL="800100" lvl="3" indent="-342900"/>
            <a:r>
              <a:rPr lang="en-US" sz="1600" dirty="0"/>
              <a:t>Add visual and/or physical barrier before tracks</a:t>
            </a:r>
          </a:p>
          <a:p>
            <a:pPr lvl="1"/>
            <a:endParaRPr lang="en-US" dirty="0"/>
          </a:p>
          <a:p>
            <a:pPr indent="-342900"/>
            <a:r>
              <a:rPr lang="en-US" dirty="0"/>
              <a:t>Some possible questions to get the discussion started (or bring your own):</a:t>
            </a:r>
          </a:p>
          <a:p>
            <a:pPr lvl="1"/>
            <a:r>
              <a:rPr lang="en-US" dirty="0"/>
              <a:t>What ideas appeal to you and why? </a:t>
            </a:r>
          </a:p>
          <a:p>
            <a:pPr lvl="1"/>
            <a:r>
              <a:rPr lang="en-US" dirty="0" err="1"/>
              <a:t>Waht</a:t>
            </a:r>
            <a:r>
              <a:rPr lang="en-US" dirty="0"/>
              <a:t> are your thoughts about "major structural change" and why?</a:t>
            </a:r>
          </a:p>
          <a:p>
            <a:pPr lvl="1"/>
            <a:r>
              <a:rPr lang="en-US" dirty="0"/>
              <a:t>What ideas are missing from this discussion ?</a:t>
            </a:r>
          </a:p>
          <a:p>
            <a:pPr lvl="1"/>
            <a:r>
              <a:rPr lang="en-US" dirty="0"/>
              <a:t>Who is a person that knows something that would be helpful to the Committee's work?</a:t>
            </a:r>
          </a:p>
        </p:txBody>
      </p:sp>
    </p:spTree>
    <p:extLst>
      <p:ext uri="{BB962C8B-B14F-4D97-AF65-F5344CB8AC3E}">
        <p14:creationId xmlns:p14="http://schemas.microsoft.com/office/powerpoint/2010/main" val="383359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3625-A363-446A-BE73-44526027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295F3D-FD4A-42D5-ABB9-7CECF4A876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49109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66EF60A-550A-4EBC-A6EF-2D2D68657569}"/>
              </a:ext>
            </a:extLst>
          </p:cNvPr>
          <p:cNvSpPr txBox="1"/>
          <p:nvPr/>
        </p:nvSpPr>
        <p:spPr>
          <a:xfrm>
            <a:off x="7352323" y="616047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4:00 PM to 6:00 PM</a:t>
            </a:r>
          </a:p>
        </p:txBody>
      </p:sp>
    </p:spTree>
    <p:extLst>
      <p:ext uri="{BB962C8B-B14F-4D97-AF65-F5344CB8AC3E}">
        <p14:creationId xmlns:p14="http://schemas.microsoft.com/office/powerpoint/2010/main" val="367926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6BB7-31D6-4767-9F49-6AE137DA6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</a:t>
            </a:r>
            <a:r>
              <a:rPr lang="en-US"/>
              <a:t>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27AD6-1B27-4815-A10C-E07F67C4A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262626"/>
              </a:buClr>
            </a:pPr>
            <a:r>
              <a:rPr lang="en-US" sz="2000" dirty="0"/>
              <a:t>BFRTAC will review the feedback from this forum and schedule additional meetings</a:t>
            </a:r>
          </a:p>
          <a:p>
            <a:pPr>
              <a:buClr>
                <a:srgbClr val="262626"/>
              </a:buClr>
            </a:pPr>
            <a:r>
              <a:rPr lang="en-US" sz="2000" dirty="0"/>
              <a:t>Please send any comments, questions, or other information to </a:t>
            </a:r>
            <a:r>
              <a:rPr lang="en-US" sz="2000" dirty="0">
                <a:hlinkClick r:id="rId2"/>
              </a:rPr>
              <a:t>BFRTAC@concordma.gov</a:t>
            </a:r>
            <a:r>
              <a:rPr lang="en-US" sz="2000" dirty="0"/>
              <a:t>  </a:t>
            </a:r>
          </a:p>
          <a:p>
            <a:pPr>
              <a:buClr>
                <a:srgbClr val="262626"/>
              </a:buClr>
            </a:pPr>
            <a:r>
              <a:rPr lang="en-US" sz="2000" dirty="0"/>
              <a:t>The next meeting of the full BFRTAC is March 3, 2022 at 7PM – Location TBA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880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B412-DAA0-4ABF-B619-04F7D70A3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01E20-17F3-4287-9B53-94D018985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1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1E810-FD32-4B4D-9E96-86224CE7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88894"/>
            <a:ext cx="10306520" cy="880730"/>
          </a:xfrm>
        </p:spPr>
        <p:txBody>
          <a:bodyPr>
            <a:normAutofit/>
          </a:bodyPr>
          <a:lstStyle/>
          <a:p>
            <a:r>
              <a:rPr lang="en-US" sz="4000" dirty="0">
                <a:ea typeface="+mj-lt"/>
                <a:cs typeface="+mj-lt"/>
              </a:rPr>
              <a:t>Objectives for Today</a:t>
            </a:r>
          </a:p>
          <a:p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81D33E-3FF2-4E90-AC14-746B516268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136455"/>
              </p:ext>
            </p:extLst>
          </p:nvPr>
        </p:nvGraphicFramePr>
        <p:xfrm>
          <a:off x="560447" y="1713414"/>
          <a:ext cx="10582622" cy="4508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3176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Textured background">
            <a:extLst>
              <a:ext uri="{FF2B5EF4-FFF2-40B4-BE49-F238E27FC236}">
                <a16:creationId xmlns:a16="http://schemas.microsoft.com/office/drawing/2014/main" id="{AFED4311-579C-456F-9050-5578AB3B6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5605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2A3DE2E-10E0-4566-9CD2-09D53F40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084" y="1286937"/>
            <a:ext cx="3854528" cy="38607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000" cap="all" spc="200" dirty="0"/>
              <a:t>Junction Park: Context</a:t>
            </a:r>
            <a:endParaRPr lang="en-US" sz="6000" cap="all" spc="200" baseline="0" dirty="0"/>
          </a:p>
        </p:txBody>
      </p:sp>
      <p:pic>
        <p:nvPicPr>
          <p:cNvPr id="8" name="Picture 8" descr="A picture containing sky, outdoor, track, old&#10;&#10;Description automatically generated">
            <a:extLst>
              <a:ext uri="{FF2B5EF4-FFF2-40B4-BE49-F238E27FC236}">
                <a16:creationId xmlns:a16="http://schemas.microsoft.com/office/drawing/2014/main" id="{BBBB6921-EA69-455A-A14E-C284E1C6A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4044" y="279733"/>
            <a:ext cx="4513541" cy="2588985"/>
          </a:xfrm>
        </p:spPr>
      </p:pic>
      <p:pic>
        <p:nvPicPr>
          <p:cNvPr id="5" name="Picture 3" descr="Diagram&#10;&#10;Description automatically generated">
            <a:extLst>
              <a:ext uri="{FF2B5EF4-FFF2-40B4-BE49-F238E27FC236}">
                <a16:creationId xmlns:a16="http://schemas.microsoft.com/office/drawing/2014/main" id="{0A63C426-659B-4D61-ADD4-1EFECD520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784" y="345018"/>
            <a:ext cx="2556095" cy="42523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5E0200C-CA3D-4C46-B6C8-581FF77C6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650" y="3652451"/>
            <a:ext cx="5590116" cy="29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40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9F4F4-BC43-4EFB-9509-4251D8BF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37" y="642594"/>
            <a:ext cx="11809863" cy="1371600"/>
          </a:xfrm>
        </p:spPr>
        <p:txBody>
          <a:bodyPr/>
          <a:lstStyle/>
          <a:p>
            <a:r>
              <a:rPr lang="en-US" dirty="0"/>
              <a:t>BFRT in Concord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A9736BA4-97AF-47E7-99BF-29AE9B83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496" y="354898"/>
            <a:ext cx="5518029" cy="6291981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3AEAB850-8F1D-42B3-B6FD-89B3D381CADB}"/>
              </a:ext>
            </a:extLst>
          </p:cNvPr>
          <p:cNvSpPr/>
          <p:nvPr/>
        </p:nvSpPr>
        <p:spPr>
          <a:xfrm>
            <a:off x="7931019" y="1763486"/>
            <a:ext cx="466531" cy="335902"/>
          </a:xfrm>
          <a:prstGeom prst="star5">
            <a:avLst/>
          </a:prstGeom>
          <a:solidFill>
            <a:srgbClr val="FFFF00"/>
          </a:solidFill>
          <a:ln>
            <a:solidFill>
              <a:srgbClr val="2E37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7366A-374A-4B25-9C63-E828B507E9FE}"/>
              </a:ext>
            </a:extLst>
          </p:cNvPr>
          <p:cNvSpPr txBox="1"/>
          <p:nvPr/>
        </p:nvSpPr>
        <p:spPr>
          <a:xfrm>
            <a:off x="531845" y="1931437"/>
            <a:ext cx="448802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2C partially completed in 2018 but not connected to the rest of the Trail which terminates in Lowell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Route 2 Bridge opens July 2022 (see star)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bridge will connect to the full trail will increased rail trail traffic in West Concord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842EC5-EC77-4EE6-A119-CF880446A647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8442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3CCF63C2-F69A-4773-B0D5-8A5C4DD32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42" y="-9525"/>
            <a:ext cx="15027572" cy="6843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FE1ECF-ECEF-42A4-B201-4D04D7F6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84" y="5063136"/>
            <a:ext cx="2505075" cy="14996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Where is Junction Park?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8EE737-1B48-446B-B0B0-DE8984C0DB1A}"/>
              </a:ext>
            </a:extLst>
          </p:cNvPr>
          <p:cNvSpPr/>
          <p:nvPr/>
        </p:nvSpPr>
        <p:spPr>
          <a:xfrm rot="20237178">
            <a:off x="9129119" y="2506476"/>
            <a:ext cx="752475" cy="149961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C1D698-65BF-485F-A5C1-52A7BC990A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0" r="3131" b="4137"/>
          <a:stretch/>
        </p:blipFill>
        <p:spPr>
          <a:xfrm>
            <a:off x="12116" y="-9525"/>
            <a:ext cx="2738609" cy="30099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302AF96-827A-4F8C-B024-ED69771579CC}"/>
              </a:ext>
            </a:extLst>
          </p:cNvPr>
          <p:cNvSpPr/>
          <p:nvPr/>
        </p:nvSpPr>
        <p:spPr>
          <a:xfrm>
            <a:off x="1277314" y="912918"/>
            <a:ext cx="999013" cy="196363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8952B0E-F4CD-448F-B144-C426B580CFC0}"/>
                  </a:ext>
                </a:extLst>
              </p14:cNvPr>
              <p14:cNvContentPartPr/>
              <p14:nvPr/>
            </p14:nvContentPartPr>
            <p14:xfrm>
              <a:off x="9249815" y="3362969"/>
              <a:ext cx="372960" cy="698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8952B0E-F4CD-448F-B144-C426B580CF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31815" y="3254969"/>
                <a:ext cx="408600" cy="9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85A1415-2644-4E3F-9FD5-B1162FD781DB}"/>
                  </a:ext>
                </a:extLst>
              </p14:cNvPr>
              <p14:cNvContentPartPr/>
              <p14:nvPr/>
            </p14:nvContentPartPr>
            <p14:xfrm>
              <a:off x="7165775" y="3013981"/>
              <a:ext cx="2457000" cy="1094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85A1415-2644-4E3F-9FD5-B1162FD781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51375" y="2999581"/>
                <a:ext cx="2485080" cy="112212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56E2205F-5D00-4595-8BDE-4AD35337F8AC}"/>
              </a:ext>
            </a:extLst>
          </p:cNvPr>
          <p:cNvSpPr/>
          <p:nvPr/>
        </p:nvSpPr>
        <p:spPr>
          <a:xfrm>
            <a:off x="15132031" y="1552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D1D74F8-9E05-4263-8443-8B5E61BFEA66}"/>
              </a:ext>
            </a:extLst>
          </p:cNvPr>
          <p:cNvSpPr/>
          <p:nvPr/>
        </p:nvSpPr>
        <p:spPr>
          <a:xfrm>
            <a:off x="7160964" y="3073706"/>
            <a:ext cx="627961" cy="232147"/>
          </a:xfrm>
          <a:custGeom>
            <a:avLst/>
            <a:gdLst>
              <a:gd name="connsiteX0" fmla="*/ 0 w 627961"/>
              <a:gd name="connsiteY0" fmla="*/ 0 h 232147"/>
              <a:gd name="connsiteX1" fmla="*/ 33050 w 627961"/>
              <a:gd name="connsiteY1" fmla="*/ 110169 h 232147"/>
              <a:gd name="connsiteX2" fmla="*/ 55084 w 627961"/>
              <a:gd name="connsiteY2" fmla="*/ 143219 h 232147"/>
              <a:gd name="connsiteX3" fmla="*/ 88135 w 627961"/>
              <a:gd name="connsiteY3" fmla="*/ 165253 h 232147"/>
              <a:gd name="connsiteX4" fmla="*/ 176270 w 627961"/>
              <a:gd name="connsiteY4" fmla="*/ 198304 h 232147"/>
              <a:gd name="connsiteX5" fmla="*/ 275422 w 627961"/>
              <a:gd name="connsiteY5" fmla="*/ 220337 h 232147"/>
              <a:gd name="connsiteX6" fmla="*/ 627961 w 627961"/>
              <a:gd name="connsiteY6" fmla="*/ 187287 h 23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961" h="232147">
                <a:moveTo>
                  <a:pt x="0" y="0"/>
                </a:moveTo>
                <a:cubicBezTo>
                  <a:pt x="10320" y="51599"/>
                  <a:pt x="8895" y="61859"/>
                  <a:pt x="33050" y="110169"/>
                </a:cubicBezTo>
                <a:cubicBezTo>
                  <a:pt x="38971" y="122012"/>
                  <a:pt x="45721" y="133857"/>
                  <a:pt x="55084" y="143219"/>
                </a:cubicBezTo>
                <a:cubicBezTo>
                  <a:pt x="64447" y="152582"/>
                  <a:pt x="76639" y="158684"/>
                  <a:pt x="88135" y="165253"/>
                </a:cubicBezTo>
                <a:cubicBezTo>
                  <a:pt x="139479" y="194593"/>
                  <a:pt x="122046" y="182811"/>
                  <a:pt x="176270" y="198304"/>
                </a:cubicBezTo>
                <a:cubicBezTo>
                  <a:pt x="252208" y="220001"/>
                  <a:pt x="156131" y="200457"/>
                  <a:pt x="275422" y="220337"/>
                </a:cubicBezTo>
                <a:cubicBezTo>
                  <a:pt x="622127" y="197970"/>
                  <a:pt x="536279" y="278969"/>
                  <a:pt x="627961" y="187287"/>
                </a:cubicBez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2E29D09-E099-49C1-8913-87E7975AC27B}"/>
              </a:ext>
            </a:extLst>
          </p:cNvPr>
          <p:cNvSpPr/>
          <p:nvPr/>
        </p:nvSpPr>
        <p:spPr>
          <a:xfrm>
            <a:off x="8053330" y="3139807"/>
            <a:ext cx="1344067" cy="649995"/>
          </a:xfrm>
          <a:custGeom>
            <a:avLst/>
            <a:gdLst>
              <a:gd name="connsiteX0" fmla="*/ 0 w 1344067"/>
              <a:gd name="connsiteY0" fmla="*/ 44068 h 649995"/>
              <a:gd name="connsiteX1" fmla="*/ 55084 w 1344067"/>
              <a:gd name="connsiteY1" fmla="*/ 33051 h 649995"/>
              <a:gd name="connsiteX2" fmla="*/ 88135 w 1344067"/>
              <a:gd name="connsiteY2" fmla="*/ 11017 h 649995"/>
              <a:gd name="connsiteX3" fmla="*/ 143219 w 1344067"/>
              <a:gd name="connsiteY3" fmla="*/ 0 h 649995"/>
              <a:gd name="connsiteX4" fmla="*/ 231354 w 1344067"/>
              <a:gd name="connsiteY4" fmla="*/ 22034 h 649995"/>
              <a:gd name="connsiteX5" fmla="*/ 264405 w 1344067"/>
              <a:gd name="connsiteY5" fmla="*/ 44068 h 649995"/>
              <a:gd name="connsiteX6" fmla="*/ 363557 w 1344067"/>
              <a:gd name="connsiteY6" fmla="*/ 55085 h 649995"/>
              <a:gd name="connsiteX7" fmla="*/ 661012 w 1344067"/>
              <a:gd name="connsiteY7" fmla="*/ 88135 h 649995"/>
              <a:gd name="connsiteX8" fmla="*/ 1013552 w 1344067"/>
              <a:gd name="connsiteY8" fmla="*/ 88135 h 649995"/>
              <a:gd name="connsiteX9" fmla="*/ 1079653 w 1344067"/>
              <a:gd name="connsiteY9" fmla="*/ 99152 h 649995"/>
              <a:gd name="connsiteX10" fmla="*/ 1123721 w 1344067"/>
              <a:gd name="connsiteY10" fmla="*/ 165253 h 649995"/>
              <a:gd name="connsiteX11" fmla="*/ 1156771 w 1344067"/>
              <a:gd name="connsiteY11" fmla="*/ 242371 h 649995"/>
              <a:gd name="connsiteX12" fmla="*/ 1189822 w 1344067"/>
              <a:gd name="connsiteY12" fmla="*/ 330506 h 649995"/>
              <a:gd name="connsiteX13" fmla="*/ 1255923 w 1344067"/>
              <a:gd name="connsiteY13" fmla="*/ 407624 h 649995"/>
              <a:gd name="connsiteX14" fmla="*/ 1288974 w 1344067"/>
              <a:gd name="connsiteY14" fmla="*/ 484742 h 649995"/>
              <a:gd name="connsiteX15" fmla="*/ 1299990 w 1344067"/>
              <a:gd name="connsiteY15" fmla="*/ 528810 h 649995"/>
              <a:gd name="connsiteX16" fmla="*/ 1322024 w 1344067"/>
              <a:gd name="connsiteY16" fmla="*/ 572877 h 649995"/>
              <a:gd name="connsiteX17" fmla="*/ 1344058 w 1344067"/>
              <a:gd name="connsiteY17" fmla="*/ 649995 h 64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44067" h="649995">
                <a:moveTo>
                  <a:pt x="0" y="44068"/>
                </a:moveTo>
                <a:cubicBezTo>
                  <a:pt x="18361" y="40396"/>
                  <a:pt x="37551" y="39626"/>
                  <a:pt x="55084" y="33051"/>
                </a:cubicBezTo>
                <a:cubicBezTo>
                  <a:pt x="67482" y="28402"/>
                  <a:pt x="75737" y="15666"/>
                  <a:pt x="88135" y="11017"/>
                </a:cubicBezTo>
                <a:cubicBezTo>
                  <a:pt x="105668" y="4442"/>
                  <a:pt x="124858" y="3672"/>
                  <a:pt x="143219" y="0"/>
                </a:cubicBezTo>
                <a:cubicBezTo>
                  <a:pt x="172597" y="7345"/>
                  <a:pt x="206157" y="5236"/>
                  <a:pt x="231354" y="22034"/>
                </a:cubicBezTo>
                <a:cubicBezTo>
                  <a:pt x="242371" y="29379"/>
                  <a:pt x="251560" y="40857"/>
                  <a:pt x="264405" y="44068"/>
                </a:cubicBezTo>
                <a:cubicBezTo>
                  <a:pt x="296666" y="52133"/>
                  <a:pt x="330710" y="49899"/>
                  <a:pt x="363557" y="55085"/>
                </a:cubicBezTo>
                <a:cubicBezTo>
                  <a:pt x="607928" y="93669"/>
                  <a:pt x="314637" y="67760"/>
                  <a:pt x="661012" y="88135"/>
                </a:cubicBezTo>
                <a:cubicBezTo>
                  <a:pt x="824440" y="120821"/>
                  <a:pt x="638834" y="88135"/>
                  <a:pt x="1013552" y="88135"/>
                </a:cubicBezTo>
                <a:cubicBezTo>
                  <a:pt x="1035890" y="88135"/>
                  <a:pt x="1057619" y="95480"/>
                  <a:pt x="1079653" y="99152"/>
                </a:cubicBezTo>
                <a:cubicBezTo>
                  <a:pt x="1094342" y="121186"/>
                  <a:pt x="1115348" y="140130"/>
                  <a:pt x="1123721" y="165253"/>
                </a:cubicBezTo>
                <a:cubicBezTo>
                  <a:pt x="1139930" y="213884"/>
                  <a:pt x="1129543" y="187917"/>
                  <a:pt x="1156771" y="242371"/>
                </a:cubicBezTo>
                <a:cubicBezTo>
                  <a:pt x="1165643" y="277859"/>
                  <a:pt x="1167663" y="299484"/>
                  <a:pt x="1189822" y="330506"/>
                </a:cubicBezTo>
                <a:cubicBezTo>
                  <a:pt x="1279951" y="456687"/>
                  <a:pt x="1161557" y="256640"/>
                  <a:pt x="1255923" y="407624"/>
                </a:cubicBezTo>
                <a:cubicBezTo>
                  <a:pt x="1271383" y="432360"/>
                  <a:pt x="1281084" y="457125"/>
                  <a:pt x="1288974" y="484742"/>
                </a:cubicBezTo>
                <a:cubicBezTo>
                  <a:pt x="1293134" y="499301"/>
                  <a:pt x="1294674" y="514633"/>
                  <a:pt x="1299990" y="528810"/>
                </a:cubicBezTo>
                <a:cubicBezTo>
                  <a:pt x="1305756" y="544187"/>
                  <a:pt x="1315925" y="557629"/>
                  <a:pt x="1322024" y="572877"/>
                </a:cubicBezTo>
                <a:cubicBezTo>
                  <a:pt x="1345219" y="630864"/>
                  <a:pt x="1344058" y="617587"/>
                  <a:pt x="1344058" y="649995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74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A9C86-59E4-4281-AD23-43323BE2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33" y="366183"/>
            <a:ext cx="2924002" cy="1416050"/>
          </a:xfrm>
        </p:spPr>
        <p:txBody>
          <a:bodyPr/>
          <a:lstStyle/>
          <a:p>
            <a:r>
              <a:rPr lang="en-US" dirty="0"/>
              <a:t>Orienting</a:t>
            </a: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BF5AA0C5-D2E7-4E7C-975B-F1AECFE0E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619" y="101601"/>
            <a:ext cx="3910761" cy="6506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254A95-AFB2-4D02-9C3D-299A995BF302}"/>
              </a:ext>
            </a:extLst>
          </p:cNvPr>
          <p:cNvSpPr txBox="1"/>
          <p:nvPr/>
        </p:nvSpPr>
        <p:spPr>
          <a:xfrm>
            <a:off x="3877733" y="3168650"/>
            <a:ext cx="806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West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906005-19AE-48A5-8C93-C1825CC12A7C}"/>
              </a:ext>
            </a:extLst>
          </p:cNvPr>
          <p:cNvSpPr txBox="1"/>
          <p:nvPr/>
        </p:nvSpPr>
        <p:spPr>
          <a:xfrm>
            <a:off x="6206066" y="395816"/>
            <a:ext cx="806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North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8A227B-CEE5-44D3-ABBB-C6F1C062840E}"/>
              </a:ext>
            </a:extLst>
          </p:cNvPr>
          <p:cNvSpPr txBox="1"/>
          <p:nvPr/>
        </p:nvSpPr>
        <p:spPr>
          <a:xfrm>
            <a:off x="9328149" y="3168650"/>
            <a:ext cx="806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East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035293-A2F3-4C61-9B1B-70E7DE029457}"/>
              </a:ext>
            </a:extLst>
          </p:cNvPr>
          <p:cNvSpPr txBox="1"/>
          <p:nvPr/>
        </p:nvSpPr>
        <p:spPr>
          <a:xfrm>
            <a:off x="6343650" y="5930899"/>
            <a:ext cx="806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South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C3139A-D359-44E9-96B4-3613BAE5C049}"/>
              </a:ext>
            </a:extLst>
          </p:cNvPr>
          <p:cNvSpPr/>
          <p:nvPr/>
        </p:nvSpPr>
        <p:spPr>
          <a:xfrm>
            <a:off x="10559164" y="118817"/>
            <a:ext cx="975496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2a</a:t>
            </a:r>
          </a:p>
        </p:txBody>
      </p:sp>
    </p:spTree>
    <p:extLst>
      <p:ext uri="{BB962C8B-B14F-4D97-AF65-F5344CB8AC3E}">
        <p14:creationId xmlns:p14="http://schemas.microsoft.com/office/powerpoint/2010/main" val="1503933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5AC1-45AE-4411-8FAE-C2383419A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7" y="3429000"/>
            <a:ext cx="3958418" cy="2113383"/>
          </a:xfrm>
        </p:spPr>
        <p:txBody>
          <a:bodyPr>
            <a:noAutofit/>
          </a:bodyPr>
          <a:lstStyle/>
          <a:p>
            <a:r>
              <a:rPr lang="en-US" sz="2800" dirty="0"/>
              <a:t>View from </a:t>
            </a:r>
            <a:br>
              <a:rPr lang="en-US" sz="2800" dirty="0"/>
            </a:br>
            <a:r>
              <a:rPr lang="en-US" sz="2800" dirty="0"/>
              <a:t>Commonwealth </a:t>
            </a:r>
            <a:br>
              <a:rPr lang="en-US" sz="2800" dirty="0"/>
            </a:br>
            <a:r>
              <a:rPr lang="en-US" sz="2800" dirty="0"/>
              <a:t>Avenue </a:t>
            </a:r>
            <a:br>
              <a:rPr lang="en-US" sz="2800" dirty="0"/>
            </a:br>
            <a:r>
              <a:rPr lang="en-US" sz="2800" dirty="0"/>
              <a:t>looking North</a:t>
            </a:r>
          </a:p>
        </p:txBody>
      </p:sp>
      <p:pic>
        <p:nvPicPr>
          <p:cNvPr id="5" name="Picture 4" descr="A picture containing tree, grass, outdoor, ground&#10;&#10;Description automatically generated">
            <a:extLst>
              <a:ext uri="{FF2B5EF4-FFF2-40B4-BE49-F238E27FC236}">
                <a16:creationId xmlns:a16="http://schemas.microsoft.com/office/drawing/2014/main" id="{4006547D-9B99-4E11-B8D9-E95E745A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43E4C2C-D3B6-4B0E-9D91-AE45B9E05FC7}"/>
              </a:ext>
            </a:extLst>
          </p:cNvPr>
          <p:cNvSpPr txBox="1">
            <a:spLocks/>
          </p:cNvSpPr>
          <p:nvPr/>
        </p:nvSpPr>
        <p:spPr>
          <a:xfrm>
            <a:off x="3048000" y="5554689"/>
            <a:ext cx="8072592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Main entrance of junction park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349C02B-88ED-49F5-B63D-493AD5453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45" y="9331"/>
            <a:ext cx="1967055" cy="327504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187D0C2-1E9C-42BA-A87B-180645292A8C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35729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276E62-80A3-44DD-9BCC-97ED2B99B57F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2321</TotalTime>
  <Words>2152</Words>
  <Application>Microsoft Office PowerPoint</Application>
  <PresentationFormat>Widescreen</PresentationFormat>
  <Paragraphs>248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Amasis MT Pro Black</vt:lpstr>
      <vt:lpstr>Arial</vt:lpstr>
      <vt:lpstr>Calibri</vt:lpstr>
      <vt:lpstr>Trebuchet MS</vt:lpstr>
      <vt:lpstr>Wingdings 3</vt:lpstr>
      <vt:lpstr>Facet</vt:lpstr>
      <vt:lpstr> Junction Park Conceptual Redesign Project</vt:lpstr>
      <vt:lpstr>Welcome and Logistics </vt:lpstr>
      <vt:lpstr>Agenda</vt:lpstr>
      <vt:lpstr>Objectives for Today </vt:lpstr>
      <vt:lpstr>Junction Park: Context</vt:lpstr>
      <vt:lpstr>BFRT in Concord</vt:lpstr>
      <vt:lpstr>Where is Junction Park?</vt:lpstr>
      <vt:lpstr>Orienting</vt:lpstr>
      <vt:lpstr>View from  Commonwealth  Avenue  looking North</vt:lpstr>
      <vt:lpstr> Looking North</vt:lpstr>
      <vt:lpstr>PowerPoint Presentation</vt:lpstr>
      <vt:lpstr>Looking  South</vt:lpstr>
      <vt:lpstr>99-Restaurant</vt:lpstr>
      <vt:lpstr>Looking  east  towards  7-Eleven</vt:lpstr>
      <vt:lpstr>Past, Present and Future</vt:lpstr>
      <vt:lpstr>Select Board Request to BFRTAC – OCT ‘21</vt:lpstr>
      <vt:lpstr>Actions to Date</vt:lpstr>
      <vt:lpstr>Junction Park: Survey Results</vt:lpstr>
      <vt:lpstr>Junction Park Survey Results: Overview</vt:lpstr>
      <vt:lpstr>Junction Park Survey Results: Usage </vt:lpstr>
      <vt:lpstr>Junction Park Survey Results: Other</vt:lpstr>
      <vt:lpstr>Illustrative (and incomplete) Survey Themes </vt:lpstr>
      <vt:lpstr>Junction Park: Public input</vt:lpstr>
      <vt:lpstr>Key Problems to Address</vt:lpstr>
      <vt:lpstr>Short Term Concepts</vt:lpstr>
      <vt:lpstr>Long Term Conceptual Redesign Ideas</vt:lpstr>
      <vt:lpstr>Public Discussion Guidelines </vt:lpstr>
      <vt:lpstr>Short Term Concepts</vt:lpstr>
      <vt:lpstr>Long Term Conceptual Redesign Ideas</vt:lpstr>
      <vt:lpstr>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Junction Park survey results</dc:title>
  <dc:creator>Tracy Hansen</dc:creator>
  <cp:lastModifiedBy>Heather Carey</cp:lastModifiedBy>
  <cp:revision>829</cp:revision>
  <dcterms:created xsi:type="dcterms:W3CDTF">2022-01-29T10:40:34Z</dcterms:created>
  <dcterms:modified xsi:type="dcterms:W3CDTF">2022-02-16T20:29:43Z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