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8" r:id="rId4"/>
  </p:sldMasterIdLst>
  <p:notesMasterIdLst>
    <p:notesMasterId r:id="rId15"/>
  </p:notesMasterIdLst>
  <p:sldIdLst>
    <p:sldId id="257" r:id="rId5"/>
    <p:sldId id="295" r:id="rId6"/>
    <p:sldId id="268" r:id="rId7"/>
    <p:sldId id="319" r:id="rId8"/>
    <p:sldId id="258" r:id="rId9"/>
    <p:sldId id="259" r:id="rId10"/>
    <p:sldId id="261" r:id="rId11"/>
    <p:sldId id="313" r:id="rId12"/>
    <p:sldId id="315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CAFF52C-5F3F-3DC5-31EF-9F1515F46B19}" name="Tracy Hansen" initials="TH" userId="S::THansen@belmontmedtech.com::df0e4d11-da8b-4fff-be9a-536cd3d2fccf" providerId="AD"/>
  <p188:author id="{5C4F51F3-E5AF-5AA1-D7AD-E60906C06DDC}" name="Guest User" initials="GU" userId="S::urn:spo:anon#50bb90ea4d850ad5b49c126a8b88b2dc3ed74f31dd6925e679d05a8a29f36ee0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7F1"/>
    <a:srgbClr val="2E3722"/>
    <a:srgbClr val="344529"/>
    <a:srgbClr val="2B3922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9" autoAdjust="0"/>
    <p:restoredTop sz="78966" autoAdjust="0"/>
  </p:normalViewPr>
  <p:slideViewPr>
    <p:cSldViewPr snapToGrid="0">
      <p:cViewPr varScale="1">
        <p:scale>
          <a:sx n="90" d="100"/>
          <a:sy n="90" d="100"/>
        </p:scale>
        <p:origin x="175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7:57.863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1035 1940,'-5'0,"-2"-5,-5-2,-9-4,-3-6,-6-4,-3 0,-2-5,1 1,1-5,1 2,-4-3,4-2,-3-1,0-4,1-1,1-3,1 5,1 3,6 4,7 1,2 5,3 3,-1-1,2-2,3-1,3-2,-3 3,1 2,1-1,-3 4,0-1,2-1,3-3,-4 4,0-1,2-1,-4 3,1-1,2-1,2-3,3-2,1-1,1-2,1 0,0-1,0 0,1 0,-1 0,1 0,-6 1,-2-1,-4 0,-1 1,2-1,3 1,2-1,-3 6,0 1,1 0,3-1,1-2,-4 3,-1 2,2-2,1-1,-4 2,1 1,-5-1,1-2,-3-2,-4-2,2 0,-2-2,2 1,5-1,4 15,3 10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04.572"/>
    </inkml:context>
    <inkml:brush xml:id="br0">
      <inkml:brushProperty name="width" value="0.1" units="cm"/>
      <inkml:brushProperty name="height" value="0.6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6825 3038,'-5'0,"-2"-10,0-8,-3-6,-5-9,-5-5,0 1,0 0,2 2,0 2,-3 1,3 2,-1 0,3 0,4 1,-1 5,2 2,-2-1,1-7,-3-2,-3-2,0-4,-5-2,0 2,-5-3,-4 1,-1 1,1-2,-1 6,2-1,0 0,5 2,8-4,-3-1,1 2,5-3,-1 5,-2 4,2-3,3-1,5 1,-7-5,-1 1,-3-5,-3 6,3 4,-2-2,-1-1,3 1,4-3,0-1,-2 1,1 3,4 2,-2 1,3 2,2 0,-2 1,-4 5,0 1,3 0,-1-1,1-2,-3-1,2-1,3-1,-2 4,1 2,-2 5,0 0,3-2,-2-2,2-3,1-2,-2-1,1-1,1-1,-1 5,-1 1,-2 6,1 0,-3 3,-4 4,-4 4,-2 4,-3 1,-1 2,-1 1,0 0,0-1,0 1,0-1,0 1,0-1,0 0,1 0,-1 0,1 0,-1 0,1 0,-1 0,1 0,-1 0,1 0,-1 0,1 0,-1 0,5 5,2 2,0-1,-1 0,-2-3,-1 0,-1-2,-1-1,-1 0,0 0,1 0,-6-1,-2 1,-4 0,0 0,1 0,3 0,3 0,2 0,1 0,1 0,1 0,0 0,-1 0,1-5,0-2,0 1,0 0,-1 3,1 0,-1 2,1-4,-1-2,5-4,3-1,-2 2,0 3,-2 3,-1 1,-2-3,0-1,0 1,-6 1,-1 2,-1-4,-3 0,0 1,7-5,4 1,1 2,2 2,-1 2,0 2,-1 1,-1 0,0 2,0-1,-1 1,0-1,1 0,-1 0,0 1,1-1,-1 0,1 0,-1 0,1 0,-1 0,1 0,-1-1,0 1,6 6,1 0,0 1,-2-2,0 4,-3 0,0-2,4 4,1-1,0-2,3 3,1 0,-2-3,2 3,0 0,-2-3,3 3,-6-1,-4-1,-2-3,-1 2,0 1,0-2,0-2,1 3,0 1,0 3,0 0,1-2,-1-3,1 2,-1 0,1-1,0-3,-1 4,1-1,-1-1,0 3,1 0,-1-1,1-3,-6-3,-1 0,0 2,-3 2,-1-1,1-1,4-2,-4-1,0-1,2-1,2 0,-3-1,0 1,2 0,1 0,2 0,2-1,0 1,-3 0,-2 0,0 0,-3 0,-1 0,-3 0,1 0,2 0,3 0,8-4,4-3,0 1,1-4,-2-1,5-3,0 2,-1 1,-2-1,3-5,0 2,-1 2,3-1,-1 2,4-2,-1 1,3-2,-2-4,-3-3,-3-3,-3-3,3-1,5-1,1 5,2 2,5-1,3-1,2-1,-2-2,-1 0,1-1,1-1,2 1,2-1,0 0,1 0,0 1,0 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41.863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2-16T01:38:46.103"/>
    </inkml:context>
    <inkml:brush xml:id="br0">
      <inkml:brushProperty name="width" value="0.35" units="cm"/>
      <inkml:brushProperty name="height" value="2.1" units="cm"/>
      <inkml:brushProperty name="color" value="#66CC00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645BB-ADA1-4C66-BCD2-4AF0F85A2653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E6EF41-E305-4CE0-80EB-1DCF698148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60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EF41-E305-4CE0-80EB-1DCF698148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C0817-A112-4847-8014-A94B7D2A4EA3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7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8546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84789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56225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96385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5909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1813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47069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2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46AA-F36E-4540-911D-FFFC0A0EF24A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22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63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66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8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6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D12A6-918A-48BD-8CB9-CA713993B0EA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9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8CE86-875F-4587-BCF6-FA054AFC0D53}" type="datetime1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927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81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60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customXml" Target="../ink/ink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667" y="571809"/>
            <a:ext cx="8652938" cy="2857191"/>
          </a:xfrm>
        </p:spPr>
        <p:txBody>
          <a:bodyPr anchor="ctr">
            <a:normAutofit fontScale="90000"/>
          </a:bodyPr>
          <a:lstStyle/>
          <a:p>
            <a:r>
              <a:rPr lang="en-US" sz="6200" dirty="0">
                <a:latin typeface="Amasis MT Pro Black" panose="020B0604020202020204" pitchFamily="18" charset="0"/>
              </a:rPr>
              <a:t> </a:t>
            </a:r>
            <a:r>
              <a:rPr lang="en-US" sz="6200" dirty="0">
                <a:solidFill>
                  <a:srgbClr val="FCF7F1"/>
                </a:solidFill>
                <a:latin typeface="Amasis MT Pro Black" panose="020B0604020202020204" pitchFamily="18" charset="0"/>
              </a:rPr>
              <a:t>Junction Park Conceptual Redesign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5112227"/>
            <a:ext cx="8655200" cy="150122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Sponsored by the Bruce</a:t>
            </a:r>
            <a:r>
              <a:rPr lang="en-US" sz="1800" b="1" dirty="0"/>
              <a:t> Freeman Rail Trail Advisory Committee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1800" b="1" dirty="0"/>
              <a:t>BFRTAC@concordma.gov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C8AC7-142D-4A56-8F4E-F98F3B2752F2}"/>
              </a:ext>
            </a:extLst>
          </p:cNvPr>
          <p:cNvSpPr txBox="1"/>
          <p:nvPr/>
        </p:nvSpPr>
        <p:spPr>
          <a:xfrm>
            <a:off x="3364097" y="3708411"/>
            <a:ext cx="714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Public Forum #1, February 16, 2022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AE3B-173A-4506-B233-C6A76CC13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865" y="4722900"/>
            <a:ext cx="2843022" cy="1499616"/>
          </a:xfrm>
        </p:spPr>
        <p:txBody>
          <a:bodyPr>
            <a:normAutofit fontScale="90000"/>
          </a:bodyPr>
          <a:lstStyle/>
          <a:p>
            <a:r>
              <a:rPr lang="en-US" dirty="0"/>
              <a:t>Looking </a:t>
            </a:r>
            <a:br>
              <a:rPr lang="en-US" dirty="0"/>
            </a:br>
            <a:r>
              <a:rPr lang="en-US" dirty="0"/>
              <a:t>east </a:t>
            </a:r>
            <a:br>
              <a:rPr lang="en-US" dirty="0"/>
            </a:br>
            <a:r>
              <a:rPr lang="en-US" dirty="0"/>
              <a:t>towards </a:t>
            </a:r>
            <a:br>
              <a:rPr lang="en-US" dirty="0"/>
            </a:br>
            <a:r>
              <a:rPr lang="en-US" dirty="0"/>
              <a:t>7-Eleven</a:t>
            </a:r>
          </a:p>
        </p:txBody>
      </p:sp>
      <p:pic>
        <p:nvPicPr>
          <p:cNvPr id="4" name="Picture 3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3B25CF35-07B0-437A-ABF5-0C4EC5E0A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7344A6-BE33-4268-8DD1-C255C1678EB8}"/>
              </a:ext>
            </a:extLst>
          </p:cNvPr>
          <p:cNvSpPr txBox="1">
            <a:spLocks/>
          </p:cNvSpPr>
          <p:nvPr/>
        </p:nvSpPr>
        <p:spPr>
          <a:xfrm>
            <a:off x="2749641" y="5472708"/>
            <a:ext cx="972007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Junction park entrance from parking lot for club car cafe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1EF41BA-9D77-49CF-9F62-DC67F7D90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2171700" cy="361576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EF1C9B-2E0E-42D5-9681-CA31EB6A0FD9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756658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F4F4-BC43-4EFB-9509-4251D8BF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37" y="642594"/>
            <a:ext cx="11809863" cy="1371600"/>
          </a:xfrm>
        </p:spPr>
        <p:txBody>
          <a:bodyPr/>
          <a:lstStyle/>
          <a:p>
            <a:r>
              <a:rPr lang="en-US" dirty="0"/>
              <a:t>BFRT in Concord</a:t>
            </a:r>
          </a:p>
        </p:txBody>
      </p:sp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A9736BA4-97AF-47E7-99BF-29AE9B835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496" y="354898"/>
            <a:ext cx="5518029" cy="6291981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3AEAB850-8F1D-42B3-B6FD-89B3D381CADB}"/>
              </a:ext>
            </a:extLst>
          </p:cNvPr>
          <p:cNvSpPr/>
          <p:nvPr/>
        </p:nvSpPr>
        <p:spPr>
          <a:xfrm>
            <a:off x="7931019" y="1763486"/>
            <a:ext cx="466531" cy="335902"/>
          </a:xfrm>
          <a:prstGeom prst="star5">
            <a:avLst/>
          </a:prstGeom>
          <a:solidFill>
            <a:srgbClr val="FFFF00"/>
          </a:solidFill>
          <a:ln>
            <a:solidFill>
              <a:srgbClr val="2E37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7366A-374A-4B25-9C63-E828B507E9FE}"/>
              </a:ext>
            </a:extLst>
          </p:cNvPr>
          <p:cNvSpPr txBox="1"/>
          <p:nvPr/>
        </p:nvSpPr>
        <p:spPr>
          <a:xfrm>
            <a:off x="531845" y="1931437"/>
            <a:ext cx="4488023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Phase 2C partially completed in 2018 but not connected to the rest of the Trail which terminates in Lowell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Route 2 Bridge opens July 2022 (see star)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bridge will connect to the full trail will increased rail trail traffic in West Concord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7842EC5-EC77-4EE6-A119-CF880446A647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844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a city&#10;&#10;Description automatically generated with medium confidence">
            <a:extLst>
              <a:ext uri="{FF2B5EF4-FFF2-40B4-BE49-F238E27FC236}">
                <a16:creationId xmlns:a16="http://schemas.microsoft.com/office/drawing/2014/main" id="{3CCF63C2-F69A-4773-B0D5-8A5C4DD32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942" y="-9525"/>
            <a:ext cx="15027572" cy="6843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FE1ECF-ECEF-42A4-B201-4D04D7F6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84" y="5063136"/>
            <a:ext cx="2505075" cy="149961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Where is Junction Park?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8EE737-1B48-446B-B0B0-DE8984C0DB1A}"/>
              </a:ext>
            </a:extLst>
          </p:cNvPr>
          <p:cNvSpPr/>
          <p:nvPr/>
        </p:nvSpPr>
        <p:spPr>
          <a:xfrm rot="20237178">
            <a:off x="9129119" y="2506476"/>
            <a:ext cx="752475" cy="1499616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C1D698-65BF-485F-A5C1-52A7BC990A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" r="3131" b="4137"/>
          <a:stretch/>
        </p:blipFill>
        <p:spPr>
          <a:xfrm>
            <a:off x="12116" y="-9525"/>
            <a:ext cx="2738609" cy="30099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302AF96-827A-4F8C-B024-ED69771579CC}"/>
              </a:ext>
            </a:extLst>
          </p:cNvPr>
          <p:cNvSpPr/>
          <p:nvPr/>
        </p:nvSpPr>
        <p:spPr>
          <a:xfrm>
            <a:off x="1277314" y="912918"/>
            <a:ext cx="999013" cy="196363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8952B0E-F4CD-448F-B144-C426B580CFC0}"/>
                  </a:ext>
                </a:extLst>
              </p14:cNvPr>
              <p14:cNvContentPartPr/>
              <p14:nvPr/>
            </p14:nvContentPartPr>
            <p14:xfrm>
              <a:off x="9249815" y="3362969"/>
              <a:ext cx="372960" cy="6987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8952B0E-F4CD-448F-B144-C426B580CF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31815" y="3254969"/>
                <a:ext cx="408600" cy="9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85A1415-2644-4E3F-9FD5-B1162FD781DB}"/>
                  </a:ext>
                </a:extLst>
              </p14:cNvPr>
              <p14:cNvContentPartPr/>
              <p14:nvPr/>
            </p14:nvContentPartPr>
            <p14:xfrm>
              <a:off x="7165415" y="2978129"/>
              <a:ext cx="2457000" cy="1094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85A1415-2644-4E3F-9FD5-B1162FD781D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47775" y="2870129"/>
                <a:ext cx="2492640" cy="13096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Oval 15">
            <a:extLst>
              <a:ext uri="{FF2B5EF4-FFF2-40B4-BE49-F238E27FC236}">
                <a16:creationId xmlns:a16="http://schemas.microsoft.com/office/drawing/2014/main" id="{56E2205F-5D00-4595-8BDE-4AD35337F8AC}"/>
              </a:ext>
            </a:extLst>
          </p:cNvPr>
          <p:cNvSpPr/>
          <p:nvPr/>
        </p:nvSpPr>
        <p:spPr>
          <a:xfrm>
            <a:off x="15132031" y="1552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73174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A9C86-59E4-4281-AD23-43323BE26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33" y="366183"/>
            <a:ext cx="2924002" cy="1416050"/>
          </a:xfrm>
        </p:spPr>
        <p:txBody>
          <a:bodyPr/>
          <a:lstStyle/>
          <a:p>
            <a:r>
              <a:rPr lang="en-US" dirty="0"/>
              <a:t>Orienting</a:t>
            </a: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BF5AA0C5-D2E7-4E7C-975B-F1AECFE0E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619" y="101601"/>
            <a:ext cx="3910761" cy="65066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54A95-AFB2-4D02-9C3D-299A995BF302}"/>
              </a:ext>
            </a:extLst>
          </p:cNvPr>
          <p:cNvSpPr txBox="1"/>
          <p:nvPr/>
        </p:nvSpPr>
        <p:spPr>
          <a:xfrm>
            <a:off x="3877733" y="3168650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West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906005-19AE-48A5-8C93-C1825CC12A7C}"/>
              </a:ext>
            </a:extLst>
          </p:cNvPr>
          <p:cNvSpPr txBox="1"/>
          <p:nvPr/>
        </p:nvSpPr>
        <p:spPr>
          <a:xfrm>
            <a:off x="6206066" y="395816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North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8A227B-CEE5-44D3-ABBB-C6F1C062840E}"/>
              </a:ext>
            </a:extLst>
          </p:cNvPr>
          <p:cNvSpPr txBox="1"/>
          <p:nvPr/>
        </p:nvSpPr>
        <p:spPr>
          <a:xfrm>
            <a:off x="9328149" y="3168650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East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035293-A2F3-4C61-9B1B-70E7DE029457}"/>
              </a:ext>
            </a:extLst>
          </p:cNvPr>
          <p:cNvSpPr txBox="1"/>
          <p:nvPr/>
        </p:nvSpPr>
        <p:spPr>
          <a:xfrm>
            <a:off x="6343650" y="5930899"/>
            <a:ext cx="8064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South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020D51-4D68-4B8D-9268-0A6DBD1F00C9}"/>
              </a:ext>
            </a:extLst>
          </p:cNvPr>
          <p:cNvSpPr/>
          <p:nvPr/>
        </p:nvSpPr>
        <p:spPr>
          <a:xfrm>
            <a:off x="10559164" y="118817"/>
            <a:ext cx="975496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1503933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E5AC1-45AE-4411-8FAE-C2383419A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7" y="3429000"/>
            <a:ext cx="3958418" cy="2113383"/>
          </a:xfrm>
        </p:spPr>
        <p:txBody>
          <a:bodyPr>
            <a:noAutofit/>
          </a:bodyPr>
          <a:lstStyle/>
          <a:p>
            <a:r>
              <a:rPr lang="en-US" sz="2800" dirty="0"/>
              <a:t>View from </a:t>
            </a:r>
            <a:br>
              <a:rPr lang="en-US" sz="2800" dirty="0"/>
            </a:br>
            <a:r>
              <a:rPr lang="en-US" sz="2800" dirty="0"/>
              <a:t>Commonwealth </a:t>
            </a:r>
            <a:br>
              <a:rPr lang="en-US" sz="2800" dirty="0"/>
            </a:br>
            <a:r>
              <a:rPr lang="en-US" sz="2800" dirty="0"/>
              <a:t>Avenue </a:t>
            </a:r>
            <a:br>
              <a:rPr lang="en-US" sz="2800" dirty="0"/>
            </a:br>
            <a:r>
              <a:rPr lang="en-US" sz="2800" dirty="0"/>
              <a:t>looking North</a:t>
            </a:r>
          </a:p>
        </p:txBody>
      </p:sp>
      <p:pic>
        <p:nvPicPr>
          <p:cNvPr id="5" name="Picture 4" descr="A picture containing tree, grass, outdoor, ground&#10;&#10;Description automatically generated">
            <a:extLst>
              <a:ext uri="{FF2B5EF4-FFF2-40B4-BE49-F238E27FC236}">
                <a16:creationId xmlns:a16="http://schemas.microsoft.com/office/drawing/2014/main" id="{4006547D-9B99-4E11-B8D9-E95E745A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3E4C2C-D3B6-4B0E-9D91-AE45B9E05FC7}"/>
              </a:ext>
            </a:extLst>
          </p:cNvPr>
          <p:cNvSpPr txBox="1">
            <a:spLocks/>
          </p:cNvSpPr>
          <p:nvPr/>
        </p:nvSpPr>
        <p:spPr>
          <a:xfrm>
            <a:off x="3048000" y="5554689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Main entrance of junction park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349C02B-88ED-49F5-B63D-493AD5453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945" y="9331"/>
            <a:ext cx="1967055" cy="327504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187D0C2-1E9C-42BA-A87B-180645292A8C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3572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tree, ground&#10;&#10;Description automatically generated">
            <a:extLst>
              <a:ext uri="{FF2B5EF4-FFF2-40B4-BE49-F238E27FC236}">
                <a16:creationId xmlns:a16="http://schemas.microsoft.com/office/drawing/2014/main" id="{9B8C7ACA-90D8-4145-843F-F8BB60199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FBAAC7-1FF2-4BE8-A13C-DAEA51EFB411}"/>
              </a:ext>
            </a:extLst>
          </p:cNvPr>
          <p:cNvSpPr txBox="1">
            <a:spLocks/>
          </p:cNvSpPr>
          <p:nvPr/>
        </p:nvSpPr>
        <p:spPr>
          <a:xfrm>
            <a:off x="3245816" y="-243644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/>
                </a:solidFill>
              </a:rPr>
              <a:t>Main path towards MBTA 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(club car café on left)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DEFE9A9-6C0A-47CA-8E13-E911D4C302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92" y="0"/>
            <a:ext cx="2174408" cy="362027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6E55B8-2418-40D3-B597-42DC25A2DB8C}"/>
                  </a:ext>
                </a:extLst>
              </p14:cNvPr>
              <p14:cNvContentPartPr/>
              <p14:nvPr/>
            </p14:nvContentPartPr>
            <p14:xfrm>
              <a:off x="-297980" y="1552119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6E55B8-2418-40D3-B597-42DC25A2DB8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60980" y="1174479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A5B8D78-C9B0-46E4-B604-A3EB9D20D33C}"/>
                  </a:ext>
                </a:extLst>
              </p14:cNvPr>
              <p14:cNvContentPartPr/>
              <p14:nvPr/>
            </p14:nvContentPartPr>
            <p14:xfrm>
              <a:off x="-829700" y="4114239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A5B8D78-C9B0-46E4-B604-A3EB9D20D3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892700" y="3736599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itle 1">
            <a:extLst>
              <a:ext uri="{FF2B5EF4-FFF2-40B4-BE49-F238E27FC236}">
                <a16:creationId xmlns:a16="http://schemas.microsoft.com/office/drawing/2014/main" id="{4958A1D6-B18C-481B-8869-39E198BB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07" y="3429000"/>
            <a:ext cx="3958418" cy="2113383"/>
          </a:xfrm>
        </p:spPr>
        <p:txBody>
          <a:bodyPr>
            <a:noAutofit/>
          </a:bodyPr>
          <a:lstStyle/>
          <a:p>
            <a:br>
              <a:rPr lang="en-US" sz="2800" dirty="0"/>
            </a:br>
            <a:r>
              <a:rPr lang="en-US" sz="2800" dirty="0"/>
              <a:t>Looking North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D1D411F-DBA3-475B-AC76-056FDD844277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45844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D0BCF-5BC0-4FE3-BC0E-1D61752B1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outdoor, grass, tree, fence&#10;&#10;Description automatically generated">
            <a:extLst>
              <a:ext uri="{FF2B5EF4-FFF2-40B4-BE49-F238E27FC236}">
                <a16:creationId xmlns:a16="http://schemas.microsoft.com/office/drawing/2014/main" id="{FF32126E-45A5-4589-A930-B6CCBCD2C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0896665-7ABF-4012-BA0B-CC9C6E2E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0" y="0"/>
            <a:ext cx="2161880" cy="35994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DBF46A9-EA8B-4820-9B55-89E2EE4D7F26}"/>
              </a:ext>
            </a:extLst>
          </p:cNvPr>
          <p:cNvSpPr txBox="1">
            <a:spLocks/>
          </p:cNvSpPr>
          <p:nvPr/>
        </p:nvSpPr>
        <p:spPr>
          <a:xfrm>
            <a:off x="6624828" y="4744617"/>
            <a:ext cx="5000607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Path from parking lot with 7-Eleven looking towards commonwealth avenue and junction park main entrance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BE73C13-77D1-45B2-A175-11559ADAFFD6}"/>
              </a:ext>
            </a:extLst>
          </p:cNvPr>
          <p:cNvSpPr txBox="1">
            <a:spLocks/>
          </p:cNvSpPr>
          <p:nvPr/>
        </p:nvSpPr>
        <p:spPr>
          <a:xfrm>
            <a:off x="315003" y="3687925"/>
            <a:ext cx="3958418" cy="2113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/>
              <a:t>Looking </a:t>
            </a:r>
            <a:br>
              <a:rPr lang="en-US" sz="2800" dirty="0"/>
            </a:br>
            <a:r>
              <a:rPr lang="en-US" sz="2800" dirty="0"/>
              <a:t>Southwest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A8BDBF9-F3D0-4CC1-ABCB-7DAAA7DA1C6D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03727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2E80-38CD-417C-953F-4AF76E19A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83" y="5183200"/>
            <a:ext cx="3264408" cy="1499616"/>
          </a:xfrm>
        </p:spPr>
        <p:txBody>
          <a:bodyPr>
            <a:noAutofit/>
          </a:bodyPr>
          <a:lstStyle/>
          <a:p>
            <a:r>
              <a:rPr lang="en-US" sz="4000" dirty="0"/>
              <a:t>Looking </a:t>
            </a:r>
            <a:br>
              <a:rPr lang="en-US" sz="4000" dirty="0"/>
            </a:br>
            <a:r>
              <a:rPr lang="en-US" sz="4000" dirty="0"/>
              <a:t>South</a:t>
            </a:r>
          </a:p>
        </p:txBody>
      </p:sp>
      <p:pic>
        <p:nvPicPr>
          <p:cNvPr id="4" name="Picture 3" descr="A picture containing text, tree, outdoor, sky&#10;&#10;Description automatically generated">
            <a:extLst>
              <a:ext uri="{FF2B5EF4-FFF2-40B4-BE49-F238E27FC236}">
                <a16:creationId xmlns:a16="http://schemas.microsoft.com/office/drawing/2014/main" id="{3E4802CD-F0E8-4ECA-AC66-F2097893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3519CA0-907D-4323-8C54-3D253A386CB8}"/>
              </a:ext>
            </a:extLst>
          </p:cNvPr>
          <p:cNvSpPr txBox="1">
            <a:spLocks/>
          </p:cNvSpPr>
          <p:nvPr/>
        </p:nvSpPr>
        <p:spPr>
          <a:xfrm>
            <a:off x="5768721" y="4876317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View of junction park from </a:t>
            </a:r>
            <a:r>
              <a:rPr lang="en-US" sz="2800" dirty="0" err="1">
                <a:solidFill>
                  <a:schemeClr val="bg1"/>
                </a:solidFill>
              </a:rPr>
              <a:t>mbta</a:t>
            </a:r>
            <a:r>
              <a:rPr lang="en-US" sz="2800" dirty="0">
                <a:solidFill>
                  <a:schemeClr val="bg1"/>
                </a:solidFill>
              </a:rPr>
              <a:t> entrance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(club car café on right)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DEECB28-E8F2-40FB-8FED-A37CAC36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0"/>
            <a:ext cx="2171700" cy="361576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BBC86B2-3012-442E-8539-B55D1BF8F79B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1873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ground, tree, plant&#10;&#10;Description automatically generated">
            <a:extLst>
              <a:ext uri="{FF2B5EF4-FFF2-40B4-BE49-F238E27FC236}">
                <a16:creationId xmlns:a16="http://schemas.microsoft.com/office/drawing/2014/main" id="{B713B51B-2A65-4349-9DA5-ACD612408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6886D4C-E0A4-4DAE-B4CE-523566CF83B7}"/>
              </a:ext>
            </a:extLst>
          </p:cNvPr>
          <p:cNvSpPr txBox="1">
            <a:spLocks/>
          </p:cNvSpPr>
          <p:nvPr/>
        </p:nvSpPr>
        <p:spPr>
          <a:xfrm>
            <a:off x="3387471" y="5216092"/>
            <a:ext cx="8072592" cy="21133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View from club car café seating area looking south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044B352-0E00-4F4D-B6DD-8826FF616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650"/>
            <a:ext cx="1910780" cy="31813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599CCD0-9CE9-4DB3-9076-FD9D30CF8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0" y="480441"/>
            <a:ext cx="1795272" cy="149961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99-Restaurant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406682-9792-4F91-8E7C-D7BF4CD6FFF9}"/>
              </a:ext>
            </a:extLst>
          </p:cNvPr>
          <p:cNvSpPr/>
          <p:nvPr/>
        </p:nvSpPr>
        <p:spPr>
          <a:xfrm>
            <a:off x="11496202" y="79020"/>
            <a:ext cx="627321" cy="64633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77167975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acet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37651BA-F45C-4845-9AB3-E0A65B39F5E1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2317</TotalTime>
  <Words>190</Words>
  <Application>Microsoft Office PowerPoint</Application>
  <PresentationFormat>Widescreen</PresentationFormat>
  <Paragraphs>36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Amasis MT Pro Black</vt:lpstr>
      <vt:lpstr>Arial</vt:lpstr>
      <vt:lpstr>Calibri</vt:lpstr>
      <vt:lpstr>Trebuchet MS</vt:lpstr>
      <vt:lpstr>Wingdings 3</vt:lpstr>
      <vt:lpstr>Facet</vt:lpstr>
      <vt:lpstr> Junction Park Conceptual Redesign Project</vt:lpstr>
      <vt:lpstr>BFRT in Concord</vt:lpstr>
      <vt:lpstr>Where is Junction Park?</vt:lpstr>
      <vt:lpstr>Orienting</vt:lpstr>
      <vt:lpstr>View from  Commonwealth  Avenue  looking North</vt:lpstr>
      <vt:lpstr> Looking North</vt:lpstr>
      <vt:lpstr>PowerPoint Presentation</vt:lpstr>
      <vt:lpstr>Looking  South</vt:lpstr>
      <vt:lpstr>99-Restaurant</vt:lpstr>
      <vt:lpstr>Looking  east  towards  7-Eleven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Junction Park survey results</dc:title>
  <dc:creator>Tracy Hansen</dc:creator>
  <cp:lastModifiedBy>Heather Carey</cp:lastModifiedBy>
  <cp:revision>829</cp:revision>
  <dcterms:created xsi:type="dcterms:W3CDTF">2022-01-29T10:40:34Z</dcterms:created>
  <dcterms:modified xsi:type="dcterms:W3CDTF">2022-02-16T20:29:00Z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