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75" r:id="rId3"/>
    <p:sldId id="271" r:id="rId4"/>
    <p:sldId id="272" r:id="rId5"/>
    <p:sldId id="273" r:id="rId6"/>
    <p:sldId id="279" r:id="rId7"/>
    <p:sldId id="282" r:id="rId8"/>
    <p:sldId id="283" r:id="rId9"/>
    <p:sldId id="277" r:id="rId10"/>
    <p:sldId id="27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AA05"/>
    <a:srgbClr val="8378FD"/>
    <a:srgbClr val="283AD6"/>
    <a:srgbClr val="8C0204"/>
    <a:srgbClr val="AA0006"/>
    <a:srgbClr val="8D0003"/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50"/>
    <p:restoredTop sz="94674"/>
  </p:normalViewPr>
  <p:slideViewPr>
    <p:cSldViewPr>
      <p:cViewPr>
        <p:scale>
          <a:sx n="110" d="100"/>
          <a:sy n="110" d="100"/>
        </p:scale>
        <p:origin x="-168" y="-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2/22/22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7548" y="1245214"/>
            <a:ext cx="7825451" cy="869336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ARTICLE 35. </a:t>
            </a:r>
            <a:r>
              <a:rPr lang="en-US" sz="3600" dirty="0"/>
              <a:t>Citizen Petition: Zoning Bylaw Section 10 Planned Residential Development </a:t>
            </a:r>
            <a:r>
              <a:rPr lang="en-US" sz="3600" dirty="0" smtClean="0"/>
              <a:t>Update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19350"/>
            <a:ext cx="6934200" cy="1633536"/>
          </a:xfrm>
        </p:spPr>
        <p:txBody>
          <a:bodyPr>
            <a:noAutofit/>
          </a:bodyPr>
          <a:lstStyle/>
          <a:p>
            <a:pPr algn="l"/>
            <a:endParaRPr lang="en-US" sz="2800" dirty="0"/>
          </a:p>
          <a:p>
            <a:r>
              <a:rPr lang="en-US" sz="2800" dirty="0" smtClean="0"/>
              <a:t>Town Meeting Public </a:t>
            </a:r>
            <a:r>
              <a:rPr lang="en-US" sz="2800" dirty="0" smtClean="0"/>
              <a:t>Hearing</a:t>
            </a:r>
          </a:p>
          <a:p>
            <a:r>
              <a:rPr lang="en-US" sz="2800" i="1" dirty="0" smtClean="0"/>
              <a:t>March 8, 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587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657350"/>
            <a:ext cx="7239000" cy="1633536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rial"/>
                <a:cs typeface="Arial"/>
              </a:rPr>
              <a:t>To determine whether the Town will vote to amend the Zoning Bylaw Section 10 Planned Residential Development to alter </a:t>
            </a:r>
            <a:r>
              <a:rPr lang="en-US" sz="2400" dirty="0" smtClean="0">
                <a:latin typeface="Arial"/>
                <a:cs typeface="Arial"/>
              </a:rPr>
              <a:t>Section </a:t>
            </a:r>
            <a:r>
              <a:rPr lang="en-US" sz="2400" dirty="0">
                <a:latin typeface="Arial"/>
                <a:cs typeface="Arial"/>
              </a:rPr>
              <a:t>10.2.9 to increase the minimum amount of upland common open space from 50% to 75</a:t>
            </a:r>
            <a:r>
              <a:rPr lang="en-US" sz="2400" dirty="0" smtClean="0">
                <a:latin typeface="Arial"/>
                <a:cs typeface="Arial"/>
              </a:rPr>
              <a:t>%. 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19400" y="449818"/>
            <a:ext cx="586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35:  Planned </a:t>
            </a:r>
            <a:r>
              <a:rPr lang="en-US" sz="2000" dirty="0"/>
              <a:t>Residential </a:t>
            </a:r>
            <a:r>
              <a:rPr lang="en-US" sz="2000" dirty="0" smtClean="0"/>
              <a:t>Development Update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11185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657350"/>
            <a:ext cx="7239000" cy="1633536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rial"/>
                <a:cs typeface="Arial"/>
              </a:rPr>
              <a:t>To determine whether </a:t>
            </a:r>
            <a:r>
              <a:rPr lang="en-US" sz="2400" dirty="0" smtClean="0">
                <a:latin typeface="Arial"/>
                <a:cs typeface="Arial"/>
              </a:rPr>
              <a:t>the Town </a:t>
            </a:r>
            <a:r>
              <a:rPr lang="en-US" sz="2400" dirty="0">
                <a:latin typeface="Arial"/>
                <a:cs typeface="Arial"/>
              </a:rPr>
              <a:t>will vote to amend the Zoning Bylaw </a:t>
            </a:r>
            <a:r>
              <a:rPr lang="en-US" sz="2400" dirty="0" smtClean="0">
                <a:latin typeface="Arial"/>
                <a:cs typeface="Arial"/>
              </a:rPr>
              <a:t>Section 10 </a:t>
            </a:r>
            <a:r>
              <a:rPr lang="en-US" sz="2400" dirty="0">
                <a:latin typeface="Arial"/>
                <a:cs typeface="Arial"/>
              </a:rPr>
              <a:t>Planned Residential Development to alter </a:t>
            </a:r>
            <a:r>
              <a:rPr lang="en-US" sz="2400" dirty="0" smtClean="0">
                <a:latin typeface="Arial"/>
                <a:cs typeface="Arial"/>
              </a:rPr>
              <a:t>Section 10.2.9 </a:t>
            </a:r>
            <a:r>
              <a:rPr lang="en-US" sz="2400" dirty="0">
                <a:latin typeface="Arial"/>
                <a:cs typeface="Arial"/>
              </a:rPr>
              <a:t>to increase the minimum amount of upland common open space from 50% to 75</a:t>
            </a:r>
            <a:r>
              <a:rPr lang="en-US" sz="2400" dirty="0" smtClean="0">
                <a:latin typeface="Arial"/>
                <a:cs typeface="Arial"/>
              </a:rPr>
              <a:t>%. 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19400" y="449818"/>
            <a:ext cx="586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35:  Planned </a:t>
            </a:r>
            <a:r>
              <a:rPr lang="en-US" sz="2000" dirty="0"/>
              <a:t>Residential </a:t>
            </a:r>
            <a:r>
              <a:rPr lang="en-US" sz="2000" dirty="0" smtClean="0"/>
              <a:t>Development Update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10133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123950"/>
            <a:ext cx="8077200" cy="1633536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Town Bylaws Preserve Open Space</a:t>
            </a:r>
          </a:p>
          <a:p>
            <a:endParaRPr lang="en-US" sz="2000" dirty="0" smtClean="0">
              <a:latin typeface="Arial"/>
              <a:cs typeface="Arial"/>
            </a:endParaRPr>
          </a:p>
          <a:p>
            <a:pPr marL="342900" indent="-342900" algn="l">
              <a:lnSpc>
                <a:spcPct val="110000"/>
              </a:lnSpc>
              <a:buFont typeface="Arial"/>
              <a:buChar char="•"/>
            </a:pPr>
            <a:r>
              <a:rPr lang="en-US" sz="2000" dirty="0" smtClean="0">
                <a:latin typeface="Arial"/>
                <a:cs typeface="Arial"/>
              </a:rPr>
              <a:t>Conservation </a:t>
            </a:r>
            <a:r>
              <a:rPr lang="en-US" sz="2000" dirty="0" smtClean="0">
                <a:latin typeface="Arial"/>
                <a:cs typeface="Arial"/>
              </a:rPr>
              <a:t>land and open </a:t>
            </a:r>
            <a:r>
              <a:rPr lang="en-US" sz="2000" dirty="0">
                <a:latin typeface="Arial"/>
                <a:cs typeface="Arial"/>
              </a:rPr>
              <a:t>space </a:t>
            </a:r>
            <a:r>
              <a:rPr lang="en-US" sz="2000" dirty="0" smtClean="0">
                <a:latin typeface="Arial"/>
                <a:cs typeface="Arial"/>
              </a:rPr>
              <a:t>contribute to </a:t>
            </a:r>
            <a:r>
              <a:rPr lang="en-US" sz="2000" dirty="0" smtClean="0">
                <a:latin typeface="Arial"/>
                <a:cs typeface="Arial"/>
              </a:rPr>
              <a:t>Concord’s </a:t>
            </a:r>
            <a:r>
              <a:rPr lang="en-US" sz="2000" dirty="0" smtClean="0">
                <a:latin typeface="Arial"/>
                <a:cs typeface="Arial"/>
              </a:rPr>
              <a:t>unique </a:t>
            </a:r>
            <a:r>
              <a:rPr lang="en-US" sz="2000" dirty="0" smtClean="0">
                <a:latin typeface="Arial"/>
                <a:cs typeface="Arial"/>
              </a:rPr>
              <a:t>character</a:t>
            </a:r>
            <a:endParaRPr lang="en-US" sz="2000" dirty="0" smtClean="0">
              <a:latin typeface="Arial"/>
              <a:cs typeface="Arial"/>
            </a:endParaRPr>
          </a:p>
          <a:p>
            <a:pPr marL="342900" indent="-342900" algn="l">
              <a:lnSpc>
                <a:spcPct val="110000"/>
              </a:lnSpc>
              <a:buFont typeface="Arial"/>
              <a:buChar char="•"/>
            </a:pPr>
            <a:r>
              <a:rPr lang="en-US" sz="2000" dirty="0">
                <a:latin typeface="Arial"/>
                <a:cs typeface="Arial"/>
              </a:rPr>
              <a:t>I</a:t>
            </a:r>
            <a:r>
              <a:rPr lang="en-US" sz="2000" dirty="0" smtClean="0">
                <a:latin typeface="Arial"/>
                <a:cs typeface="Arial"/>
              </a:rPr>
              <a:t>mportant </a:t>
            </a:r>
            <a:r>
              <a:rPr lang="en-US" sz="2000" dirty="0">
                <a:latin typeface="Arial"/>
                <a:cs typeface="Arial"/>
              </a:rPr>
              <a:t>bylaws </a:t>
            </a:r>
            <a:r>
              <a:rPr lang="en-US" sz="2000" dirty="0" smtClean="0">
                <a:latin typeface="Arial"/>
                <a:cs typeface="Arial"/>
              </a:rPr>
              <a:t>preserve </a:t>
            </a:r>
            <a:r>
              <a:rPr lang="en-US" sz="2000" dirty="0">
                <a:latin typeface="Arial"/>
                <a:cs typeface="Arial"/>
              </a:rPr>
              <a:t>natural </a:t>
            </a:r>
            <a:r>
              <a:rPr lang="en-US" sz="2000" dirty="0" smtClean="0">
                <a:latin typeface="Arial"/>
                <a:cs typeface="Arial"/>
              </a:rPr>
              <a:t>resources and open </a:t>
            </a:r>
            <a:r>
              <a:rPr lang="en-US" sz="2000" dirty="0" smtClean="0">
                <a:latin typeface="Arial"/>
                <a:cs typeface="Arial"/>
              </a:rPr>
              <a:t>space </a:t>
            </a:r>
            <a:endParaRPr lang="en-US" sz="2000" dirty="0" smtClean="0">
              <a:latin typeface="Arial"/>
              <a:cs typeface="Arial"/>
            </a:endParaRPr>
          </a:p>
          <a:p>
            <a:pPr marL="800100" lvl="1" indent="-342900" algn="l">
              <a:lnSpc>
                <a:spcPct val="110000"/>
              </a:lnSpc>
              <a:buFont typeface="Arial"/>
              <a:buChar char="•"/>
            </a:pPr>
            <a:r>
              <a:rPr lang="en-US" sz="2000" dirty="0" smtClean="0">
                <a:latin typeface="Arial"/>
                <a:cs typeface="Arial"/>
              </a:rPr>
              <a:t>Wetlands </a:t>
            </a:r>
            <a:r>
              <a:rPr lang="en-US" sz="2000" dirty="0" smtClean="0">
                <a:latin typeface="Arial"/>
                <a:cs typeface="Arial"/>
              </a:rPr>
              <a:t>Bylaw protects water resources</a:t>
            </a:r>
            <a:endParaRPr lang="en-US" sz="2000" dirty="0" smtClean="0">
              <a:latin typeface="Arial"/>
              <a:cs typeface="Arial"/>
            </a:endParaRPr>
          </a:p>
          <a:p>
            <a:pPr marL="800100" lvl="1" indent="-342900" algn="l">
              <a:lnSpc>
                <a:spcPct val="110000"/>
              </a:lnSpc>
              <a:buFont typeface="Arial"/>
              <a:buChar char="•"/>
            </a:pPr>
            <a:r>
              <a:rPr lang="en-US" sz="2000" dirty="0" smtClean="0">
                <a:latin typeface="Arial"/>
                <a:cs typeface="Arial"/>
              </a:rPr>
              <a:t>PRD Bylaw preserves </a:t>
            </a:r>
            <a:r>
              <a:rPr lang="en-US" sz="2000" dirty="0" smtClean="0">
                <a:latin typeface="Arial"/>
                <a:cs typeface="Arial"/>
              </a:rPr>
              <a:t>open </a:t>
            </a:r>
            <a:r>
              <a:rPr lang="en-US" sz="2000" dirty="0" smtClean="0">
                <a:latin typeface="Arial"/>
                <a:cs typeface="Arial"/>
              </a:rPr>
              <a:t>space </a:t>
            </a:r>
            <a:endParaRPr lang="en-US" sz="2000" dirty="0">
              <a:latin typeface="Arial"/>
              <a:cs typeface="Arial"/>
            </a:endParaRPr>
          </a:p>
          <a:p>
            <a:pPr algn="l">
              <a:lnSpc>
                <a:spcPct val="110000"/>
              </a:lnSpc>
            </a:pPr>
            <a:endParaRPr lang="en-US" sz="2000" dirty="0">
              <a:latin typeface="Arial"/>
              <a:cs typeface="Arial"/>
            </a:endParaRPr>
          </a:p>
          <a:p>
            <a:pPr algn="l"/>
            <a:endParaRPr lang="en-US" sz="20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19400" y="449818"/>
            <a:ext cx="586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35:  Planned </a:t>
            </a:r>
            <a:r>
              <a:rPr lang="en-US" sz="2000" dirty="0"/>
              <a:t>Residential </a:t>
            </a:r>
            <a:r>
              <a:rPr lang="en-US" sz="2000" dirty="0" smtClean="0"/>
              <a:t>Development Update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29820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123950"/>
            <a:ext cx="8077200" cy="1633536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Bylaw Conflicts</a:t>
            </a:r>
          </a:p>
          <a:p>
            <a:endParaRPr lang="en-US" sz="2000" dirty="0" smtClean="0">
              <a:latin typeface="Arial"/>
              <a:cs typeface="Arial"/>
            </a:endParaRPr>
          </a:p>
          <a:p>
            <a:pPr marL="342900" indent="-342900" algn="l">
              <a:lnSpc>
                <a:spcPct val="110000"/>
              </a:lnSpc>
              <a:buFont typeface="Arial"/>
              <a:buChar char="•"/>
            </a:pPr>
            <a:r>
              <a:rPr lang="en-US" sz="2000" dirty="0" smtClean="0">
                <a:latin typeface="Arial"/>
                <a:cs typeface="Arial"/>
              </a:rPr>
              <a:t>The PRD Bylaw offers the opportunity to build higher density housing </a:t>
            </a:r>
            <a:r>
              <a:rPr lang="en-US" sz="2000" b="1" u="sng" dirty="0" smtClean="0">
                <a:latin typeface="Arial"/>
                <a:cs typeface="Arial"/>
              </a:rPr>
              <a:t>in exchange</a:t>
            </a:r>
            <a:r>
              <a:rPr lang="en-US" sz="2000" dirty="0" smtClean="0">
                <a:latin typeface="Arial"/>
                <a:cs typeface="Arial"/>
              </a:rPr>
              <a:t> for the preservation open space </a:t>
            </a:r>
            <a:endParaRPr lang="en-US" sz="2000" dirty="0" smtClean="0">
              <a:latin typeface="Arial"/>
              <a:cs typeface="Arial"/>
            </a:endParaRPr>
          </a:p>
          <a:p>
            <a:pPr marL="342900" indent="-342900" algn="l">
              <a:lnSpc>
                <a:spcPct val="110000"/>
              </a:lnSpc>
              <a:buFont typeface="Arial"/>
              <a:buChar char="•"/>
            </a:pPr>
            <a:r>
              <a:rPr lang="en-US" sz="2000" dirty="0" smtClean="0">
                <a:latin typeface="Arial"/>
                <a:cs typeface="Arial"/>
              </a:rPr>
              <a:t>50</a:t>
            </a:r>
            <a:r>
              <a:rPr lang="en-US" sz="2000" dirty="0">
                <a:latin typeface="Arial"/>
                <a:cs typeface="Arial"/>
              </a:rPr>
              <a:t>% of the </a:t>
            </a:r>
            <a:r>
              <a:rPr lang="en-US" sz="2000" dirty="0" smtClean="0">
                <a:latin typeface="Arial"/>
                <a:cs typeface="Arial"/>
              </a:rPr>
              <a:t>required open </a:t>
            </a:r>
            <a:r>
              <a:rPr lang="en-US" sz="2000" dirty="0">
                <a:latin typeface="Arial"/>
                <a:cs typeface="Arial"/>
              </a:rPr>
              <a:t>space </a:t>
            </a:r>
            <a:r>
              <a:rPr lang="en-US" sz="2000" dirty="0" smtClean="0">
                <a:latin typeface="Arial"/>
                <a:cs typeface="Arial"/>
              </a:rPr>
              <a:t>can be </a:t>
            </a:r>
            <a:r>
              <a:rPr lang="en-US" sz="2000" dirty="0" smtClean="0">
                <a:latin typeface="Arial"/>
                <a:cs typeface="Arial"/>
              </a:rPr>
              <a:t>wetlands</a:t>
            </a:r>
          </a:p>
          <a:p>
            <a:pPr marL="342900" indent="-342900" algn="l">
              <a:lnSpc>
                <a:spcPct val="110000"/>
              </a:lnSpc>
              <a:buFont typeface="Arial"/>
              <a:buChar char="•"/>
            </a:pPr>
            <a:r>
              <a:rPr lang="en-US" sz="2000" dirty="0" smtClean="0">
                <a:latin typeface="Arial"/>
                <a:cs typeface="Arial"/>
              </a:rPr>
              <a:t>But wetlands are </a:t>
            </a:r>
            <a:r>
              <a:rPr lang="en-US" sz="2000" b="1" u="sng" dirty="0" smtClean="0">
                <a:latin typeface="Arial"/>
                <a:cs typeface="Arial"/>
              </a:rPr>
              <a:t>already</a:t>
            </a:r>
            <a:r>
              <a:rPr lang="en-US" sz="2000" dirty="0" smtClean="0">
                <a:latin typeface="Arial"/>
                <a:cs typeface="Arial"/>
              </a:rPr>
              <a:t> protected from development</a:t>
            </a:r>
          </a:p>
          <a:p>
            <a:pPr marL="342900" indent="-342900" algn="l">
              <a:lnSpc>
                <a:spcPct val="110000"/>
              </a:lnSpc>
              <a:buFont typeface="Arial"/>
              <a:buChar char="•"/>
            </a:pPr>
            <a:r>
              <a:rPr lang="en-US" sz="2000" dirty="0" smtClean="0">
                <a:latin typeface="Arial"/>
                <a:cs typeface="Arial"/>
              </a:rPr>
              <a:t>Including protected lands in the open space calculation effectively reduces the amount of land in a PRD preserved as open space 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19400" y="449818"/>
            <a:ext cx="586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35:  Planned </a:t>
            </a:r>
            <a:r>
              <a:rPr lang="en-US" sz="2000" dirty="0"/>
              <a:t>Residential </a:t>
            </a:r>
            <a:r>
              <a:rPr lang="en-US" sz="2000" dirty="0" smtClean="0"/>
              <a:t>Development Update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16915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123950"/>
            <a:ext cx="8077200" cy="1633536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Solution</a:t>
            </a:r>
          </a:p>
          <a:p>
            <a:pPr algn="l"/>
            <a:endParaRPr lang="en-US" sz="2000" dirty="0" smtClean="0">
              <a:latin typeface="Arial"/>
              <a:cs typeface="Arial"/>
            </a:endParaRPr>
          </a:p>
          <a:p>
            <a:pPr marL="342900" indent="-342900" algn="l">
              <a:lnSpc>
                <a:spcPct val="110000"/>
              </a:lnSpc>
              <a:buFont typeface="Arial"/>
              <a:buChar char="•"/>
            </a:pPr>
            <a:r>
              <a:rPr lang="en-US" sz="2000" dirty="0">
                <a:latin typeface="Arial"/>
                <a:cs typeface="Arial"/>
              </a:rPr>
              <a:t>Reduce the amount of protected land that can be included in the open space calculation from 50% to 25%</a:t>
            </a:r>
          </a:p>
          <a:p>
            <a:pPr marL="342900" indent="-342900" algn="l">
              <a:lnSpc>
                <a:spcPct val="110000"/>
              </a:lnSpc>
              <a:buFont typeface="Arial"/>
              <a:buChar char="•"/>
            </a:pPr>
            <a:r>
              <a:rPr lang="en-US" sz="2000" dirty="0" smtClean="0">
                <a:latin typeface="Arial"/>
                <a:cs typeface="Arial"/>
              </a:rPr>
              <a:t>Reducing the amount of protected land is a more </a:t>
            </a:r>
            <a:r>
              <a:rPr lang="en-US" sz="2000" b="1" u="sng" dirty="0" smtClean="0">
                <a:latin typeface="Arial"/>
                <a:cs typeface="Arial"/>
              </a:rPr>
              <a:t>fair exchange</a:t>
            </a:r>
            <a:r>
              <a:rPr lang="en-US" sz="2000" dirty="0" smtClean="0">
                <a:latin typeface="Arial"/>
                <a:cs typeface="Arial"/>
              </a:rPr>
              <a:t> for increased housing density </a:t>
            </a:r>
          </a:p>
          <a:p>
            <a:pPr marL="342900" indent="-342900" algn="l">
              <a:lnSpc>
                <a:spcPct val="110000"/>
              </a:lnSpc>
              <a:buFont typeface="Arial"/>
              <a:buChar char="•"/>
            </a:pPr>
            <a:r>
              <a:rPr lang="en-US" sz="2000" dirty="0">
                <a:latin typeface="Arial"/>
                <a:cs typeface="Arial"/>
              </a:rPr>
              <a:t>Reducing the amount of protected land </a:t>
            </a:r>
            <a:r>
              <a:rPr lang="en-US" sz="2000" dirty="0" smtClean="0">
                <a:latin typeface="Arial"/>
                <a:cs typeface="Arial"/>
              </a:rPr>
              <a:t>is better aligned with the town’s land preservation values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449818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35:  Planned </a:t>
            </a:r>
            <a:r>
              <a:rPr lang="en-US" sz="2000" dirty="0"/>
              <a:t>Residential </a:t>
            </a:r>
            <a:r>
              <a:rPr lang="en-US" sz="2000" dirty="0" smtClean="0"/>
              <a:t>Development Update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58197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66800" y="971550"/>
            <a:ext cx="7086600" cy="31242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Action Button: Home 7"/>
          <p:cNvSpPr/>
          <p:nvPr/>
        </p:nvSpPr>
        <p:spPr>
          <a:xfrm>
            <a:off x="2133600" y="1962150"/>
            <a:ext cx="1143000" cy="112776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Action Button: Home 9"/>
          <p:cNvSpPr/>
          <p:nvPr/>
        </p:nvSpPr>
        <p:spPr>
          <a:xfrm>
            <a:off x="4495800" y="1962150"/>
            <a:ext cx="1143000" cy="112776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58000" y="971550"/>
            <a:ext cx="1280160" cy="3124200"/>
          </a:xfrm>
          <a:prstGeom prst="rect">
            <a:avLst/>
          </a:prstGeom>
          <a:pattFill prst="lgCheck">
            <a:fgClr>
              <a:srgbClr val="008000"/>
            </a:fgClr>
            <a:bgClr>
              <a:prstClr val="white"/>
            </a:bgClr>
          </a:patt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438400" y="4171950"/>
            <a:ext cx="38978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Standard Subdivision with </a:t>
            </a:r>
            <a:r>
              <a:rPr lang="en-US" sz="2000" dirty="0" smtClean="0">
                <a:solidFill>
                  <a:srgbClr val="16AA05"/>
                </a:solidFill>
              </a:rPr>
              <a:t>wetlands</a:t>
            </a:r>
            <a:endParaRPr lang="en-US" sz="2000" dirty="0">
              <a:solidFill>
                <a:srgbClr val="16AA05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19400" y="449818"/>
            <a:ext cx="586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35:  Planned </a:t>
            </a:r>
            <a:r>
              <a:rPr lang="en-US" sz="2000" dirty="0"/>
              <a:t>Residential </a:t>
            </a:r>
            <a:r>
              <a:rPr lang="en-US" sz="2000" dirty="0" smtClean="0"/>
              <a:t>Development Update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35823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6858000" y="971550"/>
            <a:ext cx="1280160" cy="3124200"/>
          </a:xfrm>
          <a:prstGeom prst="rect">
            <a:avLst/>
          </a:prstGeom>
          <a:pattFill prst="lgCheck">
            <a:fgClr>
              <a:srgbClr val="008000"/>
            </a:fgClr>
            <a:bgClr>
              <a:prstClr val="white"/>
            </a:bgClr>
          </a:patt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66800" y="971550"/>
            <a:ext cx="5791200" cy="31242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Action Button: Home 7"/>
          <p:cNvSpPr/>
          <p:nvPr/>
        </p:nvSpPr>
        <p:spPr>
          <a:xfrm>
            <a:off x="1219200" y="1352550"/>
            <a:ext cx="609600" cy="7620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Action Button: Home 9"/>
          <p:cNvSpPr/>
          <p:nvPr/>
        </p:nvSpPr>
        <p:spPr>
          <a:xfrm>
            <a:off x="1371600" y="2724150"/>
            <a:ext cx="1143000" cy="112776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Action Button: Home 10"/>
          <p:cNvSpPr/>
          <p:nvPr/>
        </p:nvSpPr>
        <p:spPr>
          <a:xfrm>
            <a:off x="3962400" y="2952750"/>
            <a:ext cx="381000" cy="7620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Action Button: Home 11"/>
          <p:cNvSpPr/>
          <p:nvPr/>
        </p:nvSpPr>
        <p:spPr>
          <a:xfrm>
            <a:off x="3581400" y="2952750"/>
            <a:ext cx="381000" cy="7620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Action Button: Home 12"/>
          <p:cNvSpPr/>
          <p:nvPr/>
        </p:nvSpPr>
        <p:spPr>
          <a:xfrm>
            <a:off x="3200400" y="2952750"/>
            <a:ext cx="381000" cy="7620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Action Button: Home 13"/>
          <p:cNvSpPr/>
          <p:nvPr/>
        </p:nvSpPr>
        <p:spPr>
          <a:xfrm>
            <a:off x="2819400" y="2952750"/>
            <a:ext cx="381000" cy="7620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Action Button: Home 14"/>
          <p:cNvSpPr/>
          <p:nvPr/>
        </p:nvSpPr>
        <p:spPr>
          <a:xfrm>
            <a:off x="4495800" y="2952750"/>
            <a:ext cx="762000" cy="9144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Action Button: Home 15"/>
          <p:cNvSpPr/>
          <p:nvPr/>
        </p:nvSpPr>
        <p:spPr>
          <a:xfrm>
            <a:off x="3581400" y="1276350"/>
            <a:ext cx="609600" cy="7620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Action Button: Home 16"/>
          <p:cNvSpPr/>
          <p:nvPr/>
        </p:nvSpPr>
        <p:spPr>
          <a:xfrm>
            <a:off x="4343400" y="1504950"/>
            <a:ext cx="914400" cy="10668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Action Button: Home 17"/>
          <p:cNvSpPr/>
          <p:nvPr/>
        </p:nvSpPr>
        <p:spPr>
          <a:xfrm>
            <a:off x="5257800" y="3257550"/>
            <a:ext cx="381000" cy="6096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Action Button: Home 18"/>
          <p:cNvSpPr/>
          <p:nvPr/>
        </p:nvSpPr>
        <p:spPr>
          <a:xfrm>
            <a:off x="2971800" y="1276350"/>
            <a:ext cx="609600" cy="7620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Action Button: Home 19"/>
          <p:cNvSpPr/>
          <p:nvPr/>
        </p:nvSpPr>
        <p:spPr>
          <a:xfrm>
            <a:off x="2438400" y="1657350"/>
            <a:ext cx="457200" cy="6096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Action Button: Home 20"/>
          <p:cNvSpPr/>
          <p:nvPr/>
        </p:nvSpPr>
        <p:spPr>
          <a:xfrm>
            <a:off x="1981200" y="1657350"/>
            <a:ext cx="457200" cy="6096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Action Button: Home 22"/>
          <p:cNvSpPr/>
          <p:nvPr/>
        </p:nvSpPr>
        <p:spPr>
          <a:xfrm>
            <a:off x="5257800" y="1962150"/>
            <a:ext cx="381000" cy="6096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43600" y="971550"/>
            <a:ext cx="1813560" cy="3124200"/>
          </a:xfrm>
          <a:prstGeom prst="rect">
            <a:avLst/>
          </a:prstGeom>
          <a:solidFill>
            <a:srgbClr val="8378FD">
              <a:alpha val="54000"/>
            </a:srgbClr>
          </a:solidFill>
          <a:ln w="952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752600" y="4095750"/>
            <a:ext cx="5495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PRD with </a:t>
            </a:r>
            <a:r>
              <a:rPr lang="en-US" sz="2000" dirty="0" smtClean="0">
                <a:solidFill>
                  <a:srgbClr val="16AA05"/>
                </a:solidFill>
              </a:rPr>
              <a:t>wetlands </a:t>
            </a:r>
            <a:r>
              <a:rPr lang="en-US" sz="2000" dirty="0" smtClean="0"/>
              <a:t>comprising 50% of </a:t>
            </a:r>
            <a:r>
              <a:rPr lang="en-US" sz="2000" dirty="0" smtClean="0">
                <a:solidFill>
                  <a:srgbClr val="8378FD"/>
                </a:solidFill>
              </a:rPr>
              <a:t>open space</a:t>
            </a:r>
            <a:endParaRPr lang="en-US" sz="2000" dirty="0">
              <a:solidFill>
                <a:srgbClr val="8378FD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819400" y="449818"/>
            <a:ext cx="586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35:  Planned </a:t>
            </a:r>
            <a:r>
              <a:rPr lang="en-US" sz="2000" dirty="0"/>
              <a:t>Residential </a:t>
            </a:r>
            <a:r>
              <a:rPr lang="en-US" sz="2000" dirty="0" smtClean="0"/>
              <a:t>Development Update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70587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6858000" y="971550"/>
            <a:ext cx="1280160" cy="3124200"/>
          </a:xfrm>
          <a:prstGeom prst="rect">
            <a:avLst/>
          </a:prstGeom>
          <a:pattFill prst="lgCheck">
            <a:fgClr>
              <a:srgbClr val="008000"/>
            </a:fgClr>
            <a:bgClr>
              <a:prstClr val="white"/>
            </a:bgClr>
          </a:patt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66800" y="971550"/>
            <a:ext cx="5791200" cy="31242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Action Button: Home 7"/>
          <p:cNvSpPr/>
          <p:nvPr/>
        </p:nvSpPr>
        <p:spPr>
          <a:xfrm>
            <a:off x="1219200" y="1352550"/>
            <a:ext cx="609600" cy="7620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Action Button: Home 9"/>
          <p:cNvSpPr/>
          <p:nvPr/>
        </p:nvSpPr>
        <p:spPr>
          <a:xfrm>
            <a:off x="1371600" y="2724150"/>
            <a:ext cx="1143000" cy="112776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Action Button: Home 10"/>
          <p:cNvSpPr/>
          <p:nvPr/>
        </p:nvSpPr>
        <p:spPr>
          <a:xfrm>
            <a:off x="3962400" y="2952750"/>
            <a:ext cx="381000" cy="7620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Action Button: Home 11"/>
          <p:cNvSpPr/>
          <p:nvPr/>
        </p:nvSpPr>
        <p:spPr>
          <a:xfrm>
            <a:off x="3581400" y="2952750"/>
            <a:ext cx="381000" cy="7620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Action Button: Home 12"/>
          <p:cNvSpPr/>
          <p:nvPr/>
        </p:nvSpPr>
        <p:spPr>
          <a:xfrm>
            <a:off x="3200400" y="2952750"/>
            <a:ext cx="381000" cy="7620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Action Button: Home 13"/>
          <p:cNvSpPr/>
          <p:nvPr/>
        </p:nvSpPr>
        <p:spPr>
          <a:xfrm>
            <a:off x="2819400" y="2952750"/>
            <a:ext cx="381000" cy="7620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Action Button: Home 14"/>
          <p:cNvSpPr/>
          <p:nvPr/>
        </p:nvSpPr>
        <p:spPr>
          <a:xfrm>
            <a:off x="4495800" y="2952750"/>
            <a:ext cx="762000" cy="9144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Action Button: Home 15"/>
          <p:cNvSpPr/>
          <p:nvPr/>
        </p:nvSpPr>
        <p:spPr>
          <a:xfrm>
            <a:off x="3581400" y="1276350"/>
            <a:ext cx="609600" cy="7620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Action Button: Home 16"/>
          <p:cNvSpPr/>
          <p:nvPr/>
        </p:nvSpPr>
        <p:spPr>
          <a:xfrm>
            <a:off x="4343400" y="1504950"/>
            <a:ext cx="914400" cy="10668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Action Button: Home 18"/>
          <p:cNvSpPr/>
          <p:nvPr/>
        </p:nvSpPr>
        <p:spPr>
          <a:xfrm>
            <a:off x="2971800" y="1276350"/>
            <a:ext cx="609600" cy="7620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Action Button: Home 19"/>
          <p:cNvSpPr/>
          <p:nvPr/>
        </p:nvSpPr>
        <p:spPr>
          <a:xfrm>
            <a:off x="2438400" y="1657350"/>
            <a:ext cx="457200" cy="6096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Action Button: Home 20"/>
          <p:cNvSpPr/>
          <p:nvPr/>
        </p:nvSpPr>
        <p:spPr>
          <a:xfrm>
            <a:off x="1981200" y="1657350"/>
            <a:ext cx="457200" cy="609600"/>
          </a:xfrm>
          <a:prstGeom prst="actionButtonHom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486400" y="971550"/>
            <a:ext cx="1813560" cy="3124200"/>
          </a:xfrm>
          <a:prstGeom prst="rect">
            <a:avLst/>
          </a:prstGeom>
          <a:solidFill>
            <a:srgbClr val="8378FD">
              <a:alpha val="54000"/>
            </a:srgbClr>
          </a:solidFill>
          <a:ln w="952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676400" y="4171950"/>
            <a:ext cx="5418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PRD with </a:t>
            </a:r>
            <a:r>
              <a:rPr lang="en-US" sz="2000" dirty="0" smtClean="0">
                <a:solidFill>
                  <a:srgbClr val="16AA05"/>
                </a:solidFill>
              </a:rPr>
              <a:t>wetlands</a:t>
            </a:r>
            <a:r>
              <a:rPr lang="en-US" sz="2000" dirty="0" smtClean="0"/>
              <a:t> comprising 25% of </a:t>
            </a:r>
            <a:r>
              <a:rPr lang="en-US" sz="2000" dirty="0" smtClean="0">
                <a:solidFill>
                  <a:srgbClr val="8378FD"/>
                </a:solidFill>
              </a:rPr>
              <a:t>open space</a:t>
            </a:r>
            <a:endParaRPr lang="en-US" sz="2000" dirty="0">
              <a:solidFill>
                <a:srgbClr val="8378FD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19400" y="449818"/>
            <a:ext cx="586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35:  Planned </a:t>
            </a:r>
            <a:r>
              <a:rPr lang="en-US" sz="2000" dirty="0"/>
              <a:t>Residential </a:t>
            </a:r>
            <a:r>
              <a:rPr lang="en-US" sz="2000" dirty="0" smtClean="0"/>
              <a:t>Development Update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85244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895350"/>
            <a:ext cx="8077200" cy="1633536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Updated PRD Bylaw </a:t>
            </a:r>
          </a:p>
          <a:p>
            <a:pPr algn="l">
              <a:lnSpc>
                <a:spcPct val="90000"/>
              </a:lnSpc>
            </a:pPr>
            <a:endParaRPr lang="en-US" sz="2000" dirty="0">
              <a:latin typeface="Arial"/>
              <a:cs typeface="Arial"/>
            </a:endParaRPr>
          </a:p>
          <a:p>
            <a:pPr algn="l"/>
            <a:r>
              <a:rPr lang="en-US" sz="2000" dirty="0" smtClean="0">
                <a:latin typeface="Arial"/>
                <a:cs typeface="Arial"/>
              </a:rPr>
              <a:t>10.2.9 </a:t>
            </a:r>
            <a:r>
              <a:rPr lang="en-US" sz="2000" dirty="0">
                <a:latin typeface="Arial"/>
                <a:cs typeface="Arial"/>
              </a:rPr>
              <a:t>Common Open Space: All land within the PRD tract which is not covered by buildings, roads, driveways, </a:t>
            </a:r>
            <a:r>
              <a:rPr lang="en-US" sz="2000" dirty="0" smtClean="0">
                <a:latin typeface="Arial"/>
                <a:cs typeface="Arial"/>
              </a:rPr>
              <a:t>parking </a:t>
            </a:r>
            <a:r>
              <a:rPr lang="en-US" sz="2000" dirty="0">
                <a:latin typeface="Arial"/>
                <a:cs typeface="Arial"/>
              </a:rPr>
              <a:t>areas or service areas, or which is not set aside as yards, patios, gardens, or similar areas for exclusive </a:t>
            </a:r>
            <a:r>
              <a:rPr lang="en-US" sz="2000" dirty="0" smtClean="0">
                <a:latin typeface="Arial"/>
                <a:cs typeface="Arial"/>
              </a:rPr>
              <a:t>or </a:t>
            </a:r>
            <a:r>
              <a:rPr lang="en-US" sz="2000" dirty="0">
                <a:latin typeface="Arial"/>
                <a:cs typeface="Arial"/>
              </a:rPr>
              <a:t>shared use by the residents, shall be common open space. The area of the common open space shall equal </a:t>
            </a:r>
            <a:r>
              <a:rPr lang="en-US" sz="2000" dirty="0" smtClean="0">
                <a:latin typeface="Arial"/>
                <a:cs typeface="Arial"/>
              </a:rPr>
              <a:t>at </a:t>
            </a:r>
            <a:r>
              <a:rPr lang="en-US" sz="2000" dirty="0">
                <a:latin typeface="Arial"/>
                <a:cs typeface="Arial"/>
              </a:rPr>
              <a:t>least thirty-five (35) percent of the total area of the PRD tract.  At least </a:t>
            </a:r>
            <a:r>
              <a:rPr lang="en-US" sz="2000" dirty="0">
                <a:solidFill>
                  <a:srgbClr val="8C0204"/>
                </a:solidFill>
                <a:latin typeface="Arial"/>
                <a:cs typeface="Arial"/>
              </a:rPr>
              <a:t>75%</a:t>
            </a:r>
            <a:r>
              <a:rPr lang="en-US" sz="2000" dirty="0">
                <a:latin typeface="Arial"/>
                <a:cs typeface="Arial"/>
              </a:rPr>
              <a:t> of the area of common open space </a:t>
            </a:r>
            <a:r>
              <a:rPr lang="en-US" sz="2000" dirty="0" smtClean="0">
                <a:latin typeface="Arial"/>
                <a:cs typeface="Arial"/>
              </a:rPr>
              <a:t>shall </a:t>
            </a:r>
            <a:r>
              <a:rPr lang="en-US" sz="2000" dirty="0">
                <a:latin typeface="Arial"/>
                <a:cs typeface="Arial"/>
              </a:rPr>
              <a:t>be upland (land that is </a:t>
            </a:r>
            <a:r>
              <a:rPr lang="en-US" sz="2000" dirty="0" smtClean="0">
                <a:latin typeface="Arial"/>
                <a:cs typeface="Arial"/>
              </a:rPr>
              <a:t>not within </a:t>
            </a:r>
            <a:r>
              <a:rPr lang="en-US" sz="2000" dirty="0">
                <a:latin typeface="Arial"/>
                <a:cs typeface="Arial"/>
              </a:rPr>
              <a:t>the Floodplain Conservancy District or freshwater wetlands </a:t>
            </a:r>
            <a:r>
              <a:rPr lang="en-US" sz="2000" dirty="0" smtClean="0">
                <a:latin typeface="Arial"/>
                <a:cs typeface="Arial"/>
              </a:rPr>
              <a:t>as defined </a:t>
            </a:r>
            <a:r>
              <a:rPr lang="en-US" sz="2000" dirty="0">
                <a:latin typeface="Arial"/>
                <a:cs typeface="Arial"/>
              </a:rPr>
              <a:t>under </a:t>
            </a:r>
            <a:r>
              <a:rPr lang="en-US" sz="2000" dirty="0" smtClean="0">
                <a:latin typeface="Arial"/>
                <a:cs typeface="Arial"/>
              </a:rPr>
              <a:t>the </a:t>
            </a:r>
            <a:r>
              <a:rPr lang="en-US" sz="2000" dirty="0">
                <a:latin typeface="Arial"/>
                <a:cs typeface="Arial"/>
              </a:rPr>
              <a:t>Clean Water Act and the Town’s Wetlands Bylaw).</a:t>
            </a:r>
          </a:p>
          <a:p>
            <a:pPr algn="l"/>
            <a:endParaRPr lang="en-US" sz="20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19400" y="449818"/>
            <a:ext cx="586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35:  Planned </a:t>
            </a:r>
            <a:r>
              <a:rPr lang="en-US" sz="2000" dirty="0"/>
              <a:t>Residential </a:t>
            </a:r>
            <a:r>
              <a:rPr lang="en-US" sz="2000" dirty="0" smtClean="0"/>
              <a:t>Development Update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21004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22143</TotalTime>
  <Words>420</Words>
  <Application>Microsoft Macintosh PowerPoint</Application>
  <PresentationFormat>On-screen Show (16:9)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ARTICLE 35. Citizen Petition: Zoning Bylaw Section 10 Planned Residential Development Update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karen j</cp:lastModifiedBy>
  <cp:revision>75</cp:revision>
  <dcterms:created xsi:type="dcterms:W3CDTF">2018-11-06T01:42:37Z</dcterms:created>
  <dcterms:modified xsi:type="dcterms:W3CDTF">2022-03-07T05:20:45Z</dcterms:modified>
</cp:coreProperties>
</file>