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6" r:id="rId2"/>
    <p:sldId id="341" r:id="rId3"/>
    <p:sldId id="362" r:id="rId4"/>
    <p:sldId id="332" r:id="rId5"/>
    <p:sldId id="364" r:id="rId6"/>
    <p:sldId id="366" r:id="rId7"/>
    <p:sldId id="368" r:id="rId8"/>
    <p:sldId id="365" r:id="rId9"/>
    <p:sldId id="274" r:id="rId10"/>
    <p:sldId id="367" r:id="rId11"/>
    <p:sldId id="352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85" autoAdjust="0"/>
    <p:restoredTop sz="86429" autoAdjust="0"/>
  </p:normalViewPr>
  <p:slideViewPr>
    <p:cSldViewPr>
      <p:cViewPr varScale="1">
        <p:scale>
          <a:sx n="125" d="100"/>
          <a:sy n="125" d="100"/>
        </p:scale>
        <p:origin x="82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41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Good afternoon.  My name is Linda Miller and as a member of the Planning Board I will highlight, Article 32 which is a Zoning Bylaw Amendment that will add the Thoreau Depot Business District to our list of areas in the Formula Business Bylaw.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4344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set the limit at 14?  This preserves the current mix of valued Concord businesses at the Depot, allows for growth of those businesses and addition of new businesses.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3280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Planning Board believes that Article 32 will enhance and support the Thoreau Depot Business District.</a:t>
            </a:r>
          </a:p>
          <a:p>
            <a:r>
              <a:rPr lang="en-US" dirty="0"/>
              <a:t>I’ll be glad to take your questions &amp; comments.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609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Formula Business Bylaw seeks to </a:t>
            </a:r>
            <a:r>
              <a:rPr lang="en-US" sz="1200" dirty="0"/>
              <a:t>preserve the existing character and scale of our business districts. These districts are a great asset to Concord and enhance our ability to attract residents and visitors.  This Warrant Article will </a:t>
            </a:r>
            <a:r>
              <a:rPr lang="en-US" sz="1200" dirty="0">
                <a:effectLst/>
                <a:ea typeface="Times New Roman" panose="02020603050405020304" pitchFamily="18" charset="0"/>
              </a:rPr>
              <a:t>limit the number of formula businesses in the Thoreau Depot Business District to 14.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0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those of you new to the concept of Formula Business, it is defined as a business activity with a variety of obvious standardized features (highlighted here) that are present at 15 or more establishments.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54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background, Concord has more than a decade of experience in limiting formula businesses in the Business Districts.</a:t>
            </a:r>
          </a:p>
          <a:p>
            <a:endParaRPr lang="en-US" dirty="0"/>
          </a:p>
          <a:p>
            <a:r>
              <a:rPr lang="en-US" dirty="0"/>
              <a:t>At Town Meeting in 2011, Formula Businesses were defined; </a:t>
            </a:r>
          </a:p>
          <a:p>
            <a:r>
              <a:rPr lang="en-US" dirty="0"/>
              <a:t>	were limited to 10 in the West Concord Business and West Concord Village Districts (combined) and </a:t>
            </a:r>
          </a:p>
          <a:p>
            <a:r>
              <a:rPr lang="en-US" dirty="0"/>
              <a:t>	A special permit process for establishing, expanding or relocation of formula businesses was approved.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75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2019 Town Meeting limited the number of formula businesses in the Concord Center Business District to 12.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38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What is Special about the Thoreau Depot Business District?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dirty="0">
                <a:effectLst/>
                <a:latin typeface="Times New Roman" panose="02020603050405020304" pitchFamily="18" charset="0"/>
              </a:rPr>
              <a:t>Historically, rail service from Concord to Boston began in 1844.  This rail reflects Concord’s early industrial period.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3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dirty="0">
                <a:effectLst/>
                <a:latin typeface="Times New Roman" panose="02020603050405020304" pitchFamily="18" charset="0"/>
              </a:rPr>
              <a:t>Today, nearby Schools, Playing fields, library and arts buildings, the Town Forest and Walden Pond attract many to the area.  Attractive residential areas border the retail and transit hubs.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dirty="0">
                <a:effectLst/>
                <a:latin typeface="Times New Roman" panose="02020603050405020304" pitchFamily="18" charset="0"/>
              </a:rPr>
              <a:t>In general, The Thoreau Depot Business District is a gateway to the “Concord experience”.</a:t>
            </a:r>
            <a:endParaRPr lang="en-US" b="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396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map of the Thoreau Depot Business District.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4228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…and a list of current Formula Businesses.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069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/>
              <a:t>Article 32: Zoning Bylaw Amendment</a:t>
            </a:r>
            <a:br>
              <a:rPr lang="en-US" sz="3200" dirty="0"/>
            </a:br>
            <a:r>
              <a:rPr lang="en-US" sz="3200" dirty="0"/>
              <a:t>Section 3.3 Formula Business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028950"/>
            <a:ext cx="6705600" cy="1447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2400" dirty="0"/>
              <a:t>Planning Board Public Hearing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2400" dirty="0"/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2400" b="1" i="1" dirty="0"/>
              <a:t>March 8, 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4767263"/>
            <a:ext cx="228600" cy="273844"/>
          </a:xfrm>
        </p:spPr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pic>
        <p:nvPicPr>
          <p:cNvPr id="5" name="Picture 23" descr="Town Seal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7136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047750"/>
            <a:ext cx="8229600" cy="649412"/>
          </a:xfrm>
        </p:spPr>
        <p:txBody>
          <a:bodyPr anchor="b">
            <a:noAutofit/>
          </a:bodyPr>
          <a:lstStyle/>
          <a:p>
            <a:r>
              <a:rPr lang="en-US" sz="3200" dirty="0"/>
              <a:t>Why set a limit of 14 formula business?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10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709227-FBB4-4382-BCFF-0125CB0F1FFD}"/>
              </a:ext>
            </a:extLst>
          </p:cNvPr>
          <p:cNvSpPr txBox="1"/>
          <p:nvPr/>
        </p:nvSpPr>
        <p:spPr>
          <a:xfrm>
            <a:off x="4800600" y="411225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32: Sec. 3.3 Formula Business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C73E458B-93A0-4BEB-A420-5FB21C23F3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1933576"/>
            <a:ext cx="7696200" cy="2661045"/>
          </a:xfrm>
        </p:spPr>
        <p:txBody>
          <a:bodyPr>
            <a:noAutofit/>
          </a:bodyPr>
          <a:lstStyle/>
          <a:p>
            <a:pPr marL="225425" indent="-225425"/>
            <a:r>
              <a:rPr lang="en-US" sz="2400" dirty="0">
                <a:effectLst/>
                <a:ea typeface="Times New Roman" panose="02020603050405020304" pitchFamily="18" charset="0"/>
              </a:rPr>
              <a:t>Preserves the current mix</a:t>
            </a:r>
          </a:p>
          <a:p>
            <a:pPr marL="225425" indent="-225425"/>
            <a:r>
              <a:rPr lang="en-US" sz="2400" dirty="0"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llows for the organic growth of existing businesses</a:t>
            </a:r>
          </a:p>
          <a:p>
            <a:pPr marL="225425" indent="-225425"/>
            <a:r>
              <a:rPr lang="en-US" sz="2400" dirty="0"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llows for a couple new formula businesses</a:t>
            </a:r>
          </a:p>
          <a:p>
            <a:pPr marL="225425" indent="-225425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9596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4767263"/>
            <a:ext cx="381000" cy="273844"/>
          </a:xfrm>
        </p:spPr>
        <p:txBody>
          <a:bodyPr/>
          <a:lstStyle/>
          <a:p>
            <a:fld id="{18362CF7-34D8-4635-A9AE-FBAFA8966551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Title 6"/>
          <p:cNvSpPr txBox="1">
            <a:spLocks/>
          </p:cNvSpPr>
          <p:nvPr/>
        </p:nvSpPr>
        <p:spPr>
          <a:xfrm>
            <a:off x="444610" y="2647950"/>
            <a:ext cx="8229600" cy="5131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Questions</a:t>
            </a:r>
          </a:p>
          <a:p>
            <a:r>
              <a:rPr lang="en-US" sz="3200" dirty="0"/>
              <a:t>&amp;</a:t>
            </a:r>
          </a:p>
          <a:p>
            <a:r>
              <a:rPr lang="en-US" sz="3200" dirty="0"/>
              <a:t>Comments</a:t>
            </a:r>
          </a:p>
        </p:txBody>
      </p:sp>
      <p:pic>
        <p:nvPicPr>
          <p:cNvPr id="7" name="Picture 23" descr="Town Seal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0110322-8275-4348-989C-BDA68C6C1049}"/>
              </a:ext>
            </a:extLst>
          </p:cNvPr>
          <p:cNvSpPr txBox="1"/>
          <p:nvPr/>
        </p:nvSpPr>
        <p:spPr>
          <a:xfrm>
            <a:off x="4762500" y="402895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32: Sec. 3.3 Formula Business</a:t>
            </a:r>
          </a:p>
        </p:txBody>
      </p:sp>
    </p:spTree>
    <p:extLst>
      <p:ext uri="{BB962C8B-B14F-4D97-AF65-F5344CB8AC3E}">
        <p14:creationId xmlns:p14="http://schemas.microsoft.com/office/powerpoint/2010/main" val="317087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09"/>
            <a:ext cx="8229600" cy="857250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Purpose of the Bylaw &amp; Warrant Article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816067"/>
            <a:ext cx="7696200" cy="2693926"/>
          </a:xfrm>
        </p:spPr>
        <p:txBody>
          <a:bodyPr>
            <a:noAutofit/>
          </a:bodyPr>
          <a:lstStyle/>
          <a:p>
            <a:r>
              <a:rPr lang="en-US" sz="2400" dirty="0"/>
              <a:t>To preserve the existing character, diversity, variety and scale of the district, which is vital to the continuation of Concord’s ability to attract both residents and visitors.  </a:t>
            </a:r>
          </a:p>
          <a:p>
            <a:pPr marL="0" indent="0">
              <a:buNone/>
            </a:pPr>
            <a:endParaRPr lang="en-US" sz="2400" dirty="0">
              <a:effectLst/>
              <a:ea typeface="Times New Roman" panose="02020603050405020304" pitchFamily="18" charset="0"/>
            </a:endParaRPr>
          </a:p>
          <a:p>
            <a:r>
              <a:rPr lang="en-US" sz="2400" dirty="0">
                <a:effectLst/>
                <a:ea typeface="Times New Roman" panose="02020603050405020304" pitchFamily="18" charset="0"/>
              </a:rPr>
              <a:t>Add the Thoreau Depot Business District to Section 3.3 to limit the number of formula business to 14.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4767263"/>
            <a:ext cx="381000" cy="273844"/>
          </a:xfrm>
        </p:spPr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00600" y="411225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32: Sec. 3.3 Formula Business</a:t>
            </a:r>
          </a:p>
        </p:txBody>
      </p:sp>
    </p:spTree>
    <p:extLst>
      <p:ext uri="{BB962C8B-B14F-4D97-AF65-F5344CB8AC3E}">
        <p14:creationId xmlns:p14="http://schemas.microsoft.com/office/powerpoint/2010/main" val="2668112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00973"/>
            <a:ext cx="8229600" cy="857250"/>
          </a:xfrm>
        </p:spPr>
        <p:txBody>
          <a:bodyPr>
            <a:normAutofit/>
          </a:bodyPr>
          <a:lstStyle/>
          <a:p>
            <a:r>
              <a:rPr lang="en-US" sz="2800" b="1" dirty="0"/>
              <a:t>What is a Formula Business?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534400" y="4732275"/>
            <a:ext cx="304800" cy="274637"/>
          </a:xfrm>
        </p:spPr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352550"/>
            <a:ext cx="7848600" cy="3654361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2400" dirty="0"/>
              <a:t>A type of business activity that maintains</a:t>
            </a:r>
            <a:r>
              <a:rPr lang="en-US" sz="2400" b="1" i="1" dirty="0"/>
              <a:t> </a:t>
            </a:r>
            <a:r>
              <a:rPr lang="en-US" sz="2400" dirty="0"/>
              <a:t>two or more of the following standardized features:</a:t>
            </a:r>
          </a:p>
          <a:p>
            <a:pPr marL="0" indent="0" algn="l">
              <a:spcBef>
                <a:spcPts val="600"/>
              </a:spcBef>
              <a:buNone/>
              <a:tabLst>
                <a:tab pos="457200" algn="l"/>
              </a:tabLst>
            </a:pPr>
            <a:r>
              <a:rPr lang="en-US" sz="2400" dirty="0"/>
              <a:t>1.	array of services and/or merchandise, or menu</a:t>
            </a:r>
          </a:p>
          <a:p>
            <a:pPr marL="0" indent="0" algn="l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2400" dirty="0"/>
              <a:t>2.	trademark, logo, service mark or symbol</a:t>
            </a:r>
          </a:p>
          <a:p>
            <a:pPr marL="0" indent="0" algn="l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2400" dirty="0"/>
              <a:t>3.	décor, architecture, layout or color scheme</a:t>
            </a:r>
          </a:p>
          <a:p>
            <a:pPr marL="0" indent="0" algn="l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2400" dirty="0"/>
              <a:t>4.	uniforms</a:t>
            </a:r>
          </a:p>
          <a:p>
            <a:pPr marL="457200" indent="-457200" algn="l">
              <a:spcBef>
                <a:spcPts val="0"/>
              </a:spcBef>
              <a:buAutoNum type="arabicPeriod" startAt="5"/>
              <a:tabLst>
                <a:tab pos="457200" algn="l"/>
              </a:tabLst>
            </a:pPr>
            <a:r>
              <a:rPr lang="en-US" sz="2400" dirty="0"/>
              <a:t>sign</a:t>
            </a:r>
          </a:p>
          <a:p>
            <a:pPr marL="0" indent="0">
              <a:spcBef>
                <a:spcPts val="600"/>
              </a:spcBef>
              <a:buNone/>
              <a:tabLst>
                <a:tab pos="457200" algn="l"/>
              </a:tabLst>
            </a:pPr>
            <a:r>
              <a:rPr lang="en-US" sz="2400" dirty="0"/>
              <a:t>and these features are substantially the same at 15 or more such establishments, regardless of ownership or location.</a:t>
            </a:r>
          </a:p>
          <a:p>
            <a:pPr algn="l"/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BB0902-8027-49F2-8762-94BDEF1E1F1B}"/>
              </a:ext>
            </a:extLst>
          </p:cNvPr>
          <p:cNvSpPr txBox="1"/>
          <p:nvPr/>
        </p:nvSpPr>
        <p:spPr>
          <a:xfrm>
            <a:off x="4800600" y="411225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32: Sec. 3.3 Formula Business</a:t>
            </a:r>
          </a:p>
        </p:txBody>
      </p:sp>
    </p:spTree>
    <p:extLst>
      <p:ext uri="{BB962C8B-B14F-4D97-AF65-F5344CB8AC3E}">
        <p14:creationId xmlns:p14="http://schemas.microsoft.com/office/powerpoint/2010/main" val="1431199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929491"/>
            <a:ext cx="8229600" cy="857250"/>
          </a:xfrm>
        </p:spPr>
        <p:txBody>
          <a:bodyPr>
            <a:normAutofit/>
          </a:bodyPr>
          <a:lstStyle/>
          <a:p>
            <a:r>
              <a:rPr lang="en-US" sz="2800" b="1" dirty="0"/>
              <a:t>Background on Formula Business Bylaw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534400" y="4732275"/>
            <a:ext cx="304800" cy="274637"/>
          </a:xfrm>
        </p:spPr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782827"/>
            <a:ext cx="7848600" cy="2949448"/>
          </a:xfrm>
        </p:spPr>
        <p:txBody>
          <a:bodyPr>
            <a:noAutofit/>
          </a:bodyPr>
          <a:lstStyle/>
          <a:p>
            <a:pPr algn="l"/>
            <a:r>
              <a:rPr lang="en-US" sz="2400" dirty="0"/>
              <a:t>In 2011, Town Meeting approved:</a:t>
            </a:r>
          </a:p>
          <a:p>
            <a:pPr marL="801688" algn="l">
              <a:buFont typeface="Wingdings" panose="05000000000000000000" pitchFamily="2" charset="2"/>
              <a:buChar char="ü"/>
            </a:pPr>
            <a:r>
              <a:rPr lang="en-US" sz="2400" dirty="0"/>
              <a:t>A definition of formula business</a:t>
            </a:r>
          </a:p>
          <a:p>
            <a:pPr marL="801688" algn="l">
              <a:buFont typeface="Wingdings" panose="05000000000000000000" pitchFamily="2" charset="2"/>
              <a:buChar char="ü"/>
            </a:pPr>
            <a:r>
              <a:rPr lang="en-US" sz="2400" dirty="0"/>
              <a:t>A limit of 10 formula businesses in the West Concord Business and West Concord Village Districts (combined)</a:t>
            </a:r>
          </a:p>
          <a:p>
            <a:pPr marL="801688" algn="l">
              <a:buFont typeface="Wingdings" panose="05000000000000000000" pitchFamily="2" charset="2"/>
              <a:buChar char="ü"/>
            </a:pPr>
            <a:r>
              <a:rPr lang="en-US" sz="2400" dirty="0"/>
              <a:t>A special permit process for establishing, expanding or relocating formula businesses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DBD75D-1CFA-4446-81CA-7C660E45E836}"/>
              </a:ext>
            </a:extLst>
          </p:cNvPr>
          <p:cNvSpPr txBox="1"/>
          <p:nvPr/>
        </p:nvSpPr>
        <p:spPr>
          <a:xfrm>
            <a:off x="4800600" y="411225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32: Sec. 3.3 Formula Business</a:t>
            </a:r>
          </a:p>
        </p:txBody>
      </p:sp>
    </p:spTree>
    <p:extLst>
      <p:ext uri="{BB962C8B-B14F-4D97-AF65-F5344CB8AC3E}">
        <p14:creationId xmlns:p14="http://schemas.microsoft.com/office/powerpoint/2010/main" val="3796035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11335"/>
            <a:ext cx="8229600" cy="857250"/>
          </a:xfrm>
        </p:spPr>
        <p:txBody>
          <a:bodyPr>
            <a:normAutofit/>
          </a:bodyPr>
          <a:lstStyle/>
          <a:p>
            <a:r>
              <a:rPr lang="en-US" sz="2800" b="1" dirty="0"/>
              <a:t>Background on Formula Business Bylaw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534400" y="4732275"/>
            <a:ext cx="304800" cy="274637"/>
          </a:xfrm>
        </p:spPr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782827"/>
            <a:ext cx="7848600" cy="2949448"/>
          </a:xfrm>
        </p:spPr>
        <p:txBody>
          <a:bodyPr>
            <a:noAutofit/>
          </a:bodyPr>
          <a:lstStyle/>
          <a:p>
            <a:pPr algn="l"/>
            <a:r>
              <a:rPr lang="en-US" sz="2400" dirty="0"/>
              <a:t>In 2019, Town Meeting added:</a:t>
            </a:r>
          </a:p>
          <a:p>
            <a:pPr marL="801688" algn="l">
              <a:buFont typeface="Wingdings" panose="05000000000000000000" pitchFamily="2" charset="2"/>
              <a:buChar char="ü"/>
            </a:pPr>
            <a:r>
              <a:rPr lang="en-US" sz="2400" dirty="0"/>
              <a:t>A limit of 12 formula businesses in the Concord Center Business District</a:t>
            </a:r>
          </a:p>
          <a:p>
            <a:pPr marL="801688">
              <a:buFont typeface="Wingdings" panose="05000000000000000000" pitchFamily="2" charset="2"/>
              <a:buChar char="ü"/>
            </a:pPr>
            <a:r>
              <a:rPr lang="en-US" sz="2400" dirty="0"/>
              <a:t>The formula business definition and special permit process for establishing, expanding or relocating formula businesses remains the same</a:t>
            </a:r>
          </a:p>
          <a:p>
            <a:pPr marL="801688" algn="l"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DBD75D-1CFA-4446-81CA-7C660E45E836}"/>
              </a:ext>
            </a:extLst>
          </p:cNvPr>
          <p:cNvSpPr txBox="1"/>
          <p:nvPr/>
        </p:nvSpPr>
        <p:spPr>
          <a:xfrm>
            <a:off x="4800600" y="411225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32: Sec. 3.3 Formula Business</a:t>
            </a:r>
          </a:p>
        </p:txBody>
      </p:sp>
    </p:spTree>
    <p:extLst>
      <p:ext uri="{BB962C8B-B14F-4D97-AF65-F5344CB8AC3E}">
        <p14:creationId xmlns:p14="http://schemas.microsoft.com/office/powerpoint/2010/main" val="1403766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6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709227-FBB4-4382-BCFF-0125CB0F1FFD}"/>
              </a:ext>
            </a:extLst>
          </p:cNvPr>
          <p:cNvSpPr txBox="1"/>
          <p:nvPr/>
        </p:nvSpPr>
        <p:spPr>
          <a:xfrm>
            <a:off x="4800600" y="411225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32: Sec. 3.3 Formula Business</a:t>
            </a:r>
          </a:p>
        </p:txBody>
      </p:sp>
      <p:sp>
        <p:nvSpPr>
          <p:cNvPr id="13" name="Title 6">
            <a:extLst>
              <a:ext uri="{FF2B5EF4-FFF2-40B4-BE49-F238E27FC236}">
                <a16:creationId xmlns:a16="http://schemas.microsoft.com/office/drawing/2014/main" id="{DC883399-2BF1-4438-9077-76D453F2EAE3}"/>
              </a:ext>
            </a:extLst>
          </p:cNvPr>
          <p:cNvSpPr txBox="1">
            <a:spLocks/>
          </p:cNvSpPr>
          <p:nvPr/>
        </p:nvSpPr>
        <p:spPr>
          <a:xfrm>
            <a:off x="381000" y="951309"/>
            <a:ext cx="8229600" cy="5131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What’s Special about the Thoreau Depot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7002E941-F853-437B-9507-0395B995DB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1604440"/>
            <a:ext cx="7696200" cy="3024709"/>
          </a:xfrm>
        </p:spPr>
        <p:txBody>
          <a:bodyPr>
            <a:noAutofit/>
          </a:bodyPr>
          <a:lstStyle/>
          <a:p>
            <a:pPr marL="225425" indent="-225425"/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Rail service from Concord to surrounding communities and into Boston began at the Depot in June 1844, and has continued since.</a:t>
            </a:r>
          </a:p>
          <a:p>
            <a:pPr marL="0" indent="0">
              <a:buNone/>
            </a:pPr>
            <a:r>
              <a:rPr lang="en-US" sz="9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9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5425" indent="-225425"/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Fitchburg railroad initially supported by a small freight &amp; lumber yard reflecting Concord’s early industrial period.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Thoreau complained that the village's schedule was set by the times of arrivals and departures at the station.</a:t>
            </a:r>
          </a:p>
          <a:p>
            <a:pPr marL="0" indent="0">
              <a:buNone/>
            </a:pPr>
            <a:endParaRPr lang="en-US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813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7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709227-FBB4-4382-BCFF-0125CB0F1FFD}"/>
              </a:ext>
            </a:extLst>
          </p:cNvPr>
          <p:cNvSpPr txBox="1"/>
          <p:nvPr/>
        </p:nvSpPr>
        <p:spPr>
          <a:xfrm>
            <a:off x="4800600" y="411225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32: Sec. 3.3 Formula Business</a:t>
            </a:r>
          </a:p>
        </p:txBody>
      </p:sp>
      <p:sp>
        <p:nvSpPr>
          <p:cNvPr id="13" name="Title 6">
            <a:extLst>
              <a:ext uri="{FF2B5EF4-FFF2-40B4-BE49-F238E27FC236}">
                <a16:creationId xmlns:a16="http://schemas.microsoft.com/office/drawing/2014/main" id="{DC883399-2BF1-4438-9077-76D453F2EAE3}"/>
              </a:ext>
            </a:extLst>
          </p:cNvPr>
          <p:cNvSpPr txBox="1">
            <a:spLocks/>
          </p:cNvSpPr>
          <p:nvPr/>
        </p:nvSpPr>
        <p:spPr>
          <a:xfrm>
            <a:off x="381000" y="951309"/>
            <a:ext cx="8229600" cy="5131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What’s Special about the Thoreau Depot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7002E941-F853-437B-9507-0395B995DB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1604440"/>
            <a:ext cx="7696200" cy="3024709"/>
          </a:xfrm>
        </p:spPr>
        <p:txBody>
          <a:bodyPr>
            <a:noAutofit/>
          </a:bodyPr>
          <a:lstStyle/>
          <a:p>
            <a:pPr marL="225425" indent="-225425"/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Nowadays, nearby schools and playing fields, library and arts buildings, and Town Forest and Walden Pond attract residents and many visitors to the Depot area where it serves as a gateway to the Concord “experience”.</a:t>
            </a:r>
          </a:p>
          <a:p>
            <a:pPr marL="225425" indent="-225425"/>
            <a:endParaRPr lang="en-US" sz="1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5425" indent="-225425"/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Attractive residential areas border the retail and transit hubs.</a:t>
            </a:r>
          </a:p>
        </p:txBody>
      </p:sp>
    </p:spTree>
    <p:extLst>
      <p:ext uri="{BB962C8B-B14F-4D97-AF65-F5344CB8AC3E}">
        <p14:creationId xmlns:p14="http://schemas.microsoft.com/office/powerpoint/2010/main" val="3172169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811335"/>
            <a:ext cx="8229600" cy="649412"/>
          </a:xfrm>
        </p:spPr>
        <p:txBody>
          <a:bodyPr anchor="b">
            <a:noAutofit/>
          </a:bodyPr>
          <a:lstStyle/>
          <a:p>
            <a:r>
              <a:rPr lang="en-US" sz="3200" dirty="0"/>
              <a:t>Boundary of Thoreau Depot Business District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8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709227-FBB4-4382-BCFF-0125CB0F1FFD}"/>
              </a:ext>
            </a:extLst>
          </p:cNvPr>
          <p:cNvSpPr txBox="1"/>
          <p:nvPr/>
        </p:nvSpPr>
        <p:spPr>
          <a:xfrm>
            <a:off x="4800600" y="411225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32: Sec. 3.3 Formula Business</a:t>
            </a:r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4AA1571D-51D3-427D-983E-F4618CBE85E3}"/>
              </a:ext>
            </a:extLst>
          </p:cNvPr>
          <p:cNvGrpSpPr/>
          <p:nvPr/>
        </p:nvGrpSpPr>
        <p:grpSpPr>
          <a:xfrm>
            <a:off x="1638300" y="1541927"/>
            <a:ext cx="5867400" cy="3190348"/>
            <a:chOff x="457200" y="1618487"/>
            <a:chExt cx="9138920" cy="4480560"/>
          </a:xfrm>
        </p:grpSpPr>
        <p:pic>
          <p:nvPicPr>
            <p:cNvPr id="8" name="object 4">
              <a:extLst>
                <a:ext uri="{FF2B5EF4-FFF2-40B4-BE49-F238E27FC236}">
                  <a16:creationId xmlns:a16="http://schemas.microsoft.com/office/drawing/2014/main" id="{C3B87F05-AF2E-4122-8D2B-FCBE58EBA10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" y="1618487"/>
              <a:ext cx="9138885" cy="4480560"/>
            </a:xfrm>
            <a:prstGeom prst="rect">
              <a:avLst/>
            </a:prstGeom>
          </p:spPr>
        </p:pic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7CD6C05E-7CC9-47C0-8855-D10A44BB20CD}"/>
                </a:ext>
              </a:extLst>
            </p:cNvPr>
            <p:cNvSpPr/>
            <p:nvPr/>
          </p:nvSpPr>
          <p:spPr>
            <a:xfrm>
              <a:off x="9002714" y="5617977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228600" y="0"/>
                  </a:moveTo>
                  <a:lnTo>
                    <a:pt x="182529" y="4644"/>
                  </a:lnTo>
                  <a:lnTo>
                    <a:pt x="139619" y="17964"/>
                  </a:lnTo>
                  <a:lnTo>
                    <a:pt x="100788" y="39041"/>
                  </a:lnTo>
                  <a:lnTo>
                    <a:pt x="66955" y="66955"/>
                  </a:lnTo>
                  <a:lnTo>
                    <a:pt x="39041" y="100788"/>
                  </a:lnTo>
                  <a:lnTo>
                    <a:pt x="17964" y="139619"/>
                  </a:lnTo>
                  <a:lnTo>
                    <a:pt x="4644" y="182529"/>
                  </a:lnTo>
                  <a:lnTo>
                    <a:pt x="0" y="228599"/>
                  </a:lnTo>
                  <a:lnTo>
                    <a:pt x="4644" y="274670"/>
                  </a:lnTo>
                  <a:lnTo>
                    <a:pt x="17964" y="317580"/>
                  </a:lnTo>
                  <a:lnTo>
                    <a:pt x="39041" y="356411"/>
                  </a:lnTo>
                  <a:lnTo>
                    <a:pt x="66955" y="390244"/>
                  </a:lnTo>
                  <a:lnTo>
                    <a:pt x="100788" y="418158"/>
                  </a:lnTo>
                  <a:lnTo>
                    <a:pt x="139619" y="439235"/>
                  </a:lnTo>
                  <a:lnTo>
                    <a:pt x="182529" y="452555"/>
                  </a:lnTo>
                  <a:lnTo>
                    <a:pt x="228600" y="457199"/>
                  </a:lnTo>
                  <a:lnTo>
                    <a:pt x="274670" y="452555"/>
                  </a:lnTo>
                  <a:lnTo>
                    <a:pt x="317580" y="439235"/>
                  </a:lnTo>
                  <a:lnTo>
                    <a:pt x="356411" y="418158"/>
                  </a:lnTo>
                  <a:lnTo>
                    <a:pt x="390244" y="390244"/>
                  </a:lnTo>
                  <a:lnTo>
                    <a:pt x="418158" y="356411"/>
                  </a:lnTo>
                  <a:lnTo>
                    <a:pt x="439235" y="317580"/>
                  </a:lnTo>
                  <a:lnTo>
                    <a:pt x="452555" y="274670"/>
                  </a:lnTo>
                  <a:lnTo>
                    <a:pt x="457200" y="228599"/>
                  </a:lnTo>
                  <a:lnTo>
                    <a:pt x="452555" y="182529"/>
                  </a:lnTo>
                  <a:lnTo>
                    <a:pt x="439235" y="139619"/>
                  </a:lnTo>
                  <a:lnTo>
                    <a:pt x="418158" y="100788"/>
                  </a:lnTo>
                  <a:lnTo>
                    <a:pt x="390244" y="66955"/>
                  </a:lnTo>
                  <a:lnTo>
                    <a:pt x="356411" y="39041"/>
                  </a:lnTo>
                  <a:lnTo>
                    <a:pt x="317580" y="17964"/>
                  </a:lnTo>
                  <a:lnTo>
                    <a:pt x="274670" y="4644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rgbClr val="225E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CE4437FD-D89A-41DF-A2EE-05ECD8D58C4B}"/>
                </a:ext>
              </a:extLst>
            </p:cNvPr>
            <p:cNvSpPr/>
            <p:nvPr/>
          </p:nvSpPr>
          <p:spPr>
            <a:xfrm>
              <a:off x="9087385" y="5660616"/>
              <a:ext cx="144145" cy="209550"/>
            </a:xfrm>
            <a:custGeom>
              <a:avLst/>
              <a:gdLst/>
              <a:ahLst/>
              <a:cxnLst/>
              <a:rect l="l" t="t" r="r" b="b"/>
              <a:pathLst>
                <a:path w="144145" h="209550">
                  <a:moveTo>
                    <a:pt x="0" y="0"/>
                  </a:moveTo>
                  <a:lnTo>
                    <a:pt x="143929" y="209067"/>
                  </a:lnTo>
                </a:path>
              </a:pathLst>
            </a:custGeom>
            <a:ln w="508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6813C97-CDF6-455B-921F-83AB043881C3}"/>
              </a:ext>
            </a:extLst>
          </p:cNvPr>
          <p:cNvCxnSpPr>
            <a:cxnSpLocks/>
          </p:cNvCxnSpPr>
          <p:nvPr/>
        </p:nvCxnSpPr>
        <p:spPr>
          <a:xfrm rot="10800000" flipV="1">
            <a:off x="6686732" y="3028950"/>
            <a:ext cx="731520" cy="4572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C24552F-9579-4112-9071-F96AE72289FB}"/>
              </a:ext>
            </a:extLst>
          </p:cNvPr>
          <p:cNvCxnSpPr>
            <a:cxnSpLocks/>
          </p:cNvCxnSpPr>
          <p:nvPr/>
        </p:nvCxnSpPr>
        <p:spPr>
          <a:xfrm rot="10800000" flipH="1">
            <a:off x="3505200" y="3486150"/>
            <a:ext cx="1143000" cy="78796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D5782CB-A5EB-4C83-BA65-761BC9520DDC}"/>
              </a:ext>
            </a:extLst>
          </p:cNvPr>
          <p:cNvCxnSpPr>
            <a:cxnSpLocks/>
          </p:cNvCxnSpPr>
          <p:nvPr/>
        </p:nvCxnSpPr>
        <p:spPr>
          <a:xfrm rot="10800000" flipH="1">
            <a:off x="1143000" y="2266950"/>
            <a:ext cx="12192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AEAB495-6E72-4206-A209-D8B3434865BE}"/>
              </a:ext>
            </a:extLst>
          </p:cNvPr>
          <p:cNvSpPr txBox="1"/>
          <p:nvPr/>
        </p:nvSpPr>
        <p:spPr>
          <a:xfrm>
            <a:off x="329805" y="1894248"/>
            <a:ext cx="1308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Thoreau St.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BC7361F-C15C-4136-9AFC-30C4A1AE95AB}"/>
              </a:ext>
            </a:extLst>
          </p:cNvPr>
          <p:cNvSpPr txBox="1"/>
          <p:nvPr/>
        </p:nvSpPr>
        <p:spPr>
          <a:xfrm>
            <a:off x="7530705" y="2767769"/>
            <a:ext cx="1003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Crosby’s Market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5A94779-3AB2-446B-BC6E-4E4C7D5A87BF}"/>
              </a:ext>
            </a:extLst>
          </p:cNvPr>
          <p:cNvSpPr txBox="1"/>
          <p:nvPr/>
        </p:nvSpPr>
        <p:spPr>
          <a:xfrm>
            <a:off x="2280781" y="3985965"/>
            <a:ext cx="1308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Sudbury Rd.</a:t>
            </a:r>
          </a:p>
        </p:txBody>
      </p:sp>
    </p:spTree>
    <p:extLst>
      <p:ext uri="{BB962C8B-B14F-4D97-AF65-F5344CB8AC3E}">
        <p14:creationId xmlns:p14="http://schemas.microsoft.com/office/powerpoint/2010/main" val="1620006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811335"/>
            <a:ext cx="8229600" cy="649412"/>
          </a:xfrm>
        </p:spPr>
        <p:txBody>
          <a:bodyPr anchor="b">
            <a:noAutofit/>
          </a:bodyPr>
          <a:lstStyle/>
          <a:p>
            <a:r>
              <a:rPr lang="en-US" sz="3200" dirty="0"/>
              <a:t>Existing TDB District Formula Businesses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599162" y="1544102"/>
            <a:ext cx="4191000" cy="2590801"/>
          </a:xfrm>
        </p:spPr>
        <p:txBody>
          <a:bodyPr>
            <a:noAutofit/>
          </a:bodyPr>
          <a:lstStyle/>
          <a:p>
            <a:r>
              <a:rPr lang="en-US" sz="2400" i="1" dirty="0" err="1"/>
              <a:t>Alphagraphics</a:t>
            </a:r>
            <a:endParaRPr lang="en-US" sz="2400" i="1" dirty="0"/>
          </a:p>
          <a:p>
            <a:r>
              <a:rPr lang="en-US" sz="2400" i="1" dirty="0">
                <a:effectLst/>
                <a:ea typeface="Times New Roman" panose="02020603050405020304" pitchFamily="18" charset="0"/>
              </a:rPr>
              <a:t>Lapels Cleaners</a:t>
            </a:r>
          </a:p>
          <a:p>
            <a:r>
              <a:rPr lang="en-US" sz="2400" i="1" dirty="0">
                <a:effectLst/>
                <a:ea typeface="Times New Roman" panose="02020603050405020304" pitchFamily="18" charset="0"/>
              </a:rPr>
              <a:t>Verizon Store</a:t>
            </a:r>
          </a:p>
          <a:p>
            <a:r>
              <a:rPr lang="en-US" sz="2400" i="1" dirty="0">
                <a:effectLst/>
                <a:ea typeface="Times New Roman" panose="02020603050405020304" pitchFamily="18" charset="0"/>
              </a:rPr>
              <a:t>Cambridge Savings Bank</a:t>
            </a:r>
          </a:p>
          <a:p>
            <a:r>
              <a:rPr lang="en-US" sz="2400" i="1" dirty="0">
                <a:effectLst/>
                <a:ea typeface="Times New Roman" panose="02020603050405020304" pitchFamily="18" charset="0"/>
              </a:rPr>
              <a:t>UPS Store</a:t>
            </a:r>
          </a:p>
          <a:p>
            <a:r>
              <a:rPr lang="en-US" sz="2400" i="1" dirty="0">
                <a:effectLst/>
                <a:ea typeface="Times New Roman" panose="02020603050405020304" pitchFamily="18" charset="0"/>
              </a:rPr>
              <a:t>Rocky’s Ace Hardware</a:t>
            </a:r>
            <a:endParaRPr lang="en-US" sz="2400" i="1" dirty="0"/>
          </a:p>
          <a:p>
            <a:endParaRPr lang="en-US" sz="2000" i="1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876800" y="1546451"/>
            <a:ext cx="3810000" cy="2590801"/>
          </a:xfrm>
        </p:spPr>
        <p:txBody>
          <a:bodyPr>
            <a:noAutofit/>
          </a:bodyPr>
          <a:lstStyle/>
          <a:p>
            <a:r>
              <a:rPr lang="en-US" sz="2400" i="1" dirty="0"/>
              <a:t>CVS</a:t>
            </a:r>
          </a:p>
          <a:p>
            <a:r>
              <a:rPr lang="en-US" sz="2400" i="1" dirty="0">
                <a:effectLst/>
                <a:ea typeface="Times New Roman" panose="02020603050405020304" pitchFamily="18" charset="0"/>
              </a:rPr>
              <a:t>Dunkin Donuts</a:t>
            </a:r>
          </a:p>
          <a:p>
            <a:r>
              <a:rPr lang="en-US" sz="2400" i="1" dirty="0">
                <a:effectLst/>
                <a:ea typeface="Times New Roman" panose="02020603050405020304" pitchFamily="18" charset="0"/>
              </a:rPr>
              <a:t>Starbucks</a:t>
            </a:r>
          </a:p>
          <a:p>
            <a:r>
              <a:rPr lang="en-US" sz="2400" i="1" dirty="0">
                <a:effectLst/>
                <a:ea typeface="Times New Roman" panose="02020603050405020304" pitchFamily="18" charset="0"/>
              </a:rPr>
              <a:t>Mobil Gas Station</a:t>
            </a:r>
          </a:p>
          <a:p>
            <a:r>
              <a:rPr lang="en-US" sz="2400" i="1" dirty="0">
                <a:effectLst/>
                <a:ea typeface="Times New Roman" panose="02020603050405020304" pitchFamily="18" charset="0"/>
              </a:rPr>
              <a:t>Cumberland Farms</a:t>
            </a:r>
          </a:p>
          <a:p>
            <a:r>
              <a:rPr lang="en-US" sz="2400" i="1" dirty="0">
                <a:effectLst/>
                <a:ea typeface="Times New Roman" panose="02020603050405020304" pitchFamily="18" charset="0"/>
              </a:rPr>
              <a:t>Fitness Together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9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400300" y="4222956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Total: 12  </a:t>
            </a:r>
            <a:r>
              <a:rPr lang="en-US" sz="2800" dirty="0"/>
              <a:t>as of January 2022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709227-FBB4-4382-BCFF-0125CB0F1FFD}"/>
              </a:ext>
            </a:extLst>
          </p:cNvPr>
          <p:cNvSpPr txBox="1"/>
          <p:nvPr/>
        </p:nvSpPr>
        <p:spPr>
          <a:xfrm>
            <a:off x="4800600" y="411225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32: Sec. 3.3 Formula Business</a:t>
            </a:r>
          </a:p>
        </p:txBody>
      </p:sp>
    </p:spTree>
    <p:extLst>
      <p:ext uri="{BB962C8B-B14F-4D97-AF65-F5344CB8AC3E}">
        <p14:creationId xmlns:p14="http://schemas.microsoft.com/office/powerpoint/2010/main" val="3691596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6033</TotalTime>
  <Words>941</Words>
  <Application>Microsoft Office PowerPoint</Application>
  <PresentationFormat>On-screen Show (16:9)</PresentationFormat>
  <Paragraphs>108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Office Theme</vt:lpstr>
      <vt:lpstr>Article 32: Zoning Bylaw Amendment Section 3.3 Formula Business</vt:lpstr>
      <vt:lpstr>Purpose of the Bylaw &amp; Warrant Article</vt:lpstr>
      <vt:lpstr>What is a Formula Business?</vt:lpstr>
      <vt:lpstr>Background on Formula Business Bylaw</vt:lpstr>
      <vt:lpstr>Background on Formula Business Bylaw</vt:lpstr>
      <vt:lpstr>PowerPoint Presentation</vt:lpstr>
      <vt:lpstr>PowerPoint Presentation</vt:lpstr>
      <vt:lpstr>Boundary of Thoreau Depot Business District</vt:lpstr>
      <vt:lpstr>Existing TDB District Formula Businesses</vt:lpstr>
      <vt:lpstr>Why set a limit of 14 formula business?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Elizabeth Hughes</cp:lastModifiedBy>
  <cp:revision>407</cp:revision>
  <dcterms:created xsi:type="dcterms:W3CDTF">2018-11-06T01:42:37Z</dcterms:created>
  <dcterms:modified xsi:type="dcterms:W3CDTF">2022-03-08T19:12:43Z</dcterms:modified>
</cp:coreProperties>
</file>