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87" r:id="rId3"/>
    <p:sldId id="386" r:id="rId4"/>
    <p:sldId id="423" r:id="rId5"/>
    <p:sldId id="257" r:id="rId6"/>
    <p:sldId id="424" r:id="rId7"/>
    <p:sldId id="398" r:id="rId8"/>
    <p:sldId id="402" r:id="rId9"/>
    <p:sldId id="403" r:id="rId10"/>
    <p:sldId id="411" r:id="rId11"/>
    <p:sldId id="406" r:id="rId12"/>
    <p:sldId id="268" r:id="rId13"/>
    <p:sldId id="413" r:id="rId14"/>
    <p:sldId id="395" r:id="rId15"/>
    <p:sldId id="410" r:id="rId16"/>
    <p:sldId id="409" r:id="rId17"/>
    <p:sldId id="415" r:id="rId18"/>
    <p:sldId id="425" r:id="rId19"/>
    <p:sldId id="426" r:id="rId20"/>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3620" autoAdjust="0"/>
  </p:normalViewPr>
  <p:slideViewPr>
    <p:cSldViewPr>
      <p:cViewPr varScale="1">
        <p:scale>
          <a:sx n="91" d="100"/>
          <a:sy n="91" d="100"/>
        </p:scale>
        <p:origin x="1332" y="90"/>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E816752B-47DD-4155-8670-48BBC16AC8C1}" type="datetimeFigureOut">
              <a:rPr lang="en-US" smtClean="0"/>
              <a:t>3/8/2022</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8A80A351-D9DA-4ED1-9F34-6CEB9B6408D3}" type="slidenum">
              <a:rPr lang="en-US" smtClean="0"/>
              <a:t>‹#›</a:t>
            </a:fld>
            <a:endParaRPr lang="en-US"/>
          </a:p>
        </p:txBody>
      </p:sp>
    </p:spTree>
    <p:extLst>
      <p:ext uri="{BB962C8B-B14F-4D97-AF65-F5344CB8AC3E}">
        <p14:creationId xmlns:p14="http://schemas.microsoft.com/office/powerpoint/2010/main" val="3070252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what a comp plan is (high level). This project brings it one step closer to the ground.</a:t>
            </a:r>
          </a:p>
        </p:txBody>
      </p:sp>
      <p:sp>
        <p:nvSpPr>
          <p:cNvPr id="4" name="Slide Number Placeholder 3"/>
          <p:cNvSpPr>
            <a:spLocks noGrp="1"/>
          </p:cNvSpPr>
          <p:nvPr>
            <p:ph type="sldNum" sz="quarter" idx="5"/>
          </p:nvPr>
        </p:nvSpPr>
        <p:spPr/>
        <p:txBody>
          <a:bodyPr/>
          <a:lstStyle/>
          <a:p>
            <a:fld id="{8A80A351-D9DA-4ED1-9F34-6CEB9B6408D3}" type="slidenum">
              <a:rPr lang="en-US" smtClean="0"/>
              <a:t>3</a:t>
            </a:fld>
            <a:endParaRPr lang="en-US"/>
          </a:p>
        </p:txBody>
      </p:sp>
    </p:spTree>
    <p:extLst>
      <p:ext uri="{BB962C8B-B14F-4D97-AF65-F5344CB8AC3E}">
        <p14:creationId xmlns:p14="http://schemas.microsoft.com/office/powerpoint/2010/main" val="3048960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4500" y="275177"/>
            <a:ext cx="9169400" cy="6807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1" i="0">
                <a:solidFill>
                  <a:srgbClr val="225E92"/>
                </a:solidFill>
                <a:latin typeface="Tw Cen MT"/>
                <a:cs typeface="Tw Cen MT"/>
              </a:defRPr>
            </a:lvl1pPr>
          </a:lstStyle>
          <a:p>
            <a:pPr marL="12700">
              <a:lnSpc>
                <a:spcPts val="1155"/>
              </a:lnSpc>
            </a:pPr>
            <a:r>
              <a:rPr dirty="0"/>
              <a:t>Concord Thoreau Depot | Public </a:t>
            </a:r>
            <a:r>
              <a:rPr spc="-10" dirty="0"/>
              <a:t>Forum </a:t>
            </a:r>
            <a:r>
              <a:rPr dirty="0"/>
              <a:t>| February 11,</a:t>
            </a:r>
            <a:r>
              <a:rPr spc="-55"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6" name="Holder 6"/>
          <p:cNvSpPr>
            <a:spLocks noGrp="1"/>
          </p:cNvSpPr>
          <p:nvPr>
            <p:ph type="sldNum" sz="quarter" idx="7"/>
          </p:nvPr>
        </p:nvSpPr>
        <p:spPr/>
        <p:txBody>
          <a:bodyPr lIns="0" tIns="0" rIns="0" bIns="0"/>
          <a:lstStyle>
            <a:lvl1pPr>
              <a:defRPr sz="1000" b="1" i="0">
                <a:solidFill>
                  <a:srgbClr val="225E92"/>
                </a:solidFill>
                <a:latin typeface="Tw Cen MT"/>
                <a:cs typeface="Tw Cen MT"/>
              </a:defRPr>
            </a:lvl1pPr>
          </a:lstStyle>
          <a:p>
            <a:pPr marL="38100">
              <a:lnSpc>
                <a:spcPts val="115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rgbClr val="AD9882"/>
                </a:solidFill>
                <a:latin typeface="Tw Cen MT"/>
                <a:cs typeface="Tw Cen MT"/>
              </a:defRPr>
            </a:lvl1pPr>
          </a:lstStyle>
          <a:p>
            <a:endParaRPr/>
          </a:p>
        </p:txBody>
      </p:sp>
      <p:sp>
        <p:nvSpPr>
          <p:cNvPr id="3" name="Holder 3"/>
          <p:cNvSpPr>
            <a:spLocks noGrp="1"/>
          </p:cNvSpPr>
          <p:nvPr>
            <p:ph type="body" idx="1"/>
          </p:nvPr>
        </p:nvSpPr>
        <p:spPr/>
        <p:txBody>
          <a:bodyPr lIns="0" tIns="0" rIns="0" bIns="0"/>
          <a:lstStyle>
            <a:lvl1pPr>
              <a:defRPr sz="1100" b="0" i="0">
                <a:solidFill>
                  <a:schemeClr val="tx1"/>
                </a:solidFill>
                <a:latin typeface="Tw Cen MT"/>
                <a:cs typeface="Tw Cen MT"/>
              </a:defRPr>
            </a:lvl1pPr>
          </a:lstStyle>
          <a:p>
            <a:endParaRPr/>
          </a:p>
        </p:txBody>
      </p:sp>
      <p:sp>
        <p:nvSpPr>
          <p:cNvPr id="4" name="Holder 4"/>
          <p:cNvSpPr>
            <a:spLocks noGrp="1"/>
          </p:cNvSpPr>
          <p:nvPr>
            <p:ph type="ftr" sz="quarter" idx="5"/>
          </p:nvPr>
        </p:nvSpPr>
        <p:spPr/>
        <p:txBody>
          <a:bodyPr lIns="0" tIns="0" rIns="0" bIns="0"/>
          <a:lstStyle>
            <a:lvl1pPr>
              <a:defRPr sz="1000" b="1" i="0">
                <a:solidFill>
                  <a:srgbClr val="225E92"/>
                </a:solidFill>
                <a:latin typeface="Tw Cen MT"/>
                <a:cs typeface="Tw Cen MT"/>
              </a:defRPr>
            </a:lvl1pPr>
          </a:lstStyle>
          <a:p>
            <a:pPr marL="12700">
              <a:lnSpc>
                <a:spcPts val="1155"/>
              </a:lnSpc>
            </a:pPr>
            <a:r>
              <a:rPr dirty="0"/>
              <a:t>Concord Thoreau Depot | Public </a:t>
            </a:r>
            <a:r>
              <a:rPr spc="-10" dirty="0"/>
              <a:t>Forum </a:t>
            </a:r>
            <a:r>
              <a:rPr dirty="0"/>
              <a:t>| February 11,</a:t>
            </a:r>
            <a:r>
              <a:rPr spc="-55" dirty="0"/>
              <a:t> </a:t>
            </a:r>
            <a:r>
              <a:rPr dirty="0"/>
              <a:t>2020</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6" name="Holder 6"/>
          <p:cNvSpPr>
            <a:spLocks noGrp="1"/>
          </p:cNvSpPr>
          <p:nvPr>
            <p:ph type="sldNum" sz="quarter" idx="7"/>
          </p:nvPr>
        </p:nvSpPr>
        <p:spPr/>
        <p:txBody>
          <a:bodyPr lIns="0" tIns="0" rIns="0" bIns="0"/>
          <a:lstStyle>
            <a:lvl1pPr>
              <a:defRPr sz="1000" b="1" i="0">
                <a:solidFill>
                  <a:srgbClr val="225E92"/>
                </a:solidFill>
                <a:latin typeface="Tw Cen MT"/>
                <a:cs typeface="Tw Cen MT"/>
              </a:defRPr>
            </a:lvl1pPr>
          </a:lstStyle>
          <a:p>
            <a:pPr marL="38100">
              <a:lnSpc>
                <a:spcPts val="115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rgbClr val="AD9882"/>
                </a:solidFill>
                <a:latin typeface="Tw Cen MT"/>
                <a:cs typeface="Tw Cen MT"/>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1" i="0">
                <a:solidFill>
                  <a:srgbClr val="225E92"/>
                </a:solidFill>
                <a:latin typeface="Tw Cen MT"/>
                <a:cs typeface="Tw Cen MT"/>
              </a:defRPr>
            </a:lvl1pPr>
          </a:lstStyle>
          <a:p>
            <a:pPr marL="12700">
              <a:lnSpc>
                <a:spcPts val="1155"/>
              </a:lnSpc>
            </a:pPr>
            <a:r>
              <a:rPr dirty="0"/>
              <a:t>Concord Thoreau Depot | Public </a:t>
            </a:r>
            <a:r>
              <a:rPr spc="-10" dirty="0"/>
              <a:t>Forum </a:t>
            </a:r>
            <a:r>
              <a:rPr dirty="0"/>
              <a:t>| February 11,</a:t>
            </a:r>
            <a:r>
              <a:rPr spc="-55" dirty="0"/>
              <a:t> </a:t>
            </a:r>
            <a:r>
              <a:rPr dirty="0"/>
              <a:t>2020</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7" name="Holder 7"/>
          <p:cNvSpPr>
            <a:spLocks noGrp="1"/>
          </p:cNvSpPr>
          <p:nvPr>
            <p:ph type="sldNum" sz="quarter" idx="7"/>
          </p:nvPr>
        </p:nvSpPr>
        <p:spPr/>
        <p:txBody>
          <a:bodyPr lIns="0" tIns="0" rIns="0" bIns="0"/>
          <a:lstStyle>
            <a:lvl1pPr>
              <a:defRPr sz="1000" b="1" i="0">
                <a:solidFill>
                  <a:srgbClr val="225E92"/>
                </a:solidFill>
                <a:latin typeface="Tw Cen MT"/>
                <a:cs typeface="Tw Cen MT"/>
              </a:defRPr>
            </a:lvl1pPr>
          </a:lstStyle>
          <a:p>
            <a:pPr marL="38100">
              <a:lnSpc>
                <a:spcPts val="115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rgbClr val="AD9882"/>
                </a:solidFill>
                <a:latin typeface="Tw Cen MT"/>
                <a:cs typeface="Tw Cen MT"/>
              </a:defRPr>
            </a:lvl1pPr>
          </a:lstStyle>
          <a:p>
            <a:endParaRPr/>
          </a:p>
        </p:txBody>
      </p:sp>
      <p:sp>
        <p:nvSpPr>
          <p:cNvPr id="3" name="Holder 3"/>
          <p:cNvSpPr>
            <a:spLocks noGrp="1"/>
          </p:cNvSpPr>
          <p:nvPr>
            <p:ph type="ftr" sz="quarter" idx="5"/>
          </p:nvPr>
        </p:nvSpPr>
        <p:spPr/>
        <p:txBody>
          <a:bodyPr lIns="0" tIns="0" rIns="0" bIns="0"/>
          <a:lstStyle>
            <a:lvl1pPr>
              <a:defRPr sz="1000" b="1" i="0">
                <a:solidFill>
                  <a:srgbClr val="225E92"/>
                </a:solidFill>
                <a:latin typeface="Tw Cen MT"/>
                <a:cs typeface="Tw Cen MT"/>
              </a:defRPr>
            </a:lvl1pPr>
          </a:lstStyle>
          <a:p>
            <a:pPr marL="12700">
              <a:lnSpc>
                <a:spcPts val="1155"/>
              </a:lnSpc>
            </a:pPr>
            <a:r>
              <a:rPr dirty="0"/>
              <a:t>Concord Thoreau Depot | Public </a:t>
            </a:r>
            <a:r>
              <a:rPr spc="-10" dirty="0"/>
              <a:t>Forum </a:t>
            </a:r>
            <a:r>
              <a:rPr dirty="0"/>
              <a:t>| February 11,</a:t>
            </a:r>
            <a:r>
              <a:rPr spc="-55" dirty="0"/>
              <a:t> </a:t>
            </a:r>
            <a:r>
              <a:rPr dirty="0"/>
              <a:t>2020</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5" name="Holder 5"/>
          <p:cNvSpPr>
            <a:spLocks noGrp="1"/>
          </p:cNvSpPr>
          <p:nvPr>
            <p:ph type="sldNum" sz="quarter" idx="7"/>
          </p:nvPr>
        </p:nvSpPr>
        <p:spPr/>
        <p:txBody>
          <a:bodyPr lIns="0" tIns="0" rIns="0" bIns="0"/>
          <a:lstStyle>
            <a:lvl1pPr>
              <a:defRPr sz="1000" b="1" i="0">
                <a:solidFill>
                  <a:srgbClr val="225E92"/>
                </a:solidFill>
                <a:latin typeface="Tw Cen MT"/>
                <a:cs typeface="Tw Cen MT"/>
              </a:defRPr>
            </a:lvl1pPr>
          </a:lstStyle>
          <a:p>
            <a:pPr marL="38100">
              <a:lnSpc>
                <a:spcPts val="115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1" i="0">
                <a:solidFill>
                  <a:srgbClr val="225E92"/>
                </a:solidFill>
                <a:latin typeface="Tw Cen MT"/>
                <a:cs typeface="Tw Cen MT"/>
              </a:defRPr>
            </a:lvl1pPr>
          </a:lstStyle>
          <a:p>
            <a:pPr marL="12700">
              <a:lnSpc>
                <a:spcPts val="1155"/>
              </a:lnSpc>
            </a:pPr>
            <a:r>
              <a:rPr dirty="0"/>
              <a:t>Concord Thoreau Depot | Public </a:t>
            </a:r>
            <a:r>
              <a:rPr spc="-10" dirty="0"/>
              <a:t>Forum </a:t>
            </a:r>
            <a:r>
              <a:rPr dirty="0"/>
              <a:t>| February 11,</a:t>
            </a:r>
            <a:r>
              <a:rPr spc="-55" dirty="0"/>
              <a:t> </a:t>
            </a:r>
            <a:r>
              <a:rPr dirty="0"/>
              <a:t>2020</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3/8/2022</a:t>
            </a:fld>
            <a:endParaRPr lang="en-US"/>
          </a:p>
        </p:txBody>
      </p:sp>
      <p:sp>
        <p:nvSpPr>
          <p:cNvPr id="4" name="Holder 4"/>
          <p:cNvSpPr>
            <a:spLocks noGrp="1"/>
          </p:cNvSpPr>
          <p:nvPr>
            <p:ph type="sldNum" sz="quarter" idx="7"/>
          </p:nvPr>
        </p:nvSpPr>
        <p:spPr/>
        <p:txBody>
          <a:bodyPr lIns="0" tIns="0" rIns="0" bIns="0"/>
          <a:lstStyle>
            <a:lvl1pPr>
              <a:defRPr sz="1000" b="1" i="0">
                <a:solidFill>
                  <a:srgbClr val="225E92"/>
                </a:solidFill>
                <a:latin typeface="Tw Cen MT"/>
                <a:cs typeface="Tw Cen MT"/>
              </a:defRPr>
            </a:lvl1pPr>
          </a:lstStyle>
          <a:p>
            <a:pPr marL="38100">
              <a:lnSpc>
                <a:spcPts val="1155"/>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227924"/>
            <a:ext cx="9169400" cy="863600"/>
          </a:xfrm>
          <a:prstGeom prst="rect">
            <a:avLst/>
          </a:prstGeom>
        </p:spPr>
        <p:txBody>
          <a:bodyPr wrap="square" lIns="0" tIns="0" rIns="0" bIns="0">
            <a:spAutoFit/>
          </a:bodyPr>
          <a:lstStyle>
            <a:lvl1pPr>
              <a:defRPr sz="5500" b="0" i="0">
                <a:solidFill>
                  <a:srgbClr val="AD9882"/>
                </a:solidFill>
                <a:latin typeface="Tw Cen MT"/>
                <a:cs typeface="Tw Cen MT"/>
              </a:defRPr>
            </a:lvl1pPr>
          </a:lstStyle>
          <a:p>
            <a:endParaRPr/>
          </a:p>
        </p:txBody>
      </p:sp>
      <p:sp>
        <p:nvSpPr>
          <p:cNvPr id="3" name="Holder 3"/>
          <p:cNvSpPr>
            <a:spLocks noGrp="1"/>
          </p:cNvSpPr>
          <p:nvPr>
            <p:ph type="body" idx="1"/>
          </p:nvPr>
        </p:nvSpPr>
        <p:spPr>
          <a:xfrm>
            <a:off x="1590491" y="1644842"/>
            <a:ext cx="7630159" cy="4328160"/>
          </a:xfrm>
          <a:prstGeom prst="rect">
            <a:avLst/>
          </a:prstGeom>
        </p:spPr>
        <p:txBody>
          <a:bodyPr wrap="square" lIns="0" tIns="0" rIns="0" bIns="0">
            <a:spAutoFit/>
          </a:bodyPr>
          <a:lstStyle>
            <a:lvl1pPr>
              <a:defRPr sz="1100" b="0" i="0">
                <a:solidFill>
                  <a:schemeClr val="tx1"/>
                </a:solidFill>
                <a:latin typeface="Tw Cen MT"/>
                <a:cs typeface="Tw Cen MT"/>
              </a:defRPr>
            </a:lvl1pPr>
          </a:lstStyle>
          <a:p>
            <a:endParaRPr/>
          </a:p>
        </p:txBody>
      </p:sp>
      <p:sp>
        <p:nvSpPr>
          <p:cNvPr id="4" name="Holder 4"/>
          <p:cNvSpPr>
            <a:spLocks noGrp="1"/>
          </p:cNvSpPr>
          <p:nvPr>
            <p:ph type="ftr" sz="quarter" idx="5"/>
          </p:nvPr>
        </p:nvSpPr>
        <p:spPr>
          <a:xfrm>
            <a:off x="6395764" y="7319516"/>
            <a:ext cx="3218815" cy="163829"/>
          </a:xfrm>
          <a:prstGeom prst="rect">
            <a:avLst/>
          </a:prstGeom>
        </p:spPr>
        <p:txBody>
          <a:bodyPr wrap="square" lIns="0" tIns="0" rIns="0" bIns="0">
            <a:spAutoFit/>
          </a:bodyPr>
          <a:lstStyle>
            <a:lvl1pPr>
              <a:defRPr sz="1000" b="1" i="0">
                <a:solidFill>
                  <a:srgbClr val="225E92"/>
                </a:solidFill>
                <a:latin typeface="Tw Cen MT"/>
                <a:cs typeface="Tw Cen MT"/>
              </a:defRPr>
            </a:lvl1pPr>
          </a:lstStyle>
          <a:p>
            <a:pPr marL="12700">
              <a:lnSpc>
                <a:spcPts val="1155"/>
              </a:lnSpc>
            </a:pPr>
            <a:r>
              <a:rPr dirty="0"/>
              <a:t>Concord Thoreau Depot | Public </a:t>
            </a:r>
            <a:r>
              <a:rPr spc="-10" dirty="0"/>
              <a:t>Forum </a:t>
            </a:r>
            <a:r>
              <a:rPr dirty="0"/>
              <a:t>| February 11,</a:t>
            </a:r>
            <a:r>
              <a:rPr spc="-55" dirty="0"/>
              <a:t> </a:t>
            </a:r>
            <a:r>
              <a:rPr dirty="0"/>
              <a:t>2020</a:t>
            </a: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3/8/2022</a:t>
            </a:fld>
            <a:endParaRPr lang="en-US"/>
          </a:p>
        </p:txBody>
      </p:sp>
      <p:sp>
        <p:nvSpPr>
          <p:cNvPr id="6" name="Holder 6"/>
          <p:cNvSpPr>
            <a:spLocks noGrp="1"/>
          </p:cNvSpPr>
          <p:nvPr>
            <p:ph type="sldNum" sz="quarter" idx="7"/>
          </p:nvPr>
        </p:nvSpPr>
        <p:spPr>
          <a:xfrm>
            <a:off x="419100" y="7319516"/>
            <a:ext cx="211454" cy="163829"/>
          </a:xfrm>
          <a:prstGeom prst="rect">
            <a:avLst/>
          </a:prstGeom>
        </p:spPr>
        <p:txBody>
          <a:bodyPr wrap="square" lIns="0" tIns="0" rIns="0" bIns="0">
            <a:spAutoFit/>
          </a:bodyPr>
          <a:lstStyle>
            <a:lvl1pPr>
              <a:defRPr sz="1000" b="1" i="0">
                <a:solidFill>
                  <a:srgbClr val="225E92"/>
                </a:solidFill>
                <a:latin typeface="Tw Cen MT"/>
                <a:cs typeface="Tw Cen MT"/>
              </a:defRPr>
            </a:lvl1pPr>
          </a:lstStyle>
          <a:p>
            <a:pPr marL="38100">
              <a:lnSpc>
                <a:spcPts val="115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275177"/>
            <a:ext cx="9461500" cy="1833835"/>
          </a:xfrm>
          <a:prstGeom prst="rect">
            <a:avLst/>
          </a:prstGeom>
        </p:spPr>
        <p:txBody>
          <a:bodyPr vert="horz" wrap="square" lIns="0" tIns="101600" rIns="0" bIns="0" rtlCol="0">
            <a:spAutoFit/>
          </a:bodyPr>
          <a:lstStyle/>
          <a:p>
            <a:pPr marL="12700" marR="5080">
              <a:lnSpc>
                <a:spcPts val="4500"/>
              </a:lnSpc>
              <a:spcBef>
                <a:spcPts val="800"/>
              </a:spcBef>
            </a:pPr>
            <a:r>
              <a:rPr lang="en-US" sz="4300" b="1" spc="-5" dirty="0">
                <a:solidFill>
                  <a:srgbClr val="225E92"/>
                </a:solidFill>
                <a:latin typeface="Tw Cen MT"/>
                <a:cs typeface="Tw Cen MT"/>
              </a:rPr>
              <a:t>ARTICLE 33</a:t>
            </a:r>
            <a:br>
              <a:rPr lang="en-US" sz="4300" b="1" spc="-5" dirty="0">
                <a:solidFill>
                  <a:srgbClr val="225E92"/>
                </a:solidFill>
                <a:latin typeface="Tw Cen MT"/>
                <a:cs typeface="Tw Cen MT"/>
              </a:rPr>
            </a:br>
            <a:r>
              <a:rPr lang="en-US" sz="4300" b="1" spc="-5" dirty="0">
                <a:solidFill>
                  <a:srgbClr val="225E92"/>
                </a:solidFill>
                <a:latin typeface="Tw Cen MT"/>
                <a:cs typeface="Tw Cen MT"/>
              </a:rPr>
              <a:t>Zoning Map and Thoreau Depot Business </a:t>
            </a:r>
            <a:r>
              <a:rPr lang="en-US" sz="4300" b="1" spc="-5" dirty="0">
                <a:solidFill>
                  <a:schemeClr val="tx2"/>
                </a:solidFill>
                <a:latin typeface="Tw Cen MT"/>
                <a:cs typeface="Tw Cen MT"/>
              </a:rPr>
              <a:t>District</a:t>
            </a:r>
            <a:endParaRPr sz="4300" dirty="0">
              <a:solidFill>
                <a:schemeClr val="tx2"/>
              </a:solidFill>
              <a:latin typeface="Tw Cen MT"/>
              <a:cs typeface="Tw Cen MT"/>
            </a:endParaRPr>
          </a:p>
        </p:txBody>
      </p:sp>
      <p:sp>
        <p:nvSpPr>
          <p:cNvPr id="3" name="object 3"/>
          <p:cNvSpPr txBox="1"/>
          <p:nvPr/>
        </p:nvSpPr>
        <p:spPr>
          <a:xfrm>
            <a:off x="444500" y="5270470"/>
            <a:ext cx="5270500" cy="1243930"/>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chemeClr val="tx2"/>
                </a:solidFill>
                <a:latin typeface="Tw Cen MT"/>
                <a:cs typeface="Tw Cen MT"/>
              </a:rPr>
              <a:t>Public Hearing</a:t>
            </a:r>
            <a:endParaRPr sz="4000" dirty="0">
              <a:solidFill>
                <a:schemeClr val="tx2"/>
              </a:solidFill>
              <a:latin typeface="Tw Cen MT"/>
              <a:cs typeface="Tw Cen MT"/>
            </a:endParaRPr>
          </a:p>
          <a:p>
            <a:pPr marL="12700">
              <a:lnSpc>
                <a:spcPct val="100000"/>
              </a:lnSpc>
            </a:pPr>
            <a:r>
              <a:rPr lang="en-US" sz="4000" b="1" i="1" spc="-5" dirty="0">
                <a:solidFill>
                  <a:schemeClr val="tx2"/>
                </a:solidFill>
                <a:latin typeface="Tw Cen MT"/>
                <a:cs typeface="Tw Cen MT"/>
              </a:rPr>
              <a:t>March 8, 2022</a:t>
            </a:r>
            <a:endParaRPr sz="4000" dirty="0">
              <a:solidFill>
                <a:schemeClr val="tx2"/>
              </a:solidFill>
              <a:latin typeface="Tw Cen MT"/>
              <a:cs typeface="Tw Cen MT"/>
            </a:endParaRPr>
          </a:p>
        </p:txBody>
      </p:sp>
      <p:sp>
        <p:nvSpPr>
          <p:cNvPr id="4" name="object 4"/>
          <p:cNvSpPr/>
          <p:nvPr/>
        </p:nvSpPr>
        <p:spPr>
          <a:xfrm>
            <a:off x="469391" y="2112264"/>
            <a:ext cx="9131807" cy="30083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458200" y="6629400"/>
            <a:ext cx="694944" cy="68190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4CA80C-D7DA-4294-BA08-0CDD45DF7227}"/>
              </a:ext>
            </a:extLst>
          </p:cNvPr>
          <p:cNvPicPr>
            <a:picLocks noChangeAspect="1"/>
          </p:cNvPicPr>
          <p:nvPr/>
        </p:nvPicPr>
        <p:blipFill>
          <a:blip r:embed="rId2"/>
          <a:stretch>
            <a:fillRect/>
          </a:stretch>
        </p:blipFill>
        <p:spPr>
          <a:xfrm>
            <a:off x="170623" y="1243063"/>
            <a:ext cx="9887777" cy="5386337"/>
          </a:xfrm>
          <a:prstGeom prst="rect">
            <a:avLst/>
          </a:prstGeom>
        </p:spPr>
      </p:pic>
      <p:sp>
        <p:nvSpPr>
          <p:cNvPr id="6" name="Title 1">
            <a:extLst>
              <a:ext uri="{FF2B5EF4-FFF2-40B4-BE49-F238E27FC236}">
                <a16:creationId xmlns:a16="http://schemas.microsoft.com/office/drawing/2014/main" id="{41EFA36B-FED9-4CDE-BA88-CDBEB8B4DED6}"/>
              </a:ext>
            </a:extLst>
          </p:cNvPr>
          <p:cNvSpPr>
            <a:spLocks noGrp="1"/>
          </p:cNvSpPr>
          <p:nvPr>
            <p:ph type="title"/>
          </p:nvPr>
        </p:nvSpPr>
        <p:spPr>
          <a:xfrm>
            <a:off x="444499" y="227924"/>
            <a:ext cx="9590751" cy="769441"/>
          </a:xfrm>
        </p:spPr>
        <p:txBody>
          <a:bodyPr/>
          <a:lstStyle/>
          <a:p>
            <a:r>
              <a:rPr lang="en-US" sz="5000" dirty="0">
                <a:solidFill>
                  <a:schemeClr val="accent5">
                    <a:lumMod val="50000"/>
                  </a:schemeClr>
                </a:solidFill>
              </a:rPr>
              <a:t>Increased Height by Special Permit</a:t>
            </a:r>
          </a:p>
        </p:txBody>
      </p:sp>
    </p:spTree>
    <p:extLst>
      <p:ext uri="{BB962C8B-B14F-4D97-AF65-F5344CB8AC3E}">
        <p14:creationId xmlns:p14="http://schemas.microsoft.com/office/powerpoint/2010/main" val="412068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33E18A-9D36-4E2A-AE5D-75438072302B}"/>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Parking</a:t>
            </a:r>
          </a:p>
        </p:txBody>
      </p:sp>
      <p:sp>
        <p:nvSpPr>
          <p:cNvPr id="7" name="TextBox 6">
            <a:extLst>
              <a:ext uri="{FF2B5EF4-FFF2-40B4-BE49-F238E27FC236}">
                <a16:creationId xmlns:a16="http://schemas.microsoft.com/office/drawing/2014/main" id="{4ACC6CB8-DFF6-4CEA-B111-F55C78956ADE}"/>
              </a:ext>
            </a:extLst>
          </p:cNvPr>
          <p:cNvSpPr txBox="1"/>
          <p:nvPr/>
        </p:nvSpPr>
        <p:spPr>
          <a:xfrm>
            <a:off x="252005" y="1304093"/>
            <a:ext cx="9806395" cy="6170920"/>
          </a:xfrm>
          <a:prstGeom prst="rect">
            <a:avLst/>
          </a:prstGeom>
          <a:noFill/>
        </p:spPr>
        <p:txBody>
          <a:bodyPr wrap="square" rtlCol="0">
            <a:spAutoFit/>
          </a:bodyPr>
          <a:lstStyle/>
          <a:p>
            <a:r>
              <a:rPr lang="en-US" sz="2400" b="1" dirty="0">
                <a:latin typeface="Tw Cen MT" panose="020B0602020104020603" pitchFamily="34" charset="0"/>
              </a:rPr>
              <a:t>Location of Parking</a:t>
            </a:r>
          </a:p>
          <a:p>
            <a:pPr marL="342900" indent="-342900">
              <a:spcAft>
                <a:spcPts val="600"/>
              </a:spcAft>
              <a:buFont typeface="Arial" panose="020B0604020202020204" pitchFamily="34" charset="0"/>
              <a:buChar char="•"/>
            </a:pPr>
            <a:r>
              <a:rPr lang="en-US" sz="2400" dirty="0">
                <a:latin typeface="Tw Cen MT" panose="020B0602020104020603" pitchFamily="34" charset="0"/>
              </a:rPr>
              <a:t>Location of parking can help or hinder creation of a walkable neighborhood, so we are specifying that parking should be sited to the rear of buildings, and no parking within the front yard setback. </a:t>
            </a:r>
          </a:p>
          <a:p>
            <a:pPr>
              <a:spcAft>
                <a:spcPts val="600"/>
              </a:spcAft>
            </a:pPr>
            <a:r>
              <a:rPr lang="en-US" sz="2400" b="1" dirty="0">
                <a:latin typeface="Tw Cen MT" panose="020B0602020104020603" pitchFamily="34" charset="0"/>
              </a:rPr>
              <a:t>Parking Requirements</a:t>
            </a:r>
          </a:p>
          <a:p>
            <a:pPr marL="342900" indent="-342900">
              <a:spcAft>
                <a:spcPts val="600"/>
              </a:spcAft>
              <a:buFont typeface="Arial" panose="020B0604020202020204" pitchFamily="34" charset="0"/>
              <a:buChar char="•"/>
            </a:pPr>
            <a:r>
              <a:rPr lang="en-US" sz="2400" dirty="0">
                <a:latin typeface="Tw Cen MT" panose="020B0602020104020603" pitchFamily="34" charset="0"/>
                <a:ea typeface="Calibri" panose="020F0502020204030204" pitchFamily="34" charset="0"/>
              </a:rPr>
              <a:t>B</a:t>
            </a:r>
            <a:r>
              <a:rPr lang="en-US" sz="2400" dirty="0">
                <a:effectLst/>
                <a:latin typeface="Tw Cen MT" panose="020B0602020104020603" pitchFamily="34" charset="0"/>
                <a:ea typeface="Calibri" panose="020F0502020204030204" pitchFamily="34" charset="0"/>
              </a:rPr>
              <a:t>ased on number of units for residential and square footage for commercial</a:t>
            </a:r>
          </a:p>
          <a:p>
            <a:pPr marL="342900" indent="-342900">
              <a:spcAft>
                <a:spcPts val="600"/>
              </a:spcAft>
              <a:buFont typeface="Arial" panose="020B0604020202020204" pitchFamily="34" charset="0"/>
              <a:buChar char="•"/>
            </a:pPr>
            <a:r>
              <a:rPr lang="en-US" sz="2400" dirty="0">
                <a:latin typeface="Tw Cen MT" panose="020B0602020104020603" pitchFamily="34" charset="0"/>
                <a:ea typeface="Calibri" panose="020F0502020204030204" pitchFamily="34" charset="0"/>
              </a:rPr>
              <a:t>One parking space for each unit up to two bedrooms and two parking spaces for each unit with three or more bedrooms. Existing requirement is two spaces per unit, regardless of size.</a:t>
            </a:r>
            <a:endParaRPr lang="en-US" sz="2400" dirty="0">
              <a:effectLst/>
              <a:latin typeface="Tw Cen MT" panose="020B0602020104020603" pitchFamily="34" charset="0"/>
              <a:ea typeface="Calibri" panose="020F0502020204030204" pitchFamily="34" charset="0"/>
            </a:endParaRPr>
          </a:p>
          <a:p>
            <a:pPr marL="342900" indent="-342900">
              <a:spcAft>
                <a:spcPts val="600"/>
              </a:spcAft>
              <a:buFont typeface="Arial" panose="020B0604020202020204" pitchFamily="34" charset="0"/>
              <a:buChar char="•"/>
            </a:pPr>
            <a:r>
              <a:rPr lang="en-US" sz="2400" dirty="0">
                <a:latin typeface="Tw Cen MT" panose="020B0602020104020603" pitchFamily="34" charset="0"/>
                <a:ea typeface="Calibri" panose="020F0502020204030204" pitchFamily="34" charset="0"/>
              </a:rPr>
              <a:t>Potential reductions by Special Permit (e.g., shared parking)</a:t>
            </a:r>
            <a:endParaRPr lang="en-US" sz="2400" dirty="0">
              <a:latin typeface="Tw Cen MT" panose="020B0602020104020603" pitchFamily="34" charset="0"/>
            </a:endParaRPr>
          </a:p>
          <a:p>
            <a:pPr>
              <a:spcAft>
                <a:spcPts val="600"/>
              </a:spcAft>
            </a:pPr>
            <a:r>
              <a:rPr lang="en-US" sz="2400" b="1" dirty="0">
                <a:latin typeface="Tw Cen MT" panose="020B0602020104020603" pitchFamily="34" charset="0"/>
              </a:rPr>
              <a:t> Commuter parking at Crosby’s</a:t>
            </a:r>
          </a:p>
          <a:p>
            <a:pPr marL="342900" indent="-342900">
              <a:spcAft>
                <a:spcPts val="600"/>
              </a:spcAft>
              <a:buFont typeface="Arial" panose="020B0604020202020204" pitchFamily="34" charset="0"/>
              <a:buChar char="•"/>
            </a:pPr>
            <a:r>
              <a:rPr lang="en-US" sz="2400" dirty="0">
                <a:latin typeface="Tw Cen MT" panose="020B0602020104020603" pitchFamily="34" charset="0"/>
                <a:ea typeface="Calibri" panose="020F0502020204030204" pitchFamily="34" charset="0"/>
              </a:rPr>
              <a:t>This is separate from zoning and is part of an agreement with the current owner. Changing zoning does not alter this agreement. </a:t>
            </a:r>
          </a:p>
          <a:p>
            <a:pPr marL="342900" indent="-342900">
              <a:spcAft>
                <a:spcPts val="600"/>
              </a:spcAft>
              <a:buFont typeface="Arial" panose="020B0604020202020204" pitchFamily="34" charset="0"/>
              <a:buChar char="•"/>
            </a:pPr>
            <a:r>
              <a:rPr lang="en-US" sz="2400" dirty="0">
                <a:effectLst/>
                <a:latin typeface="Tw Cen MT" panose="020B0602020104020603" pitchFamily="34" charset="0"/>
                <a:ea typeface="Calibri" panose="020F0502020204030204" pitchFamily="34" charset="0"/>
              </a:rPr>
              <a:t>If the property is sold, regardless of zoning, the Town will work with the new owner on an agreement to provide sufficient commuter parking</a:t>
            </a:r>
          </a:p>
        </p:txBody>
      </p:sp>
    </p:spTree>
    <p:extLst>
      <p:ext uri="{BB962C8B-B14F-4D97-AF65-F5344CB8AC3E}">
        <p14:creationId xmlns:p14="http://schemas.microsoft.com/office/powerpoint/2010/main" val="410465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rotWithShape="1">
          <a:blip r:embed="rId2" cstate="print">
            <a:extLst>
              <a:ext uri="{28A0092B-C50C-407E-A947-70E740481C1C}">
                <a14:useLocalDpi xmlns:a14="http://schemas.microsoft.com/office/drawing/2010/main" val="0"/>
              </a:ext>
            </a:extLst>
          </a:blip>
          <a:srcRect r="16657" b="6073"/>
          <a:stretch/>
        </p:blipFill>
        <p:spPr>
          <a:xfrm>
            <a:off x="457199" y="2274851"/>
            <a:ext cx="4792758" cy="2449148"/>
          </a:xfrm>
          <a:prstGeom prst="rect">
            <a:avLst/>
          </a:prstGeom>
        </p:spPr>
      </p:pic>
      <p:pic>
        <p:nvPicPr>
          <p:cNvPr id="3" name="object 3"/>
          <p:cNvPicPr/>
          <p:nvPr/>
        </p:nvPicPr>
        <p:blipFill rotWithShape="1">
          <a:blip r:embed="rId3" cstate="print">
            <a:extLst>
              <a:ext uri="{28A0092B-C50C-407E-A947-70E740481C1C}">
                <a14:useLocalDpi xmlns:a14="http://schemas.microsoft.com/office/drawing/2010/main" val="0"/>
              </a:ext>
            </a:extLst>
          </a:blip>
          <a:srcRect l="11950" r="7504"/>
          <a:stretch/>
        </p:blipFill>
        <p:spPr>
          <a:xfrm>
            <a:off x="457198" y="4953000"/>
            <a:ext cx="4845753" cy="2712500"/>
          </a:xfrm>
          <a:prstGeom prst="rect">
            <a:avLst/>
          </a:prstGeom>
        </p:spPr>
      </p:pic>
      <p:pic>
        <p:nvPicPr>
          <p:cNvPr id="4" name="object 4"/>
          <p:cNvPicPr/>
          <p:nvPr/>
        </p:nvPicPr>
        <p:blipFill rotWithShape="1">
          <a:blip r:embed="rId4" cstate="print">
            <a:extLst>
              <a:ext uri="{28A0092B-C50C-407E-A947-70E740481C1C}">
                <a14:useLocalDpi xmlns:a14="http://schemas.microsoft.com/office/drawing/2010/main" val="0"/>
              </a:ext>
            </a:extLst>
          </a:blip>
          <a:srcRect l="24209" r="28127"/>
          <a:stretch/>
        </p:blipFill>
        <p:spPr>
          <a:xfrm>
            <a:off x="6420992" y="4968783"/>
            <a:ext cx="2799208" cy="2647861"/>
          </a:xfrm>
          <a:prstGeom prst="rect">
            <a:avLst/>
          </a:prstGeom>
        </p:spPr>
      </p:pic>
      <p:sp>
        <p:nvSpPr>
          <p:cNvPr id="5" name="object 5"/>
          <p:cNvSpPr/>
          <p:nvPr/>
        </p:nvSpPr>
        <p:spPr>
          <a:xfrm>
            <a:off x="1371600" y="2895600"/>
            <a:ext cx="371475" cy="314960"/>
          </a:xfrm>
          <a:custGeom>
            <a:avLst/>
            <a:gdLst/>
            <a:ahLst/>
            <a:cxnLst/>
            <a:rect l="l" t="t" r="r" b="b"/>
            <a:pathLst>
              <a:path w="371475" h="314960">
                <a:moveTo>
                  <a:pt x="371436" y="0"/>
                </a:moveTo>
                <a:lnTo>
                  <a:pt x="0" y="158623"/>
                </a:lnTo>
                <a:lnTo>
                  <a:pt x="0" y="314680"/>
                </a:lnTo>
                <a:lnTo>
                  <a:pt x="371335" y="156705"/>
                </a:lnTo>
                <a:lnTo>
                  <a:pt x="371436" y="0"/>
                </a:lnTo>
                <a:close/>
              </a:path>
            </a:pathLst>
          </a:custGeom>
          <a:solidFill>
            <a:srgbClr val="225E92">
              <a:alpha val="67999"/>
            </a:srgbClr>
          </a:solidFill>
        </p:spPr>
        <p:txBody>
          <a:bodyPr wrap="square" lIns="0" tIns="0" rIns="0" bIns="0" rtlCol="0"/>
          <a:lstStyle/>
          <a:p>
            <a:endParaRPr/>
          </a:p>
        </p:txBody>
      </p:sp>
      <p:sp>
        <p:nvSpPr>
          <p:cNvPr id="6" name="object 6"/>
          <p:cNvSpPr txBox="1"/>
          <p:nvPr/>
        </p:nvSpPr>
        <p:spPr>
          <a:xfrm>
            <a:off x="1534697" y="2921762"/>
            <a:ext cx="11303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Tw Cen MT"/>
                <a:cs typeface="Tw Cen MT"/>
              </a:rPr>
              <a:t>1</a:t>
            </a:r>
            <a:endParaRPr sz="1300" dirty="0">
              <a:latin typeface="Tw Cen MT"/>
              <a:cs typeface="Tw Cen MT"/>
            </a:endParaRPr>
          </a:p>
        </p:txBody>
      </p:sp>
      <p:sp>
        <p:nvSpPr>
          <p:cNvPr id="7" name="object 7"/>
          <p:cNvSpPr/>
          <p:nvPr/>
        </p:nvSpPr>
        <p:spPr>
          <a:xfrm>
            <a:off x="3514725" y="3037840"/>
            <a:ext cx="371475" cy="314960"/>
          </a:xfrm>
          <a:custGeom>
            <a:avLst/>
            <a:gdLst/>
            <a:ahLst/>
            <a:cxnLst/>
            <a:rect l="l" t="t" r="r" b="b"/>
            <a:pathLst>
              <a:path w="371475" h="314960">
                <a:moveTo>
                  <a:pt x="371436" y="0"/>
                </a:moveTo>
                <a:lnTo>
                  <a:pt x="0" y="158623"/>
                </a:lnTo>
                <a:lnTo>
                  <a:pt x="0" y="314680"/>
                </a:lnTo>
                <a:lnTo>
                  <a:pt x="371335" y="156705"/>
                </a:lnTo>
                <a:lnTo>
                  <a:pt x="371436" y="0"/>
                </a:lnTo>
                <a:close/>
              </a:path>
            </a:pathLst>
          </a:custGeom>
          <a:solidFill>
            <a:srgbClr val="225E92">
              <a:alpha val="67999"/>
            </a:srgbClr>
          </a:solidFill>
        </p:spPr>
        <p:txBody>
          <a:bodyPr wrap="square" lIns="0" tIns="0" rIns="0" bIns="0" rtlCol="0"/>
          <a:lstStyle/>
          <a:p>
            <a:endParaRPr/>
          </a:p>
        </p:txBody>
      </p:sp>
      <p:sp>
        <p:nvSpPr>
          <p:cNvPr id="8" name="object 8"/>
          <p:cNvSpPr txBox="1"/>
          <p:nvPr/>
        </p:nvSpPr>
        <p:spPr>
          <a:xfrm>
            <a:off x="3677821" y="3063996"/>
            <a:ext cx="11303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Tw Cen MT"/>
                <a:cs typeface="Tw Cen MT"/>
              </a:rPr>
              <a:t>2</a:t>
            </a:r>
            <a:endParaRPr sz="1300" dirty="0">
              <a:latin typeface="Tw Cen MT"/>
              <a:cs typeface="Tw Cen MT"/>
            </a:endParaRPr>
          </a:p>
        </p:txBody>
      </p:sp>
      <p:sp>
        <p:nvSpPr>
          <p:cNvPr id="9" name="object 9"/>
          <p:cNvSpPr/>
          <p:nvPr/>
        </p:nvSpPr>
        <p:spPr>
          <a:xfrm>
            <a:off x="3136397" y="5380744"/>
            <a:ext cx="371475" cy="314960"/>
          </a:xfrm>
          <a:custGeom>
            <a:avLst/>
            <a:gdLst/>
            <a:ahLst/>
            <a:cxnLst/>
            <a:rect l="l" t="t" r="r" b="b"/>
            <a:pathLst>
              <a:path w="371475" h="314960">
                <a:moveTo>
                  <a:pt x="371436" y="0"/>
                </a:moveTo>
                <a:lnTo>
                  <a:pt x="0" y="158623"/>
                </a:lnTo>
                <a:lnTo>
                  <a:pt x="0" y="314680"/>
                </a:lnTo>
                <a:lnTo>
                  <a:pt x="371335" y="156705"/>
                </a:lnTo>
                <a:lnTo>
                  <a:pt x="371436" y="0"/>
                </a:lnTo>
                <a:close/>
              </a:path>
            </a:pathLst>
          </a:custGeom>
          <a:solidFill>
            <a:srgbClr val="225E92">
              <a:alpha val="67999"/>
            </a:srgbClr>
          </a:solidFill>
        </p:spPr>
        <p:txBody>
          <a:bodyPr wrap="square" lIns="0" tIns="0" rIns="0" bIns="0" rtlCol="0"/>
          <a:lstStyle/>
          <a:p>
            <a:endParaRPr/>
          </a:p>
        </p:txBody>
      </p:sp>
      <p:sp>
        <p:nvSpPr>
          <p:cNvPr id="10" name="object 10"/>
          <p:cNvSpPr txBox="1"/>
          <p:nvPr/>
        </p:nvSpPr>
        <p:spPr>
          <a:xfrm>
            <a:off x="3299493" y="5406896"/>
            <a:ext cx="11303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Tw Cen MT"/>
                <a:cs typeface="Tw Cen MT"/>
              </a:rPr>
              <a:t>3</a:t>
            </a:r>
            <a:endParaRPr sz="1300">
              <a:latin typeface="Tw Cen MT"/>
              <a:cs typeface="Tw Cen MT"/>
            </a:endParaRPr>
          </a:p>
        </p:txBody>
      </p:sp>
      <p:sp>
        <p:nvSpPr>
          <p:cNvPr id="11" name="object 11"/>
          <p:cNvSpPr/>
          <p:nvPr/>
        </p:nvSpPr>
        <p:spPr>
          <a:xfrm>
            <a:off x="7696200" y="5486400"/>
            <a:ext cx="371475" cy="314960"/>
          </a:xfrm>
          <a:custGeom>
            <a:avLst/>
            <a:gdLst/>
            <a:ahLst/>
            <a:cxnLst/>
            <a:rect l="l" t="t" r="r" b="b"/>
            <a:pathLst>
              <a:path w="371475" h="314960">
                <a:moveTo>
                  <a:pt x="371436" y="0"/>
                </a:moveTo>
                <a:lnTo>
                  <a:pt x="0" y="158623"/>
                </a:lnTo>
                <a:lnTo>
                  <a:pt x="0" y="314680"/>
                </a:lnTo>
                <a:lnTo>
                  <a:pt x="371335" y="156705"/>
                </a:lnTo>
                <a:lnTo>
                  <a:pt x="371436" y="0"/>
                </a:lnTo>
                <a:close/>
              </a:path>
            </a:pathLst>
          </a:custGeom>
          <a:solidFill>
            <a:srgbClr val="225E92">
              <a:alpha val="67999"/>
            </a:srgbClr>
          </a:solidFill>
        </p:spPr>
        <p:txBody>
          <a:bodyPr wrap="square" lIns="0" tIns="0" rIns="0" bIns="0" rtlCol="0"/>
          <a:lstStyle/>
          <a:p>
            <a:endParaRPr/>
          </a:p>
        </p:txBody>
      </p:sp>
      <p:sp>
        <p:nvSpPr>
          <p:cNvPr id="12" name="object 12"/>
          <p:cNvSpPr txBox="1"/>
          <p:nvPr/>
        </p:nvSpPr>
        <p:spPr>
          <a:xfrm>
            <a:off x="7859299" y="5512558"/>
            <a:ext cx="113030" cy="223520"/>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FFFFFF"/>
                </a:solidFill>
                <a:latin typeface="Tw Cen MT"/>
                <a:cs typeface="Tw Cen MT"/>
              </a:rPr>
              <a:t>4</a:t>
            </a:r>
            <a:endParaRPr sz="1300">
              <a:latin typeface="Tw Cen MT"/>
              <a:cs typeface="Tw Cen MT"/>
            </a:endParaRPr>
          </a:p>
        </p:txBody>
      </p:sp>
      <p:grpSp>
        <p:nvGrpSpPr>
          <p:cNvPr id="31" name="Group 30">
            <a:extLst>
              <a:ext uri="{FF2B5EF4-FFF2-40B4-BE49-F238E27FC236}">
                <a16:creationId xmlns:a16="http://schemas.microsoft.com/office/drawing/2014/main" id="{C865F1BB-2CE9-45EE-AF95-D63745B3059C}"/>
              </a:ext>
            </a:extLst>
          </p:cNvPr>
          <p:cNvGrpSpPr/>
          <p:nvPr/>
        </p:nvGrpSpPr>
        <p:grpSpPr>
          <a:xfrm>
            <a:off x="6420992" y="1920783"/>
            <a:ext cx="3713608" cy="2879817"/>
            <a:chOff x="6827010" y="1226820"/>
            <a:chExt cx="3002790" cy="2879817"/>
          </a:xfrm>
        </p:grpSpPr>
        <p:sp>
          <p:nvSpPr>
            <p:cNvPr id="13" name="object 13"/>
            <p:cNvSpPr txBox="1"/>
            <p:nvPr/>
          </p:nvSpPr>
          <p:spPr>
            <a:xfrm>
              <a:off x="6827011" y="1226820"/>
              <a:ext cx="3002789" cy="1023357"/>
            </a:xfrm>
            <a:prstGeom prst="rect">
              <a:avLst/>
            </a:prstGeom>
          </p:spPr>
          <p:txBody>
            <a:bodyPr vert="horz" wrap="square" lIns="0" tIns="12700" rIns="0" bIns="0" rtlCol="0">
              <a:spAutoFit/>
            </a:bodyPr>
            <a:lstStyle/>
            <a:p>
              <a:pPr marL="12700">
                <a:lnSpc>
                  <a:spcPct val="100000"/>
                </a:lnSpc>
                <a:spcBef>
                  <a:spcPts val="100"/>
                </a:spcBef>
              </a:pPr>
              <a:r>
                <a:rPr sz="1600" b="1" dirty="0">
                  <a:latin typeface="Tw Cen MT"/>
                  <a:cs typeface="Tw Cen MT"/>
                </a:rPr>
                <a:t>Building</a:t>
              </a:r>
              <a:r>
                <a:rPr sz="1600" b="1" spc="-45" dirty="0">
                  <a:latin typeface="Tw Cen MT"/>
                  <a:cs typeface="Tw Cen MT"/>
                </a:rPr>
                <a:t> </a:t>
              </a:r>
              <a:r>
                <a:rPr sz="1600" b="1" dirty="0">
                  <a:latin typeface="Tw Cen MT"/>
                  <a:cs typeface="Tw Cen MT"/>
                </a:rPr>
                <a:t>1</a:t>
              </a:r>
              <a:endParaRPr sz="1600" dirty="0">
                <a:latin typeface="Tw Cen MT"/>
                <a:cs typeface="Tw Cen MT"/>
              </a:endParaRPr>
            </a:p>
            <a:p>
              <a:pPr marL="12700">
                <a:lnSpc>
                  <a:spcPct val="100000"/>
                </a:lnSpc>
                <a:spcBef>
                  <a:spcPts val="60"/>
                </a:spcBef>
              </a:pPr>
              <a:r>
                <a:rPr sz="1600" dirty="0">
                  <a:latin typeface="Tw Cen MT"/>
                  <a:cs typeface="Tw Cen MT"/>
                </a:rPr>
                <a:t>Commercial</a:t>
              </a:r>
              <a:r>
                <a:rPr sz="1600" spc="-20" dirty="0">
                  <a:latin typeface="Tw Cen MT"/>
                  <a:cs typeface="Tw Cen MT"/>
                </a:rPr>
                <a:t> </a:t>
              </a:r>
              <a:r>
                <a:rPr sz="1600" dirty="0">
                  <a:latin typeface="Tw Cen MT"/>
                  <a:cs typeface="Tw Cen MT"/>
                </a:rPr>
                <a:t>area</a:t>
              </a:r>
              <a:r>
                <a:rPr sz="1600" spc="-15" dirty="0">
                  <a:latin typeface="Tw Cen MT"/>
                  <a:cs typeface="Tw Cen MT"/>
                </a:rPr>
                <a:t> </a:t>
              </a:r>
              <a:r>
                <a:rPr sz="1600" spc="-5" dirty="0">
                  <a:latin typeface="Tw Cen MT"/>
                  <a:cs typeface="Tw Cen MT"/>
                </a:rPr>
                <a:t>(ground</a:t>
              </a:r>
              <a:r>
                <a:rPr sz="1600" spc="-15" dirty="0">
                  <a:latin typeface="Tw Cen MT"/>
                  <a:cs typeface="Tw Cen MT"/>
                </a:rPr>
                <a:t> </a:t>
              </a:r>
              <a:r>
                <a:rPr sz="1600" spc="-10" dirty="0">
                  <a:latin typeface="Tw Cen MT"/>
                  <a:cs typeface="Tw Cen MT"/>
                </a:rPr>
                <a:t>floor):</a:t>
              </a:r>
              <a:r>
                <a:rPr sz="1600" spc="-20" dirty="0">
                  <a:latin typeface="Tw Cen MT"/>
                  <a:cs typeface="Tw Cen MT"/>
                </a:rPr>
                <a:t> </a:t>
              </a:r>
              <a:r>
                <a:rPr sz="1600" dirty="0">
                  <a:latin typeface="Tw Cen MT"/>
                  <a:cs typeface="Tw Cen MT"/>
                </a:rPr>
                <a:t>4,440</a:t>
              </a:r>
              <a:r>
                <a:rPr sz="1600" spc="-15" dirty="0">
                  <a:latin typeface="Tw Cen MT"/>
                  <a:cs typeface="Tw Cen MT"/>
                </a:rPr>
                <a:t> </a:t>
              </a:r>
              <a:r>
                <a:rPr sz="1600" dirty="0">
                  <a:latin typeface="Tw Cen MT"/>
                  <a:cs typeface="Tw Cen MT"/>
                </a:rPr>
                <a:t>SF</a:t>
              </a:r>
            </a:p>
            <a:p>
              <a:pPr marL="12700">
                <a:lnSpc>
                  <a:spcPct val="100000"/>
                </a:lnSpc>
                <a:spcBef>
                  <a:spcPts val="60"/>
                </a:spcBef>
              </a:pPr>
              <a:r>
                <a:rPr sz="1600" spc="-5" dirty="0">
                  <a:latin typeface="Tw Cen MT"/>
                  <a:cs typeface="Tw Cen MT"/>
                </a:rPr>
                <a:t>Residential</a:t>
              </a:r>
              <a:r>
                <a:rPr sz="1600" spc="-30" dirty="0">
                  <a:latin typeface="Tw Cen MT"/>
                  <a:cs typeface="Tw Cen MT"/>
                </a:rPr>
                <a:t> </a:t>
              </a:r>
              <a:r>
                <a:rPr sz="1600" dirty="0">
                  <a:latin typeface="Tw Cen MT"/>
                  <a:cs typeface="Tw Cen MT"/>
                </a:rPr>
                <a:t>units:</a:t>
              </a:r>
              <a:r>
                <a:rPr sz="1600" spc="-25" dirty="0">
                  <a:latin typeface="Tw Cen MT"/>
                  <a:cs typeface="Tw Cen MT"/>
                </a:rPr>
                <a:t> </a:t>
              </a:r>
              <a:r>
                <a:rPr sz="1600" dirty="0">
                  <a:latin typeface="Tw Cen MT"/>
                  <a:cs typeface="Tw Cen MT"/>
                </a:rPr>
                <a:t>7</a:t>
              </a:r>
            </a:p>
          </p:txBody>
        </p:sp>
        <p:sp>
          <p:nvSpPr>
            <p:cNvPr id="14" name="object 14"/>
            <p:cNvSpPr txBox="1"/>
            <p:nvPr/>
          </p:nvSpPr>
          <p:spPr>
            <a:xfrm>
              <a:off x="6827011" y="1988820"/>
              <a:ext cx="3002789" cy="1023357"/>
            </a:xfrm>
            <a:prstGeom prst="rect">
              <a:avLst/>
            </a:prstGeom>
          </p:spPr>
          <p:txBody>
            <a:bodyPr vert="horz" wrap="square" lIns="0" tIns="12700" rIns="0" bIns="0" rtlCol="0">
              <a:spAutoFit/>
            </a:bodyPr>
            <a:lstStyle/>
            <a:p>
              <a:pPr marL="12700">
                <a:lnSpc>
                  <a:spcPct val="100000"/>
                </a:lnSpc>
                <a:spcBef>
                  <a:spcPts val="100"/>
                </a:spcBef>
              </a:pPr>
              <a:r>
                <a:rPr sz="1600" b="1" dirty="0">
                  <a:latin typeface="Tw Cen MT"/>
                  <a:cs typeface="Tw Cen MT"/>
                </a:rPr>
                <a:t>Building</a:t>
              </a:r>
              <a:r>
                <a:rPr sz="1600" b="1" spc="-45" dirty="0">
                  <a:latin typeface="Tw Cen MT"/>
                  <a:cs typeface="Tw Cen MT"/>
                </a:rPr>
                <a:t> </a:t>
              </a:r>
              <a:r>
                <a:rPr sz="1600" b="1" dirty="0">
                  <a:latin typeface="Tw Cen MT"/>
                  <a:cs typeface="Tw Cen MT"/>
                </a:rPr>
                <a:t>2</a:t>
              </a:r>
              <a:endParaRPr sz="1600" dirty="0">
                <a:latin typeface="Tw Cen MT"/>
                <a:cs typeface="Tw Cen MT"/>
              </a:endParaRPr>
            </a:p>
            <a:p>
              <a:pPr marL="12700">
                <a:lnSpc>
                  <a:spcPct val="100000"/>
                </a:lnSpc>
                <a:spcBef>
                  <a:spcPts val="60"/>
                </a:spcBef>
              </a:pPr>
              <a:r>
                <a:rPr sz="1600" dirty="0">
                  <a:latin typeface="Tw Cen MT"/>
                  <a:cs typeface="Tw Cen MT"/>
                </a:rPr>
                <a:t>Commercial</a:t>
              </a:r>
              <a:r>
                <a:rPr sz="1600" spc="-20" dirty="0">
                  <a:latin typeface="Tw Cen MT"/>
                  <a:cs typeface="Tw Cen MT"/>
                </a:rPr>
                <a:t> </a:t>
              </a:r>
              <a:r>
                <a:rPr sz="1600" dirty="0">
                  <a:latin typeface="Tw Cen MT"/>
                  <a:cs typeface="Tw Cen MT"/>
                </a:rPr>
                <a:t>area</a:t>
              </a:r>
              <a:r>
                <a:rPr sz="1600" spc="-15" dirty="0">
                  <a:latin typeface="Tw Cen MT"/>
                  <a:cs typeface="Tw Cen MT"/>
                </a:rPr>
                <a:t> </a:t>
              </a:r>
              <a:r>
                <a:rPr sz="1600" spc="-5" dirty="0">
                  <a:latin typeface="Tw Cen MT"/>
                  <a:cs typeface="Tw Cen MT"/>
                </a:rPr>
                <a:t>(ground</a:t>
              </a:r>
              <a:r>
                <a:rPr sz="1600" spc="-15" dirty="0">
                  <a:latin typeface="Tw Cen MT"/>
                  <a:cs typeface="Tw Cen MT"/>
                </a:rPr>
                <a:t> </a:t>
              </a:r>
              <a:r>
                <a:rPr sz="1600" spc="-10" dirty="0">
                  <a:latin typeface="Tw Cen MT"/>
                  <a:cs typeface="Tw Cen MT"/>
                </a:rPr>
                <a:t>floor):</a:t>
              </a:r>
              <a:r>
                <a:rPr sz="1600" spc="-20" dirty="0">
                  <a:latin typeface="Tw Cen MT"/>
                  <a:cs typeface="Tw Cen MT"/>
                </a:rPr>
                <a:t> </a:t>
              </a:r>
              <a:r>
                <a:rPr sz="1600" dirty="0">
                  <a:latin typeface="Tw Cen MT"/>
                  <a:cs typeface="Tw Cen MT"/>
                </a:rPr>
                <a:t>5,800</a:t>
              </a:r>
              <a:r>
                <a:rPr sz="1600" spc="-15" dirty="0">
                  <a:latin typeface="Tw Cen MT"/>
                  <a:cs typeface="Tw Cen MT"/>
                </a:rPr>
                <a:t> </a:t>
              </a:r>
              <a:r>
                <a:rPr sz="1600" dirty="0">
                  <a:latin typeface="Tw Cen MT"/>
                  <a:cs typeface="Tw Cen MT"/>
                </a:rPr>
                <a:t>SF</a:t>
              </a:r>
            </a:p>
            <a:p>
              <a:pPr marL="12700">
                <a:lnSpc>
                  <a:spcPct val="100000"/>
                </a:lnSpc>
                <a:spcBef>
                  <a:spcPts val="60"/>
                </a:spcBef>
              </a:pPr>
              <a:r>
                <a:rPr sz="1600" spc="-5" dirty="0">
                  <a:latin typeface="Tw Cen MT"/>
                  <a:cs typeface="Tw Cen MT"/>
                </a:rPr>
                <a:t>Residential</a:t>
              </a:r>
              <a:r>
                <a:rPr sz="1600" spc="-30" dirty="0">
                  <a:latin typeface="Tw Cen MT"/>
                  <a:cs typeface="Tw Cen MT"/>
                </a:rPr>
                <a:t> </a:t>
              </a:r>
              <a:r>
                <a:rPr sz="1600" dirty="0">
                  <a:latin typeface="Tw Cen MT"/>
                  <a:cs typeface="Tw Cen MT"/>
                </a:rPr>
                <a:t>units:</a:t>
              </a:r>
              <a:r>
                <a:rPr sz="1600" spc="-25" dirty="0">
                  <a:latin typeface="Tw Cen MT"/>
                  <a:cs typeface="Tw Cen MT"/>
                </a:rPr>
                <a:t> </a:t>
              </a:r>
              <a:r>
                <a:rPr sz="1600" dirty="0">
                  <a:latin typeface="Tw Cen MT"/>
                  <a:cs typeface="Tw Cen MT"/>
                </a:rPr>
                <a:t>10</a:t>
              </a:r>
            </a:p>
          </p:txBody>
        </p:sp>
        <p:sp>
          <p:nvSpPr>
            <p:cNvPr id="15" name="object 15"/>
            <p:cNvSpPr txBox="1"/>
            <p:nvPr/>
          </p:nvSpPr>
          <p:spPr>
            <a:xfrm>
              <a:off x="6827011" y="2750820"/>
              <a:ext cx="3002789" cy="759888"/>
            </a:xfrm>
            <a:prstGeom prst="rect">
              <a:avLst/>
            </a:prstGeom>
          </p:spPr>
          <p:txBody>
            <a:bodyPr vert="horz" wrap="square" lIns="0" tIns="12700" rIns="0" bIns="0" rtlCol="0">
              <a:spAutoFit/>
            </a:bodyPr>
            <a:lstStyle/>
            <a:p>
              <a:pPr marL="12700">
                <a:lnSpc>
                  <a:spcPct val="100000"/>
                </a:lnSpc>
                <a:spcBef>
                  <a:spcPts val="100"/>
                </a:spcBef>
              </a:pPr>
              <a:r>
                <a:rPr sz="1600" b="1" dirty="0">
                  <a:latin typeface="Tw Cen MT"/>
                  <a:cs typeface="Tw Cen MT"/>
                </a:rPr>
                <a:t>Building</a:t>
              </a:r>
              <a:r>
                <a:rPr sz="1600" b="1" spc="-45" dirty="0">
                  <a:latin typeface="Tw Cen MT"/>
                  <a:cs typeface="Tw Cen MT"/>
                </a:rPr>
                <a:t> </a:t>
              </a:r>
              <a:r>
                <a:rPr sz="1600" b="1" dirty="0">
                  <a:latin typeface="Tw Cen MT"/>
                  <a:cs typeface="Tw Cen MT"/>
                </a:rPr>
                <a:t>3</a:t>
              </a:r>
              <a:endParaRPr sz="1600" dirty="0">
                <a:latin typeface="Tw Cen MT"/>
                <a:cs typeface="Tw Cen MT"/>
              </a:endParaRPr>
            </a:p>
            <a:p>
              <a:pPr marL="12700" marR="5080">
                <a:lnSpc>
                  <a:spcPct val="104200"/>
                </a:lnSpc>
              </a:pPr>
              <a:r>
                <a:rPr sz="1600" dirty="0">
                  <a:latin typeface="Tw Cen MT"/>
                  <a:cs typeface="Tw Cen MT"/>
                </a:rPr>
                <a:t>Commercial</a:t>
              </a:r>
              <a:r>
                <a:rPr sz="1600" spc="-25" dirty="0">
                  <a:latin typeface="Tw Cen MT"/>
                  <a:cs typeface="Tw Cen MT"/>
                </a:rPr>
                <a:t> </a:t>
              </a:r>
              <a:r>
                <a:rPr sz="1600" dirty="0">
                  <a:latin typeface="Tw Cen MT"/>
                  <a:cs typeface="Tw Cen MT"/>
                </a:rPr>
                <a:t>area</a:t>
              </a:r>
              <a:r>
                <a:rPr sz="1600" spc="-20" dirty="0">
                  <a:latin typeface="Tw Cen MT"/>
                  <a:cs typeface="Tw Cen MT"/>
                </a:rPr>
                <a:t> </a:t>
              </a:r>
              <a:r>
                <a:rPr sz="1600" spc="-5" dirty="0">
                  <a:latin typeface="Tw Cen MT"/>
                  <a:cs typeface="Tw Cen MT"/>
                </a:rPr>
                <a:t>(ground</a:t>
              </a:r>
              <a:r>
                <a:rPr sz="1600" spc="-20" dirty="0">
                  <a:latin typeface="Tw Cen MT"/>
                  <a:cs typeface="Tw Cen MT"/>
                </a:rPr>
                <a:t> </a:t>
              </a:r>
              <a:r>
                <a:rPr sz="1600" spc="-10" dirty="0">
                  <a:latin typeface="Tw Cen MT"/>
                  <a:cs typeface="Tw Cen MT"/>
                </a:rPr>
                <a:t>floor):</a:t>
              </a:r>
              <a:r>
                <a:rPr sz="1600" spc="-25" dirty="0">
                  <a:latin typeface="Tw Cen MT"/>
                  <a:cs typeface="Tw Cen MT"/>
                </a:rPr>
                <a:t> </a:t>
              </a:r>
              <a:r>
                <a:rPr sz="1600" dirty="0">
                  <a:latin typeface="Tw Cen MT"/>
                  <a:cs typeface="Tw Cen MT"/>
                </a:rPr>
                <a:t>31,600 </a:t>
              </a:r>
              <a:r>
                <a:rPr sz="1600" spc="-315" dirty="0">
                  <a:latin typeface="Tw Cen MT"/>
                  <a:cs typeface="Tw Cen MT"/>
                </a:rPr>
                <a:t> </a:t>
              </a:r>
              <a:r>
                <a:rPr sz="1600" spc="-5" dirty="0">
                  <a:latin typeface="Tw Cen MT"/>
                  <a:cs typeface="Tw Cen MT"/>
                </a:rPr>
                <a:t>Residential </a:t>
              </a:r>
              <a:r>
                <a:rPr sz="1600" dirty="0">
                  <a:latin typeface="Tw Cen MT"/>
                  <a:cs typeface="Tw Cen MT"/>
                </a:rPr>
                <a:t>units:</a:t>
              </a:r>
              <a:r>
                <a:rPr sz="1600" spc="-5" dirty="0">
                  <a:latin typeface="Tw Cen MT"/>
                  <a:cs typeface="Tw Cen MT"/>
                </a:rPr>
                <a:t> </a:t>
              </a:r>
              <a:r>
                <a:rPr sz="1600" dirty="0">
                  <a:latin typeface="Tw Cen MT"/>
                  <a:cs typeface="Tw Cen MT"/>
                </a:rPr>
                <a:t>46</a:t>
              </a:r>
            </a:p>
          </p:txBody>
        </p:sp>
        <p:sp>
          <p:nvSpPr>
            <p:cNvPr id="16" name="object 16"/>
            <p:cNvSpPr txBox="1"/>
            <p:nvPr/>
          </p:nvSpPr>
          <p:spPr>
            <a:xfrm>
              <a:off x="6827010" y="3512820"/>
              <a:ext cx="3002789" cy="593817"/>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w Cen MT"/>
                  <a:cs typeface="Tw Cen MT"/>
                </a:rPr>
                <a:t>Open</a:t>
              </a:r>
              <a:r>
                <a:rPr sz="1600" b="1" spc="-50" dirty="0">
                  <a:latin typeface="Tw Cen MT"/>
                  <a:cs typeface="Tw Cen MT"/>
                </a:rPr>
                <a:t> </a:t>
              </a:r>
              <a:r>
                <a:rPr sz="1600" b="1" spc="-5" dirty="0">
                  <a:latin typeface="Tw Cen MT"/>
                  <a:cs typeface="Tw Cen MT"/>
                </a:rPr>
                <a:t>Space</a:t>
              </a:r>
              <a:endParaRPr sz="1600" dirty="0">
                <a:latin typeface="Tw Cen MT"/>
                <a:cs typeface="Tw Cen MT"/>
              </a:endParaRPr>
            </a:p>
            <a:p>
              <a:pPr marL="12700">
                <a:lnSpc>
                  <a:spcPts val="1220"/>
                </a:lnSpc>
                <a:spcBef>
                  <a:spcPts val="60"/>
                </a:spcBef>
              </a:pPr>
              <a:r>
                <a:rPr sz="1600" dirty="0">
                  <a:latin typeface="Tw Cen MT"/>
                  <a:cs typeface="Tw Cen MT"/>
                </a:rPr>
                <a:t>15%</a:t>
              </a:r>
              <a:r>
                <a:rPr sz="1600" spc="-20" dirty="0">
                  <a:latin typeface="Tw Cen MT"/>
                  <a:cs typeface="Tw Cen MT"/>
                </a:rPr>
                <a:t> </a:t>
              </a:r>
              <a:r>
                <a:rPr sz="1600" dirty="0">
                  <a:latin typeface="Tw Cen MT"/>
                  <a:cs typeface="Tw Cen MT"/>
                </a:rPr>
                <a:t>of</a:t>
              </a:r>
              <a:r>
                <a:rPr sz="1600" spc="15" dirty="0">
                  <a:latin typeface="Tw Cen MT"/>
                  <a:cs typeface="Tw Cen MT"/>
                </a:rPr>
                <a:t> </a:t>
              </a:r>
              <a:r>
                <a:rPr sz="1600" dirty="0">
                  <a:latin typeface="Tw Cen MT"/>
                  <a:cs typeface="Tw Cen MT"/>
                </a:rPr>
                <a:t>total</a:t>
              </a:r>
              <a:r>
                <a:rPr sz="1600" spc="-20" dirty="0">
                  <a:latin typeface="Tw Cen MT"/>
                  <a:cs typeface="Tw Cen MT"/>
                </a:rPr>
                <a:t> </a:t>
              </a:r>
              <a:r>
                <a:rPr sz="1600" dirty="0">
                  <a:latin typeface="Tw Cen MT"/>
                  <a:cs typeface="Tw Cen MT"/>
                </a:rPr>
                <a:t>(including</a:t>
              </a:r>
              <a:r>
                <a:rPr sz="1600" spc="-20" dirty="0">
                  <a:latin typeface="Tw Cen MT"/>
                  <a:cs typeface="Tw Cen MT"/>
                </a:rPr>
                <a:t> </a:t>
              </a:r>
              <a:r>
                <a:rPr sz="1600" dirty="0">
                  <a:latin typeface="Tw Cen MT"/>
                  <a:cs typeface="Tw Cen MT"/>
                </a:rPr>
                <a:t>seating</a:t>
              </a:r>
              <a:r>
                <a:rPr sz="1600" spc="-15" dirty="0">
                  <a:latin typeface="Tw Cen MT"/>
                  <a:cs typeface="Tw Cen MT"/>
                </a:rPr>
                <a:t> </a:t>
              </a:r>
              <a:r>
                <a:rPr sz="1600" dirty="0">
                  <a:latin typeface="Tw Cen MT"/>
                  <a:cs typeface="Tw Cen MT"/>
                </a:rPr>
                <a:t>and</a:t>
              </a:r>
            </a:p>
            <a:p>
              <a:pPr marL="12700">
                <a:lnSpc>
                  <a:spcPts val="1220"/>
                </a:lnSpc>
              </a:pPr>
              <a:r>
                <a:rPr sz="1600" spc="-10" dirty="0">
                  <a:latin typeface="Tw Cen MT"/>
                  <a:cs typeface="Tw Cen MT"/>
                </a:rPr>
                <a:t>pathways</a:t>
              </a:r>
              <a:r>
                <a:rPr sz="1600" spc="-30" dirty="0">
                  <a:latin typeface="Tw Cen MT"/>
                  <a:cs typeface="Tw Cen MT"/>
                </a:rPr>
                <a:t> </a:t>
              </a:r>
              <a:r>
                <a:rPr sz="1600" dirty="0">
                  <a:latin typeface="Tw Cen MT"/>
                  <a:cs typeface="Tw Cen MT"/>
                </a:rPr>
                <a:t>on</a:t>
              </a:r>
              <a:r>
                <a:rPr sz="1600" spc="-30" dirty="0">
                  <a:latin typeface="Tw Cen MT"/>
                  <a:cs typeface="Tw Cen MT"/>
                </a:rPr>
                <a:t> </a:t>
              </a:r>
              <a:r>
                <a:rPr sz="1600" dirty="0">
                  <a:latin typeface="Tw Cen MT"/>
                  <a:cs typeface="Tw Cen MT"/>
                </a:rPr>
                <a:t>site)</a:t>
              </a:r>
            </a:p>
          </p:txBody>
        </p:sp>
      </p:grpSp>
      <p:sp>
        <p:nvSpPr>
          <p:cNvPr id="17" name="object 17"/>
          <p:cNvSpPr/>
          <p:nvPr/>
        </p:nvSpPr>
        <p:spPr>
          <a:xfrm>
            <a:off x="5943600" y="1993436"/>
            <a:ext cx="402253" cy="314960"/>
          </a:xfrm>
          <a:custGeom>
            <a:avLst/>
            <a:gdLst/>
            <a:ahLst/>
            <a:cxnLst/>
            <a:rect l="l" t="t" r="r" b="b"/>
            <a:pathLst>
              <a:path w="371475" h="314959">
                <a:moveTo>
                  <a:pt x="371436" y="0"/>
                </a:moveTo>
                <a:lnTo>
                  <a:pt x="0" y="158623"/>
                </a:lnTo>
                <a:lnTo>
                  <a:pt x="0" y="314680"/>
                </a:lnTo>
                <a:lnTo>
                  <a:pt x="371335" y="156705"/>
                </a:lnTo>
                <a:lnTo>
                  <a:pt x="371436" y="0"/>
                </a:lnTo>
                <a:close/>
              </a:path>
            </a:pathLst>
          </a:custGeom>
          <a:solidFill>
            <a:srgbClr val="225E92">
              <a:alpha val="67999"/>
            </a:srgbClr>
          </a:solidFill>
        </p:spPr>
        <p:txBody>
          <a:bodyPr wrap="square" lIns="0" tIns="0" rIns="0" bIns="0" rtlCol="0"/>
          <a:lstStyle/>
          <a:p>
            <a:endParaRPr sz="2400"/>
          </a:p>
        </p:txBody>
      </p:sp>
      <p:sp>
        <p:nvSpPr>
          <p:cNvPr id="18" name="object 18"/>
          <p:cNvSpPr txBox="1"/>
          <p:nvPr/>
        </p:nvSpPr>
        <p:spPr>
          <a:xfrm>
            <a:off x="6106698" y="2019596"/>
            <a:ext cx="122395"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Tw Cen MT"/>
                <a:cs typeface="Tw Cen MT"/>
              </a:rPr>
              <a:t>1</a:t>
            </a:r>
            <a:endParaRPr sz="1600">
              <a:latin typeface="Tw Cen MT"/>
              <a:cs typeface="Tw Cen MT"/>
            </a:endParaRPr>
          </a:p>
        </p:txBody>
      </p:sp>
      <p:sp>
        <p:nvSpPr>
          <p:cNvPr id="19" name="object 19"/>
          <p:cNvSpPr/>
          <p:nvPr/>
        </p:nvSpPr>
        <p:spPr>
          <a:xfrm>
            <a:off x="5943600" y="2733595"/>
            <a:ext cx="402253" cy="314960"/>
          </a:xfrm>
          <a:custGeom>
            <a:avLst/>
            <a:gdLst/>
            <a:ahLst/>
            <a:cxnLst/>
            <a:rect l="l" t="t" r="r" b="b"/>
            <a:pathLst>
              <a:path w="371475" h="314960">
                <a:moveTo>
                  <a:pt x="371436" y="0"/>
                </a:moveTo>
                <a:lnTo>
                  <a:pt x="0" y="158623"/>
                </a:lnTo>
                <a:lnTo>
                  <a:pt x="0" y="314680"/>
                </a:lnTo>
                <a:lnTo>
                  <a:pt x="371335" y="156705"/>
                </a:lnTo>
                <a:lnTo>
                  <a:pt x="371436" y="0"/>
                </a:lnTo>
                <a:close/>
              </a:path>
            </a:pathLst>
          </a:custGeom>
          <a:solidFill>
            <a:srgbClr val="225E92">
              <a:alpha val="67999"/>
            </a:srgbClr>
          </a:solidFill>
        </p:spPr>
        <p:txBody>
          <a:bodyPr wrap="square" lIns="0" tIns="0" rIns="0" bIns="0" rtlCol="0"/>
          <a:lstStyle/>
          <a:p>
            <a:endParaRPr sz="2400"/>
          </a:p>
        </p:txBody>
      </p:sp>
      <p:sp>
        <p:nvSpPr>
          <p:cNvPr id="20" name="object 20"/>
          <p:cNvSpPr txBox="1"/>
          <p:nvPr/>
        </p:nvSpPr>
        <p:spPr>
          <a:xfrm>
            <a:off x="6106698" y="2759752"/>
            <a:ext cx="122395"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Tw Cen MT"/>
                <a:cs typeface="Tw Cen MT"/>
              </a:rPr>
              <a:t>2</a:t>
            </a:r>
            <a:endParaRPr sz="1600">
              <a:latin typeface="Tw Cen MT"/>
              <a:cs typeface="Tw Cen MT"/>
            </a:endParaRPr>
          </a:p>
        </p:txBody>
      </p:sp>
      <p:sp>
        <p:nvSpPr>
          <p:cNvPr id="21" name="object 21"/>
          <p:cNvSpPr/>
          <p:nvPr/>
        </p:nvSpPr>
        <p:spPr>
          <a:xfrm>
            <a:off x="5943600" y="3523029"/>
            <a:ext cx="402253" cy="314960"/>
          </a:xfrm>
          <a:custGeom>
            <a:avLst/>
            <a:gdLst/>
            <a:ahLst/>
            <a:cxnLst/>
            <a:rect l="l" t="t" r="r" b="b"/>
            <a:pathLst>
              <a:path w="371475" h="314960">
                <a:moveTo>
                  <a:pt x="371436" y="0"/>
                </a:moveTo>
                <a:lnTo>
                  <a:pt x="0" y="158623"/>
                </a:lnTo>
                <a:lnTo>
                  <a:pt x="0" y="314680"/>
                </a:lnTo>
                <a:lnTo>
                  <a:pt x="371335" y="156705"/>
                </a:lnTo>
                <a:lnTo>
                  <a:pt x="371436" y="0"/>
                </a:lnTo>
                <a:close/>
              </a:path>
            </a:pathLst>
          </a:custGeom>
          <a:solidFill>
            <a:srgbClr val="225E92">
              <a:alpha val="67999"/>
            </a:srgbClr>
          </a:solidFill>
        </p:spPr>
        <p:txBody>
          <a:bodyPr wrap="square" lIns="0" tIns="0" rIns="0" bIns="0" rtlCol="0"/>
          <a:lstStyle/>
          <a:p>
            <a:endParaRPr sz="2400"/>
          </a:p>
        </p:txBody>
      </p:sp>
      <p:sp>
        <p:nvSpPr>
          <p:cNvPr id="22" name="object 22"/>
          <p:cNvSpPr txBox="1"/>
          <p:nvPr/>
        </p:nvSpPr>
        <p:spPr>
          <a:xfrm>
            <a:off x="6106698" y="3549184"/>
            <a:ext cx="122395"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Tw Cen MT"/>
                <a:cs typeface="Tw Cen MT"/>
              </a:rPr>
              <a:t>3</a:t>
            </a:r>
            <a:endParaRPr sz="1600">
              <a:latin typeface="Tw Cen MT"/>
              <a:cs typeface="Tw Cen MT"/>
            </a:endParaRPr>
          </a:p>
        </p:txBody>
      </p:sp>
      <p:sp>
        <p:nvSpPr>
          <p:cNvPr id="23" name="object 23"/>
          <p:cNvSpPr/>
          <p:nvPr/>
        </p:nvSpPr>
        <p:spPr>
          <a:xfrm>
            <a:off x="5943600" y="4312463"/>
            <a:ext cx="402253" cy="314960"/>
          </a:xfrm>
          <a:custGeom>
            <a:avLst/>
            <a:gdLst/>
            <a:ahLst/>
            <a:cxnLst/>
            <a:rect l="l" t="t" r="r" b="b"/>
            <a:pathLst>
              <a:path w="371475" h="314960">
                <a:moveTo>
                  <a:pt x="371436" y="0"/>
                </a:moveTo>
                <a:lnTo>
                  <a:pt x="0" y="158623"/>
                </a:lnTo>
                <a:lnTo>
                  <a:pt x="0" y="314680"/>
                </a:lnTo>
                <a:lnTo>
                  <a:pt x="371335" y="156705"/>
                </a:lnTo>
                <a:lnTo>
                  <a:pt x="371436" y="0"/>
                </a:lnTo>
                <a:close/>
              </a:path>
            </a:pathLst>
          </a:custGeom>
          <a:solidFill>
            <a:srgbClr val="225E92">
              <a:alpha val="67999"/>
            </a:srgbClr>
          </a:solidFill>
        </p:spPr>
        <p:txBody>
          <a:bodyPr wrap="square" lIns="0" tIns="0" rIns="0" bIns="0" rtlCol="0"/>
          <a:lstStyle/>
          <a:p>
            <a:endParaRPr sz="2400"/>
          </a:p>
        </p:txBody>
      </p:sp>
      <p:sp>
        <p:nvSpPr>
          <p:cNvPr id="24" name="object 24"/>
          <p:cNvSpPr txBox="1"/>
          <p:nvPr/>
        </p:nvSpPr>
        <p:spPr>
          <a:xfrm>
            <a:off x="6106698" y="4338616"/>
            <a:ext cx="122395"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FFFFFF"/>
                </a:solidFill>
                <a:latin typeface="Tw Cen MT"/>
                <a:cs typeface="Tw Cen MT"/>
              </a:rPr>
              <a:t>4</a:t>
            </a:r>
            <a:endParaRPr sz="1600" dirty="0">
              <a:latin typeface="Tw Cen MT"/>
              <a:cs typeface="Tw Cen MT"/>
            </a:endParaRPr>
          </a:p>
        </p:txBody>
      </p:sp>
      <p:sp>
        <p:nvSpPr>
          <p:cNvPr id="26" name="object 26"/>
          <p:cNvSpPr txBox="1">
            <a:spLocks noGrp="1"/>
          </p:cNvSpPr>
          <p:nvPr>
            <p:ph type="sldNum" sz="quarter" idx="7"/>
          </p:nvPr>
        </p:nvSpPr>
        <p:spPr>
          <a:prstGeom prst="rect">
            <a:avLst/>
          </a:prstGeom>
        </p:spPr>
        <p:txBody>
          <a:bodyPr vert="horz" wrap="square" lIns="0" tIns="0" rIns="0" bIns="0" rtlCol="0">
            <a:spAutoFit/>
          </a:bodyPr>
          <a:lstStyle/>
          <a:p>
            <a:pPr marL="38100">
              <a:lnSpc>
                <a:spcPts val="1365"/>
              </a:lnSpc>
            </a:pPr>
            <a:fld id="{81D60167-4931-47E6-BA6A-407CBD079E47}" type="slidenum">
              <a:rPr dirty="0"/>
              <a:t>12</a:t>
            </a:fld>
            <a:endParaRPr dirty="0"/>
          </a:p>
        </p:txBody>
      </p:sp>
      <p:sp>
        <p:nvSpPr>
          <p:cNvPr id="29" name="Title 1">
            <a:extLst>
              <a:ext uri="{FF2B5EF4-FFF2-40B4-BE49-F238E27FC236}">
                <a16:creationId xmlns:a16="http://schemas.microsoft.com/office/drawing/2014/main" id="{F9B8738D-FA07-4687-B8D7-C25A8C8CAB05}"/>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Hypothetical Buildout</a:t>
            </a:r>
          </a:p>
        </p:txBody>
      </p:sp>
      <p:sp>
        <p:nvSpPr>
          <p:cNvPr id="30" name="TextBox 29">
            <a:extLst>
              <a:ext uri="{FF2B5EF4-FFF2-40B4-BE49-F238E27FC236}">
                <a16:creationId xmlns:a16="http://schemas.microsoft.com/office/drawing/2014/main" id="{BFD31F78-D181-40A1-9417-3520DFAF841B}"/>
              </a:ext>
            </a:extLst>
          </p:cNvPr>
          <p:cNvSpPr txBox="1"/>
          <p:nvPr/>
        </p:nvSpPr>
        <p:spPr>
          <a:xfrm>
            <a:off x="381000" y="914400"/>
            <a:ext cx="9601200" cy="1015663"/>
          </a:xfrm>
          <a:prstGeom prst="rect">
            <a:avLst/>
          </a:prstGeom>
          <a:noFill/>
        </p:spPr>
        <p:txBody>
          <a:bodyPr wrap="square" rtlCol="0">
            <a:spAutoFit/>
          </a:bodyPr>
          <a:lstStyle/>
          <a:p>
            <a:r>
              <a:rPr lang="en-US" sz="2000" dirty="0">
                <a:latin typeface="Tw Cen MT" panose="020B0602020104020603" pitchFamily="34" charset="0"/>
              </a:rPr>
              <a:t>Hypothetical Crosby’s Marketplace parcel redevelopment. </a:t>
            </a:r>
            <a:r>
              <a:rPr lang="en-US" sz="2000" b="1" dirty="0">
                <a:latin typeface="Tw Cen MT" panose="020B0602020104020603" pitchFamily="34" charset="0"/>
              </a:rPr>
              <a:t>Note</a:t>
            </a:r>
            <a:r>
              <a:rPr lang="en-US" sz="2000" dirty="0">
                <a:latin typeface="Tw Cen MT" panose="020B0602020104020603" pitchFamily="34" charset="0"/>
              </a:rPr>
              <a:t>: this is just one way that this property could be redeveloped. It attempts to provide a realistic scenario but any proposed development could differ from this example.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9AFA67-0167-4E9D-8F5A-E6866BA53263}"/>
              </a:ext>
            </a:extLst>
          </p:cNvPr>
          <p:cNvSpPr txBox="1"/>
          <p:nvPr/>
        </p:nvSpPr>
        <p:spPr>
          <a:xfrm>
            <a:off x="444500" y="1295400"/>
            <a:ext cx="9169400" cy="6413743"/>
          </a:xfrm>
          <a:prstGeom prst="rect">
            <a:avLst/>
          </a:prstGeom>
          <a:noFill/>
        </p:spPr>
        <p:txBody>
          <a:bodyPr wrap="square" rtlCol="0">
            <a:spAutoFit/>
          </a:bodyPr>
          <a:lstStyle/>
          <a:p>
            <a:pPr marL="0" marR="0">
              <a:lnSpc>
                <a:spcPct val="107000"/>
              </a:lnSpc>
              <a:spcBef>
                <a:spcPts val="0"/>
              </a:spcBef>
              <a:spcAft>
                <a:spcPts val="800"/>
              </a:spcAft>
            </a:pPr>
            <a:r>
              <a:rPr lang="en-US" sz="2800" dirty="0">
                <a:latin typeface="Tw Cen MT" panose="020B0602020104020603" pitchFamily="34" charset="0"/>
                <a:ea typeface="Calibri" panose="020F0502020204030204" pitchFamily="34" charset="0"/>
              </a:rPr>
              <a:t>Q. How much traffic could the hypothetical build-out add?</a:t>
            </a:r>
            <a:endParaRPr lang="en-US" sz="2800" dirty="0">
              <a:effectLst/>
              <a:latin typeface="Tw Cen MT" panose="020B0602020104020603" pitchFamily="34" charset="0"/>
              <a:ea typeface="Calibri" panose="020F0502020204030204" pitchFamily="34" charset="0"/>
            </a:endParaRPr>
          </a:p>
          <a:p>
            <a:pPr marL="342900" marR="0" indent="-342900">
              <a:lnSpc>
                <a:spcPct val="107000"/>
              </a:lnSpc>
              <a:spcBef>
                <a:spcPts val="0"/>
              </a:spcBef>
              <a:spcAft>
                <a:spcPts val="800"/>
              </a:spcAft>
              <a:buAutoNum type="alphaUcPeriod"/>
            </a:pPr>
            <a:r>
              <a:rPr lang="en-US" sz="2800" dirty="0">
                <a:latin typeface="Tw Cen MT" panose="020B0602020104020603" pitchFamily="34" charset="0"/>
                <a:ea typeface="Calibri" panose="020F0502020204030204" pitchFamily="34" charset="0"/>
              </a:rPr>
              <a:t>Vehicular trips are typically estimated once a project is proposed, based on the type of uses and amount of development on any single project. MAPC consulted the ITE Manual for potential traffic impacts based upon general estimates of development.*</a:t>
            </a:r>
          </a:p>
          <a:p>
            <a:pPr marL="342900" marR="0">
              <a:lnSpc>
                <a:spcPct val="107000"/>
              </a:lnSpc>
              <a:spcBef>
                <a:spcPts val="0"/>
              </a:spcBef>
              <a:spcAft>
                <a:spcPts val="800"/>
              </a:spcAft>
            </a:pPr>
            <a:r>
              <a:rPr lang="en-US" sz="2800" dirty="0">
                <a:latin typeface="Tw Cen MT" panose="020B0602020104020603" pitchFamily="34" charset="0"/>
                <a:ea typeface="Calibri" panose="020F0502020204030204" pitchFamily="34" charset="0"/>
              </a:rPr>
              <a:t>According to ITE, Crosby’s Marketplace is estimated to generate 1,500 trips per day.** Adding ~60 residential units would only add another 200 trips in total, spread throughout the day.</a:t>
            </a:r>
          </a:p>
          <a:p>
            <a:pPr marL="342900" marR="0">
              <a:lnSpc>
                <a:spcPct val="107000"/>
              </a:lnSpc>
              <a:spcBef>
                <a:spcPts val="0"/>
              </a:spcBef>
              <a:spcAft>
                <a:spcPts val="800"/>
              </a:spcAft>
            </a:pPr>
            <a:r>
              <a:rPr lang="en-US" sz="2000" dirty="0">
                <a:latin typeface="Tw Cen MT" panose="020B0602020104020603" pitchFamily="34" charset="0"/>
                <a:ea typeface="Calibri" panose="020F0502020204030204" pitchFamily="34" charset="0"/>
              </a:rPr>
              <a:t>*ITE’s manual is far from perfect, and tends to overestimate trip generation, especially in walkable areas.</a:t>
            </a:r>
          </a:p>
          <a:p>
            <a:pPr marL="342900" marR="0">
              <a:lnSpc>
                <a:spcPct val="107000"/>
              </a:lnSpc>
              <a:spcBef>
                <a:spcPts val="0"/>
              </a:spcBef>
              <a:spcAft>
                <a:spcPts val="800"/>
              </a:spcAft>
            </a:pPr>
            <a:r>
              <a:rPr lang="en-US" sz="2000" dirty="0">
                <a:latin typeface="Tw Cen MT" panose="020B0602020104020603" pitchFamily="34" charset="0"/>
                <a:ea typeface="Calibri" panose="020F0502020204030204" pitchFamily="34" charset="0"/>
              </a:rPr>
              <a:t>**According to ITE, suburban shopping centers such as Crosby’s generate 37 trips per 1,000 SF leasable area</a:t>
            </a:r>
            <a:endParaRPr lang="en-US" dirty="0">
              <a:latin typeface="Tw Cen MT" panose="020B0602020104020603" pitchFamily="34" charset="0"/>
              <a:ea typeface="Calibri" panose="020F0502020204030204" pitchFamily="34" charset="0"/>
            </a:endParaRPr>
          </a:p>
        </p:txBody>
      </p:sp>
      <p:sp>
        <p:nvSpPr>
          <p:cNvPr id="7" name="Title 1">
            <a:extLst>
              <a:ext uri="{FF2B5EF4-FFF2-40B4-BE49-F238E27FC236}">
                <a16:creationId xmlns:a16="http://schemas.microsoft.com/office/drawing/2014/main" id="{07044168-15B9-426A-B759-A2C0FED39585}"/>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Traffic</a:t>
            </a:r>
          </a:p>
        </p:txBody>
      </p:sp>
    </p:spTree>
    <p:extLst>
      <p:ext uri="{BB962C8B-B14F-4D97-AF65-F5344CB8AC3E}">
        <p14:creationId xmlns:p14="http://schemas.microsoft.com/office/powerpoint/2010/main" val="963092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2C9530-EA7C-4012-B732-DB7BA806084E}"/>
              </a:ext>
            </a:extLst>
          </p:cNvPr>
          <p:cNvSpPr>
            <a:spLocks noGrp="1"/>
          </p:cNvSpPr>
          <p:nvPr>
            <p:ph type="title"/>
          </p:nvPr>
        </p:nvSpPr>
        <p:spPr>
          <a:xfrm>
            <a:off x="444499" y="227924"/>
            <a:ext cx="9590751" cy="769441"/>
          </a:xfrm>
        </p:spPr>
        <p:txBody>
          <a:bodyPr/>
          <a:lstStyle/>
          <a:p>
            <a:r>
              <a:rPr lang="en-US" sz="5000" dirty="0">
                <a:solidFill>
                  <a:schemeClr val="accent5">
                    <a:lumMod val="50000"/>
                  </a:schemeClr>
                </a:solidFill>
              </a:rPr>
              <a:t>Design Guidelines</a:t>
            </a:r>
          </a:p>
        </p:txBody>
      </p:sp>
      <p:sp>
        <p:nvSpPr>
          <p:cNvPr id="6" name="Content Placeholder 2">
            <a:extLst>
              <a:ext uri="{FF2B5EF4-FFF2-40B4-BE49-F238E27FC236}">
                <a16:creationId xmlns:a16="http://schemas.microsoft.com/office/drawing/2014/main" id="{8A7EDEBB-AF0D-4261-AE30-A677DE7748F6}"/>
              </a:ext>
            </a:extLst>
          </p:cNvPr>
          <p:cNvSpPr txBox="1">
            <a:spLocks/>
          </p:cNvSpPr>
          <p:nvPr/>
        </p:nvSpPr>
        <p:spPr>
          <a:xfrm>
            <a:off x="533400" y="997366"/>
            <a:ext cx="9006582" cy="6317580"/>
          </a:xfrm>
          <a:prstGeom prst="rect">
            <a:avLst/>
          </a:prstGeom>
        </p:spPr>
        <p:txBody>
          <a:bodyPr wrap="square" lIns="0" tIns="0" rIns="0" bIns="0">
            <a:noAutofit/>
          </a:bodyPr>
          <a:lstStyle>
            <a:lvl1pPr marL="0">
              <a:defRPr sz="1100" b="0" i="0">
                <a:solidFill>
                  <a:schemeClr val="tx1"/>
                </a:solidFill>
                <a:latin typeface="Tw Cen MT"/>
                <a:ea typeface="+mn-ea"/>
                <a:cs typeface="Tw Cen M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3200" b="1" kern="0" dirty="0">
                <a:latin typeface="Tw Cen MT" panose="020B0602020104020603" pitchFamily="34" charset="0"/>
              </a:rPr>
              <a:t>Issue</a:t>
            </a:r>
            <a:r>
              <a:rPr lang="en-US" sz="3200" kern="0" dirty="0">
                <a:latin typeface="Tw Cen MT" panose="020B0602020104020603" pitchFamily="34" charset="0"/>
              </a:rPr>
              <a:t>: Under </a:t>
            </a:r>
            <a:r>
              <a:rPr lang="en-US" sz="3200" b="1" i="1" kern="0" dirty="0">
                <a:latin typeface="Tw Cen MT" panose="020B0602020104020603" pitchFamily="34" charset="0"/>
              </a:rPr>
              <a:t>existing</a:t>
            </a:r>
            <a:r>
              <a:rPr lang="en-US" sz="3200" kern="0" dirty="0">
                <a:latin typeface="Tw Cen MT" panose="020B0602020104020603" pitchFamily="34" charset="0"/>
              </a:rPr>
              <a:t> zoning (i.e., making no changes to zoning), buildings similar to this </a:t>
            </a:r>
            <a:r>
              <a:rPr lang="en-US" sz="3200" i="1" kern="0" dirty="0">
                <a:latin typeface="Tw Cen MT" panose="020B0602020104020603" pitchFamily="34" charset="0"/>
              </a:rPr>
              <a:t>could</a:t>
            </a:r>
            <a:r>
              <a:rPr lang="en-US" sz="3200" kern="0" dirty="0">
                <a:latin typeface="Tw Cen MT" panose="020B0602020104020603" pitchFamily="34" charset="0"/>
              </a:rPr>
              <a:t> be built</a:t>
            </a:r>
          </a:p>
        </p:txBody>
      </p:sp>
      <p:pic>
        <p:nvPicPr>
          <p:cNvPr id="8" name="Picture 7">
            <a:extLst>
              <a:ext uri="{FF2B5EF4-FFF2-40B4-BE49-F238E27FC236}">
                <a16:creationId xmlns:a16="http://schemas.microsoft.com/office/drawing/2014/main" id="{6AEDB72F-B336-475A-82A3-6F3ECF43391C}"/>
              </a:ext>
            </a:extLst>
          </p:cNvPr>
          <p:cNvPicPr>
            <a:picLocks noChangeAspect="1"/>
          </p:cNvPicPr>
          <p:nvPr/>
        </p:nvPicPr>
        <p:blipFill>
          <a:blip r:embed="rId2"/>
          <a:stretch>
            <a:fillRect/>
          </a:stretch>
        </p:blipFill>
        <p:spPr>
          <a:xfrm>
            <a:off x="444499" y="2075585"/>
            <a:ext cx="3581400" cy="2014538"/>
          </a:xfrm>
          <a:prstGeom prst="rect">
            <a:avLst/>
          </a:prstGeom>
        </p:spPr>
      </p:pic>
      <p:pic>
        <p:nvPicPr>
          <p:cNvPr id="12" name="Picture 11">
            <a:extLst>
              <a:ext uri="{FF2B5EF4-FFF2-40B4-BE49-F238E27FC236}">
                <a16:creationId xmlns:a16="http://schemas.microsoft.com/office/drawing/2014/main" id="{2983B1C6-E12F-4E51-AD40-06561C2DAF39}"/>
              </a:ext>
            </a:extLst>
          </p:cNvPr>
          <p:cNvPicPr>
            <a:picLocks noChangeAspect="1"/>
          </p:cNvPicPr>
          <p:nvPr/>
        </p:nvPicPr>
        <p:blipFill>
          <a:blip r:embed="rId3"/>
          <a:stretch>
            <a:fillRect/>
          </a:stretch>
        </p:blipFill>
        <p:spPr>
          <a:xfrm>
            <a:off x="400034" y="4243336"/>
            <a:ext cx="4819715" cy="2088138"/>
          </a:xfrm>
          <a:prstGeom prst="rect">
            <a:avLst/>
          </a:prstGeom>
        </p:spPr>
      </p:pic>
      <p:pic>
        <p:nvPicPr>
          <p:cNvPr id="14" name="Picture 13">
            <a:extLst>
              <a:ext uri="{FF2B5EF4-FFF2-40B4-BE49-F238E27FC236}">
                <a16:creationId xmlns:a16="http://schemas.microsoft.com/office/drawing/2014/main" id="{3FD2501D-CC6C-4894-A97D-178E0CF8FE9E}"/>
              </a:ext>
            </a:extLst>
          </p:cNvPr>
          <p:cNvPicPr>
            <a:picLocks noChangeAspect="1"/>
          </p:cNvPicPr>
          <p:nvPr/>
        </p:nvPicPr>
        <p:blipFill>
          <a:blip r:embed="rId4"/>
          <a:stretch>
            <a:fillRect/>
          </a:stretch>
        </p:blipFill>
        <p:spPr>
          <a:xfrm>
            <a:off x="5295900" y="4050656"/>
            <a:ext cx="3695700" cy="2261768"/>
          </a:xfrm>
          <a:prstGeom prst="rect">
            <a:avLst/>
          </a:prstGeom>
        </p:spPr>
      </p:pic>
      <p:pic>
        <p:nvPicPr>
          <p:cNvPr id="10" name="Picture 9">
            <a:extLst>
              <a:ext uri="{FF2B5EF4-FFF2-40B4-BE49-F238E27FC236}">
                <a16:creationId xmlns:a16="http://schemas.microsoft.com/office/drawing/2014/main" id="{A92E6450-F17C-448C-9EEC-99979536F84D}"/>
              </a:ext>
            </a:extLst>
          </p:cNvPr>
          <p:cNvPicPr>
            <a:picLocks noChangeAspect="1"/>
          </p:cNvPicPr>
          <p:nvPr/>
        </p:nvPicPr>
        <p:blipFill rotWithShape="1">
          <a:blip r:embed="rId5"/>
          <a:srcRect l="14063" t="28761" r="10156" b="9882"/>
          <a:stretch/>
        </p:blipFill>
        <p:spPr>
          <a:xfrm>
            <a:off x="5362106" y="2075585"/>
            <a:ext cx="3881063" cy="2080571"/>
          </a:xfrm>
          <a:prstGeom prst="rect">
            <a:avLst/>
          </a:prstGeom>
        </p:spPr>
      </p:pic>
    </p:spTree>
    <p:extLst>
      <p:ext uri="{BB962C8B-B14F-4D97-AF65-F5344CB8AC3E}">
        <p14:creationId xmlns:p14="http://schemas.microsoft.com/office/powerpoint/2010/main" val="3870990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7DF474D-4B99-40DB-B241-1EBC5C5C7596}"/>
              </a:ext>
            </a:extLst>
          </p:cNvPr>
          <p:cNvPicPr>
            <a:picLocks noChangeAspect="1"/>
          </p:cNvPicPr>
          <p:nvPr/>
        </p:nvPicPr>
        <p:blipFill>
          <a:blip r:embed="rId2"/>
          <a:stretch>
            <a:fillRect/>
          </a:stretch>
        </p:blipFill>
        <p:spPr>
          <a:xfrm>
            <a:off x="1066800" y="1389022"/>
            <a:ext cx="6867525" cy="6155454"/>
          </a:xfrm>
          <a:prstGeom prst="rect">
            <a:avLst/>
          </a:prstGeom>
        </p:spPr>
      </p:pic>
      <p:sp>
        <p:nvSpPr>
          <p:cNvPr id="23" name="Title 1">
            <a:extLst>
              <a:ext uri="{FF2B5EF4-FFF2-40B4-BE49-F238E27FC236}">
                <a16:creationId xmlns:a16="http://schemas.microsoft.com/office/drawing/2014/main" id="{A89C115C-CA39-4BDF-8678-9524333F430F}"/>
              </a:ext>
            </a:extLst>
          </p:cNvPr>
          <p:cNvSpPr>
            <a:spLocks noGrp="1"/>
          </p:cNvSpPr>
          <p:nvPr>
            <p:ph type="title"/>
          </p:nvPr>
        </p:nvSpPr>
        <p:spPr>
          <a:xfrm>
            <a:off x="444499" y="227924"/>
            <a:ext cx="9590751" cy="769441"/>
          </a:xfrm>
        </p:spPr>
        <p:txBody>
          <a:bodyPr/>
          <a:lstStyle/>
          <a:p>
            <a:r>
              <a:rPr lang="en-US" sz="5000" dirty="0">
                <a:solidFill>
                  <a:schemeClr val="accent5">
                    <a:lumMod val="50000"/>
                  </a:schemeClr>
                </a:solidFill>
              </a:rPr>
              <a:t>Design Guidelines</a:t>
            </a:r>
          </a:p>
        </p:txBody>
      </p:sp>
      <p:sp>
        <p:nvSpPr>
          <p:cNvPr id="2" name="Rectangle 1">
            <a:extLst>
              <a:ext uri="{FF2B5EF4-FFF2-40B4-BE49-F238E27FC236}">
                <a16:creationId xmlns:a16="http://schemas.microsoft.com/office/drawing/2014/main" id="{7AE67782-2BCE-4998-AE6E-3F4E9A2D4850}"/>
              </a:ext>
            </a:extLst>
          </p:cNvPr>
          <p:cNvSpPr/>
          <p:nvPr/>
        </p:nvSpPr>
        <p:spPr>
          <a:xfrm>
            <a:off x="1295400" y="7315200"/>
            <a:ext cx="3962400" cy="229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270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a:extLst>
              <a:ext uri="{FF2B5EF4-FFF2-40B4-BE49-F238E27FC236}">
                <a16:creationId xmlns:a16="http://schemas.microsoft.com/office/drawing/2014/main" id="{DD88F84A-DE1C-4D76-870C-D8361215843F}"/>
              </a:ext>
            </a:extLst>
          </p:cNvPr>
          <p:cNvGrpSpPr/>
          <p:nvPr/>
        </p:nvGrpSpPr>
        <p:grpSpPr>
          <a:xfrm>
            <a:off x="463550" y="1371600"/>
            <a:ext cx="6882765" cy="2664460"/>
            <a:chOff x="457200" y="735750"/>
            <a:chExt cx="6882765" cy="2664460"/>
          </a:xfrm>
        </p:grpSpPr>
        <p:pic>
          <p:nvPicPr>
            <p:cNvPr id="5" name="object 5">
              <a:extLst>
                <a:ext uri="{FF2B5EF4-FFF2-40B4-BE49-F238E27FC236}">
                  <a16:creationId xmlns:a16="http://schemas.microsoft.com/office/drawing/2014/main" id="{36837010-0698-4238-B0CE-BD2C268D3FC4}"/>
                </a:ext>
              </a:extLst>
            </p:cNvPr>
            <p:cNvPicPr/>
            <p:nvPr/>
          </p:nvPicPr>
          <p:blipFill>
            <a:blip r:embed="rId2" cstate="print"/>
            <a:stretch>
              <a:fillRect/>
            </a:stretch>
          </p:blipFill>
          <p:spPr>
            <a:xfrm>
              <a:off x="457200" y="735750"/>
              <a:ext cx="6882650" cy="2664039"/>
            </a:xfrm>
            <a:prstGeom prst="rect">
              <a:avLst/>
            </a:prstGeom>
          </p:spPr>
        </p:pic>
        <p:sp>
          <p:nvSpPr>
            <p:cNvPr id="6" name="object 6">
              <a:extLst>
                <a:ext uri="{FF2B5EF4-FFF2-40B4-BE49-F238E27FC236}">
                  <a16:creationId xmlns:a16="http://schemas.microsoft.com/office/drawing/2014/main" id="{E02F0284-D451-4354-97F2-633C07191FF5}"/>
                </a:ext>
              </a:extLst>
            </p:cNvPr>
            <p:cNvSpPr/>
            <p:nvPr/>
          </p:nvSpPr>
          <p:spPr>
            <a:xfrm>
              <a:off x="5986763" y="2043936"/>
              <a:ext cx="736600" cy="462280"/>
            </a:xfrm>
            <a:custGeom>
              <a:avLst/>
              <a:gdLst/>
              <a:ahLst/>
              <a:cxnLst/>
              <a:rect l="l" t="t" r="r" b="b"/>
              <a:pathLst>
                <a:path w="736600" h="462280">
                  <a:moveTo>
                    <a:pt x="320039" y="0"/>
                  </a:moveTo>
                  <a:lnTo>
                    <a:pt x="621791" y="27432"/>
                  </a:lnTo>
                  <a:lnTo>
                    <a:pt x="539495" y="283464"/>
                  </a:lnTo>
                  <a:lnTo>
                    <a:pt x="736091" y="315468"/>
                  </a:lnTo>
                  <a:lnTo>
                    <a:pt x="320039" y="461772"/>
                  </a:lnTo>
                  <a:lnTo>
                    <a:pt x="0" y="230886"/>
                  </a:lnTo>
                  <a:lnTo>
                    <a:pt x="219455" y="260604"/>
                  </a:lnTo>
                  <a:lnTo>
                    <a:pt x="320039" y="0"/>
                  </a:lnTo>
                  <a:close/>
                </a:path>
              </a:pathLst>
            </a:custGeom>
            <a:ln w="12699">
              <a:solidFill>
                <a:srgbClr val="000000"/>
              </a:solidFill>
            </a:ln>
          </p:spPr>
          <p:txBody>
            <a:bodyPr wrap="square" lIns="0" tIns="0" rIns="0" bIns="0" rtlCol="0"/>
            <a:lstStyle/>
            <a:p>
              <a:endParaRPr/>
            </a:p>
          </p:txBody>
        </p:sp>
        <p:sp>
          <p:nvSpPr>
            <p:cNvPr id="7" name="object 7">
              <a:extLst>
                <a:ext uri="{FF2B5EF4-FFF2-40B4-BE49-F238E27FC236}">
                  <a16:creationId xmlns:a16="http://schemas.microsoft.com/office/drawing/2014/main" id="{09FC7886-9B73-4C8F-A0DC-80AF9A990AA2}"/>
                </a:ext>
              </a:extLst>
            </p:cNvPr>
            <p:cNvSpPr/>
            <p:nvPr/>
          </p:nvSpPr>
          <p:spPr>
            <a:xfrm>
              <a:off x="4850605" y="2000058"/>
              <a:ext cx="704215" cy="402590"/>
            </a:xfrm>
            <a:custGeom>
              <a:avLst/>
              <a:gdLst/>
              <a:ahLst/>
              <a:cxnLst/>
              <a:rect l="l" t="t" r="r" b="b"/>
              <a:pathLst>
                <a:path w="704214" h="402589">
                  <a:moveTo>
                    <a:pt x="411479" y="0"/>
                  </a:moveTo>
                  <a:lnTo>
                    <a:pt x="678941" y="27432"/>
                  </a:lnTo>
                  <a:lnTo>
                    <a:pt x="493775" y="274320"/>
                  </a:lnTo>
                  <a:lnTo>
                    <a:pt x="704087" y="294894"/>
                  </a:lnTo>
                  <a:lnTo>
                    <a:pt x="228599" y="402336"/>
                  </a:lnTo>
                  <a:lnTo>
                    <a:pt x="0" y="201168"/>
                  </a:lnTo>
                  <a:lnTo>
                    <a:pt x="210311" y="246888"/>
                  </a:lnTo>
                  <a:lnTo>
                    <a:pt x="411479" y="0"/>
                  </a:lnTo>
                  <a:close/>
                </a:path>
              </a:pathLst>
            </a:custGeom>
            <a:ln w="12700">
              <a:solidFill>
                <a:srgbClr val="000000"/>
              </a:solidFill>
            </a:ln>
          </p:spPr>
          <p:txBody>
            <a:bodyPr wrap="square" lIns="0" tIns="0" rIns="0" bIns="0" rtlCol="0"/>
            <a:lstStyle/>
            <a:p>
              <a:endParaRPr/>
            </a:p>
          </p:txBody>
        </p:sp>
        <p:sp>
          <p:nvSpPr>
            <p:cNvPr id="8" name="object 8">
              <a:extLst>
                <a:ext uri="{FF2B5EF4-FFF2-40B4-BE49-F238E27FC236}">
                  <a16:creationId xmlns:a16="http://schemas.microsoft.com/office/drawing/2014/main" id="{E557A333-1B66-4212-9DD0-18D846EBD976}"/>
                </a:ext>
              </a:extLst>
            </p:cNvPr>
            <p:cNvSpPr/>
            <p:nvPr/>
          </p:nvSpPr>
          <p:spPr>
            <a:xfrm>
              <a:off x="2744932" y="1932191"/>
              <a:ext cx="736600" cy="462280"/>
            </a:xfrm>
            <a:custGeom>
              <a:avLst/>
              <a:gdLst/>
              <a:ahLst/>
              <a:cxnLst/>
              <a:rect l="l" t="t" r="r" b="b"/>
              <a:pathLst>
                <a:path w="736600" h="462280">
                  <a:moveTo>
                    <a:pt x="320039" y="0"/>
                  </a:moveTo>
                  <a:lnTo>
                    <a:pt x="621791" y="27432"/>
                  </a:lnTo>
                  <a:lnTo>
                    <a:pt x="539495" y="283464"/>
                  </a:lnTo>
                  <a:lnTo>
                    <a:pt x="736091" y="315468"/>
                  </a:lnTo>
                  <a:lnTo>
                    <a:pt x="320039" y="461772"/>
                  </a:lnTo>
                  <a:lnTo>
                    <a:pt x="0" y="230886"/>
                  </a:lnTo>
                  <a:lnTo>
                    <a:pt x="219455" y="260604"/>
                  </a:lnTo>
                  <a:lnTo>
                    <a:pt x="320039" y="0"/>
                  </a:lnTo>
                  <a:close/>
                </a:path>
              </a:pathLst>
            </a:custGeom>
            <a:ln w="12699">
              <a:solidFill>
                <a:srgbClr val="000000"/>
              </a:solidFill>
            </a:ln>
          </p:spPr>
          <p:txBody>
            <a:bodyPr wrap="square" lIns="0" tIns="0" rIns="0" bIns="0" rtlCol="0"/>
            <a:lstStyle/>
            <a:p>
              <a:endParaRPr/>
            </a:p>
          </p:txBody>
        </p:sp>
        <p:sp>
          <p:nvSpPr>
            <p:cNvPr id="9" name="object 9">
              <a:extLst>
                <a:ext uri="{FF2B5EF4-FFF2-40B4-BE49-F238E27FC236}">
                  <a16:creationId xmlns:a16="http://schemas.microsoft.com/office/drawing/2014/main" id="{A376EFFD-8075-4734-842E-38BE88E1CF33}"/>
                </a:ext>
              </a:extLst>
            </p:cNvPr>
            <p:cNvSpPr/>
            <p:nvPr/>
          </p:nvSpPr>
          <p:spPr>
            <a:xfrm>
              <a:off x="1183860" y="1948303"/>
              <a:ext cx="704215" cy="402590"/>
            </a:xfrm>
            <a:custGeom>
              <a:avLst/>
              <a:gdLst/>
              <a:ahLst/>
              <a:cxnLst/>
              <a:rect l="l" t="t" r="r" b="b"/>
              <a:pathLst>
                <a:path w="704214" h="402589">
                  <a:moveTo>
                    <a:pt x="411480" y="0"/>
                  </a:moveTo>
                  <a:lnTo>
                    <a:pt x="678942" y="27432"/>
                  </a:lnTo>
                  <a:lnTo>
                    <a:pt x="493776" y="274320"/>
                  </a:lnTo>
                  <a:lnTo>
                    <a:pt x="704088" y="294894"/>
                  </a:lnTo>
                  <a:lnTo>
                    <a:pt x="228600" y="402336"/>
                  </a:lnTo>
                  <a:lnTo>
                    <a:pt x="0" y="201168"/>
                  </a:lnTo>
                  <a:lnTo>
                    <a:pt x="210312" y="246888"/>
                  </a:lnTo>
                  <a:lnTo>
                    <a:pt x="411480" y="0"/>
                  </a:lnTo>
                  <a:close/>
                </a:path>
              </a:pathLst>
            </a:custGeom>
            <a:ln w="12700">
              <a:solidFill>
                <a:srgbClr val="000000"/>
              </a:solidFill>
            </a:ln>
          </p:spPr>
          <p:txBody>
            <a:bodyPr wrap="square" lIns="0" tIns="0" rIns="0" bIns="0" rtlCol="0"/>
            <a:lstStyle/>
            <a:p>
              <a:endParaRPr/>
            </a:p>
          </p:txBody>
        </p:sp>
        <p:sp>
          <p:nvSpPr>
            <p:cNvPr id="10" name="object 10">
              <a:extLst>
                <a:ext uri="{FF2B5EF4-FFF2-40B4-BE49-F238E27FC236}">
                  <a16:creationId xmlns:a16="http://schemas.microsoft.com/office/drawing/2014/main" id="{53D2F039-709B-4C6D-8FBA-BA0AD7AB89E9}"/>
                </a:ext>
              </a:extLst>
            </p:cNvPr>
            <p:cNvSpPr/>
            <p:nvPr/>
          </p:nvSpPr>
          <p:spPr>
            <a:xfrm>
              <a:off x="844905" y="1551555"/>
              <a:ext cx="27940" cy="801370"/>
            </a:xfrm>
            <a:custGeom>
              <a:avLst/>
              <a:gdLst/>
              <a:ahLst/>
              <a:cxnLst/>
              <a:rect l="l" t="t" r="r" b="b"/>
              <a:pathLst>
                <a:path w="27940" h="801369">
                  <a:moveTo>
                    <a:pt x="27431" y="801039"/>
                  </a:moveTo>
                  <a:lnTo>
                    <a:pt x="0" y="0"/>
                  </a:lnTo>
                </a:path>
              </a:pathLst>
            </a:custGeom>
            <a:ln w="38100">
              <a:solidFill>
                <a:srgbClr val="000000"/>
              </a:solidFill>
              <a:prstDash val="lgDash"/>
            </a:ln>
          </p:spPr>
          <p:txBody>
            <a:bodyPr wrap="square" lIns="0" tIns="0" rIns="0" bIns="0" rtlCol="0"/>
            <a:lstStyle/>
            <a:p>
              <a:endParaRPr/>
            </a:p>
          </p:txBody>
        </p:sp>
        <p:sp>
          <p:nvSpPr>
            <p:cNvPr id="11" name="object 11">
              <a:extLst>
                <a:ext uri="{FF2B5EF4-FFF2-40B4-BE49-F238E27FC236}">
                  <a16:creationId xmlns:a16="http://schemas.microsoft.com/office/drawing/2014/main" id="{71B251F2-DF35-4327-90F3-84503ED82823}"/>
                </a:ext>
              </a:extLst>
            </p:cNvPr>
            <p:cNvSpPr/>
            <p:nvPr/>
          </p:nvSpPr>
          <p:spPr>
            <a:xfrm>
              <a:off x="841247" y="932689"/>
              <a:ext cx="402590" cy="402590"/>
            </a:xfrm>
            <a:custGeom>
              <a:avLst/>
              <a:gdLst/>
              <a:ahLst/>
              <a:cxnLst/>
              <a:rect l="l" t="t" r="r" b="b"/>
              <a:pathLst>
                <a:path w="402590" h="402590">
                  <a:moveTo>
                    <a:pt x="0" y="402335"/>
                  </a:moveTo>
                  <a:lnTo>
                    <a:pt x="402336" y="0"/>
                  </a:lnTo>
                </a:path>
              </a:pathLst>
            </a:custGeom>
            <a:ln w="38100">
              <a:solidFill>
                <a:srgbClr val="000000"/>
              </a:solidFill>
              <a:prstDash val="lgDash"/>
            </a:ln>
          </p:spPr>
          <p:txBody>
            <a:bodyPr wrap="square" lIns="0" tIns="0" rIns="0" bIns="0" rtlCol="0"/>
            <a:lstStyle/>
            <a:p>
              <a:endParaRPr/>
            </a:p>
          </p:txBody>
        </p:sp>
        <p:sp>
          <p:nvSpPr>
            <p:cNvPr id="12" name="object 12">
              <a:extLst>
                <a:ext uri="{FF2B5EF4-FFF2-40B4-BE49-F238E27FC236}">
                  <a16:creationId xmlns:a16="http://schemas.microsoft.com/office/drawing/2014/main" id="{FE412A30-4C36-498D-A56C-AA6C8A0B2610}"/>
                </a:ext>
              </a:extLst>
            </p:cNvPr>
            <p:cNvSpPr/>
            <p:nvPr/>
          </p:nvSpPr>
          <p:spPr>
            <a:xfrm>
              <a:off x="1473490" y="859538"/>
              <a:ext cx="1202055" cy="0"/>
            </a:xfrm>
            <a:custGeom>
              <a:avLst/>
              <a:gdLst/>
              <a:ahLst/>
              <a:cxnLst/>
              <a:rect l="l" t="t" r="r" b="b"/>
              <a:pathLst>
                <a:path w="1202055">
                  <a:moveTo>
                    <a:pt x="0" y="0"/>
                  </a:moveTo>
                  <a:lnTo>
                    <a:pt x="1201788" y="0"/>
                  </a:lnTo>
                </a:path>
              </a:pathLst>
            </a:custGeom>
            <a:ln w="38100">
              <a:solidFill>
                <a:srgbClr val="000000"/>
              </a:solidFill>
              <a:prstDash val="lgDash"/>
            </a:ln>
          </p:spPr>
          <p:txBody>
            <a:bodyPr wrap="square" lIns="0" tIns="0" rIns="0" bIns="0" rtlCol="0"/>
            <a:lstStyle/>
            <a:p>
              <a:endParaRPr/>
            </a:p>
          </p:txBody>
        </p:sp>
        <p:sp>
          <p:nvSpPr>
            <p:cNvPr id="13" name="object 13">
              <a:extLst>
                <a:ext uri="{FF2B5EF4-FFF2-40B4-BE49-F238E27FC236}">
                  <a16:creationId xmlns:a16="http://schemas.microsoft.com/office/drawing/2014/main" id="{B161F78A-865B-49E4-98FA-2AC7FB3BB280}"/>
                </a:ext>
              </a:extLst>
            </p:cNvPr>
            <p:cNvSpPr/>
            <p:nvPr/>
          </p:nvSpPr>
          <p:spPr>
            <a:xfrm>
              <a:off x="3031235" y="859538"/>
              <a:ext cx="1013460" cy="0"/>
            </a:xfrm>
            <a:custGeom>
              <a:avLst/>
              <a:gdLst/>
              <a:ahLst/>
              <a:cxnLst/>
              <a:rect l="l" t="t" r="r" b="b"/>
              <a:pathLst>
                <a:path w="1013460">
                  <a:moveTo>
                    <a:pt x="0" y="0"/>
                  </a:moveTo>
                  <a:lnTo>
                    <a:pt x="1013460" y="0"/>
                  </a:lnTo>
                </a:path>
              </a:pathLst>
            </a:custGeom>
            <a:ln w="38100">
              <a:solidFill>
                <a:srgbClr val="000000"/>
              </a:solidFill>
              <a:prstDash val="lgDash"/>
            </a:ln>
          </p:spPr>
          <p:txBody>
            <a:bodyPr wrap="square" lIns="0" tIns="0" rIns="0" bIns="0" rtlCol="0"/>
            <a:lstStyle/>
            <a:p>
              <a:endParaRPr/>
            </a:p>
          </p:txBody>
        </p:sp>
        <p:sp>
          <p:nvSpPr>
            <p:cNvPr id="14" name="object 14">
              <a:extLst>
                <a:ext uri="{FF2B5EF4-FFF2-40B4-BE49-F238E27FC236}">
                  <a16:creationId xmlns:a16="http://schemas.microsoft.com/office/drawing/2014/main" id="{0910FC1D-B02F-41AD-8BB8-C5753B91E470}"/>
                </a:ext>
              </a:extLst>
            </p:cNvPr>
            <p:cNvSpPr/>
            <p:nvPr/>
          </p:nvSpPr>
          <p:spPr>
            <a:xfrm>
              <a:off x="3968496" y="1024129"/>
              <a:ext cx="128270" cy="384175"/>
            </a:xfrm>
            <a:custGeom>
              <a:avLst/>
              <a:gdLst/>
              <a:ahLst/>
              <a:cxnLst/>
              <a:rect l="l" t="t" r="r" b="b"/>
              <a:pathLst>
                <a:path w="128270" h="384175">
                  <a:moveTo>
                    <a:pt x="128015" y="0"/>
                  </a:moveTo>
                  <a:lnTo>
                    <a:pt x="0" y="384048"/>
                  </a:lnTo>
                </a:path>
              </a:pathLst>
            </a:custGeom>
            <a:ln w="38100">
              <a:solidFill>
                <a:srgbClr val="000000"/>
              </a:solidFill>
              <a:prstDash val="lgDash"/>
            </a:ln>
          </p:spPr>
          <p:txBody>
            <a:bodyPr wrap="square" lIns="0" tIns="0" rIns="0" bIns="0" rtlCol="0"/>
            <a:lstStyle/>
            <a:p>
              <a:endParaRPr/>
            </a:p>
          </p:txBody>
        </p:sp>
        <p:sp>
          <p:nvSpPr>
            <p:cNvPr id="15" name="object 15">
              <a:extLst>
                <a:ext uri="{FF2B5EF4-FFF2-40B4-BE49-F238E27FC236}">
                  <a16:creationId xmlns:a16="http://schemas.microsoft.com/office/drawing/2014/main" id="{C2FFAD04-160E-4444-89FA-673E382F07D3}"/>
                </a:ext>
              </a:extLst>
            </p:cNvPr>
            <p:cNvSpPr/>
            <p:nvPr/>
          </p:nvSpPr>
          <p:spPr>
            <a:xfrm>
              <a:off x="3940492" y="1660382"/>
              <a:ext cx="54610" cy="902969"/>
            </a:xfrm>
            <a:custGeom>
              <a:avLst/>
              <a:gdLst/>
              <a:ahLst/>
              <a:cxnLst/>
              <a:rect l="l" t="t" r="r" b="b"/>
              <a:pathLst>
                <a:path w="54610" h="902969">
                  <a:moveTo>
                    <a:pt x="0" y="0"/>
                  </a:moveTo>
                  <a:lnTo>
                    <a:pt x="54292" y="902385"/>
                  </a:lnTo>
                </a:path>
              </a:pathLst>
            </a:custGeom>
            <a:ln w="38100">
              <a:solidFill>
                <a:srgbClr val="000000"/>
              </a:solidFill>
              <a:prstDash val="dash"/>
            </a:ln>
          </p:spPr>
          <p:txBody>
            <a:bodyPr wrap="square" lIns="0" tIns="0" rIns="0" bIns="0" rtlCol="0"/>
            <a:lstStyle/>
            <a:p>
              <a:endParaRPr/>
            </a:p>
          </p:txBody>
        </p:sp>
        <p:sp>
          <p:nvSpPr>
            <p:cNvPr id="16" name="object 16">
              <a:extLst>
                <a:ext uri="{FF2B5EF4-FFF2-40B4-BE49-F238E27FC236}">
                  <a16:creationId xmlns:a16="http://schemas.microsoft.com/office/drawing/2014/main" id="{1FB30676-818E-40F9-A848-CC5252BA476F}"/>
                </a:ext>
              </a:extLst>
            </p:cNvPr>
            <p:cNvSpPr/>
            <p:nvPr/>
          </p:nvSpPr>
          <p:spPr>
            <a:xfrm>
              <a:off x="2731110" y="2523157"/>
              <a:ext cx="1123315" cy="119380"/>
            </a:xfrm>
            <a:custGeom>
              <a:avLst/>
              <a:gdLst/>
              <a:ahLst/>
              <a:cxnLst/>
              <a:rect l="l" t="t" r="r" b="b"/>
              <a:pathLst>
                <a:path w="1123314" h="119380">
                  <a:moveTo>
                    <a:pt x="1122921" y="119062"/>
                  </a:moveTo>
                  <a:lnTo>
                    <a:pt x="0" y="0"/>
                  </a:lnTo>
                </a:path>
              </a:pathLst>
            </a:custGeom>
            <a:ln w="38100">
              <a:solidFill>
                <a:srgbClr val="000000"/>
              </a:solidFill>
              <a:prstDash val="dash"/>
            </a:ln>
          </p:spPr>
          <p:txBody>
            <a:bodyPr wrap="square" lIns="0" tIns="0" rIns="0" bIns="0" rtlCol="0"/>
            <a:lstStyle/>
            <a:p>
              <a:endParaRPr/>
            </a:p>
          </p:txBody>
        </p:sp>
        <p:sp>
          <p:nvSpPr>
            <p:cNvPr id="17" name="object 17">
              <a:extLst>
                <a:ext uri="{FF2B5EF4-FFF2-40B4-BE49-F238E27FC236}">
                  <a16:creationId xmlns:a16="http://schemas.microsoft.com/office/drawing/2014/main" id="{2B837FB4-0716-4482-9557-3FCC1728E876}"/>
                </a:ext>
              </a:extLst>
            </p:cNvPr>
            <p:cNvSpPr/>
            <p:nvPr/>
          </p:nvSpPr>
          <p:spPr>
            <a:xfrm>
              <a:off x="975556" y="2519198"/>
              <a:ext cx="1319530" cy="86995"/>
            </a:xfrm>
            <a:custGeom>
              <a:avLst/>
              <a:gdLst/>
              <a:ahLst/>
              <a:cxnLst/>
              <a:rect l="l" t="t" r="r" b="b"/>
              <a:pathLst>
                <a:path w="1319530" h="86994">
                  <a:moveTo>
                    <a:pt x="1319301" y="86385"/>
                  </a:moveTo>
                  <a:lnTo>
                    <a:pt x="0" y="0"/>
                  </a:lnTo>
                </a:path>
              </a:pathLst>
            </a:custGeom>
            <a:ln w="38100">
              <a:solidFill>
                <a:srgbClr val="000000"/>
              </a:solidFill>
              <a:prstDash val="dash"/>
            </a:ln>
          </p:spPr>
          <p:txBody>
            <a:bodyPr wrap="square" lIns="0" tIns="0" rIns="0" bIns="0" rtlCol="0"/>
            <a:lstStyle/>
            <a:p>
              <a:endParaRPr/>
            </a:p>
          </p:txBody>
        </p:sp>
        <p:sp>
          <p:nvSpPr>
            <p:cNvPr id="18" name="object 18">
              <a:extLst>
                <a:ext uri="{FF2B5EF4-FFF2-40B4-BE49-F238E27FC236}">
                  <a16:creationId xmlns:a16="http://schemas.microsoft.com/office/drawing/2014/main" id="{A79B1264-3003-4056-8AAD-BB707F059FB0}"/>
                </a:ext>
              </a:extLst>
            </p:cNvPr>
            <p:cNvSpPr/>
            <p:nvPr/>
          </p:nvSpPr>
          <p:spPr>
            <a:xfrm>
              <a:off x="731520" y="859533"/>
              <a:ext cx="3420110" cy="1798320"/>
            </a:xfrm>
            <a:custGeom>
              <a:avLst/>
              <a:gdLst/>
              <a:ahLst/>
              <a:cxnLst/>
              <a:rect l="l" t="t" r="r" b="b"/>
              <a:pathLst>
                <a:path w="3420110" h="1798320">
                  <a:moveTo>
                    <a:pt x="111556" y="638619"/>
                  </a:moveTo>
                  <a:lnTo>
                    <a:pt x="109727" y="585215"/>
                  </a:lnTo>
                  <a:lnTo>
                    <a:pt x="82295" y="585215"/>
                  </a:lnTo>
                </a:path>
                <a:path w="3420110" h="1798320">
                  <a:moveTo>
                    <a:pt x="27431" y="585215"/>
                  </a:moveTo>
                  <a:lnTo>
                    <a:pt x="0" y="585215"/>
                  </a:lnTo>
                  <a:lnTo>
                    <a:pt x="36575" y="548639"/>
                  </a:lnTo>
                </a:path>
                <a:path w="3420110" h="1798320">
                  <a:moveTo>
                    <a:pt x="548640" y="36575"/>
                  </a:moveTo>
                  <a:lnTo>
                    <a:pt x="585216" y="0"/>
                  </a:lnTo>
                  <a:lnTo>
                    <a:pt x="637463" y="0"/>
                  </a:lnTo>
                </a:path>
                <a:path w="3420110" h="1798320">
                  <a:moveTo>
                    <a:pt x="1996008" y="0"/>
                  </a:moveTo>
                  <a:lnTo>
                    <a:pt x="2048256" y="0"/>
                  </a:lnTo>
                  <a:lnTo>
                    <a:pt x="2139696" y="36575"/>
                  </a:lnTo>
                  <a:lnTo>
                    <a:pt x="2139696" y="0"/>
                  </a:lnTo>
                  <a:lnTo>
                    <a:pt x="2193035" y="0"/>
                  </a:lnTo>
                </a:path>
                <a:path w="3420110" h="1798320">
                  <a:moveTo>
                    <a:pt x="3366516" y="0"/>
                  </a:moveTo>
                  <a:lnTo>
                    <a:pt x="3419855" y="0"/>
                  </a:lnTo>
                  <a:lnTo>
                    <a:pt x="3401567" y="54863"/>
                  </a:lnTo>
                </a:path>
                <a:path w="3420110" h="1798320">
                  <a:moveTo>
                    <a:pt x="3218688" y="603503"/>
                  </a:moveTo>
                  <a:lnTo>
                    <a:pt x="3200400" y="658367"/>
                  </a:lnTo>
                  <a:lnTo>
                    <a:pt x="3203257" y="705865"/>
                  </a:lnTo>
                </a:path>
                <a:path w="3420110" h="1798320">
                  <a:moveTo>
                    <a:pt x="3266122" y="1750720"/>
                  </a:moveTo>
                  <a:lnTo>
                    <a:pt x="3268980" y="1798218"/>
                  </a:lnTo>
                  <a:lnTo>
                    <a:pt x="3220161" y="1793036"/>
                  </a:lnTo>
                </a:path>
                <a:path w="3420110" h="1798320">
                  <a:moveTo>
                    <a:pt x="1950770" y="1658442"/>
                  </a:moveTo>
                  <a:lnTo>
                    <a:pt x="1901952" y="1653273"/>
                  </a:lnTo>
                  <a:lnTo>
                    <a:pt x="1853945" y="1678863"/>
                  </a:lnTo>
                </a:path>
                <a:path w="3420110" h="1798320">
                  <a:moveTo>
                    <a:pt x="1757933" y="1730057"/>
                  </a:moveTo>
                  <a:lnTo>
                    <a:pt x="1709927" y="1755647"/>
                  </a:lnTo>
                  <a:lnTo>
                    <a:pt x="1661058" y="1752447"/>
                  </a:lnTo>
                </a:path>
                <a:path w="3420110" h="1798320">
                  <a:moveTo>
                    <a:pt x="195160" y="1656473"/>
                  </a:moveTo>
                  <a:lnTo>
                    <a:pt x="146304" y="1653273"/>
                  </a:lnTo>
                  <a:lnTo>
                    <a:pt x="144475" y="1599857"/>
                  </a:lnTo>
                </a:path>
              </a:pathLst>
            </a:custGeom>
            <a:ln w="38100">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36B33E11-DEE6-4F2D-A800-F42074382B21}"/>
                </a:ext>
              </a:extLst>
            </p:cNvPr>
            <p:cNvSpPr/>
            <p:nvPr/>
          </p:nvSpPr>
          <p:spPr>
            <a:xfrm>
              <a:off x="4828032" y="1583560"/>
              <a:ext cx="0" cy="927735"/>
            </a:xfrm>
            <a:custGeom>
              <a:avLst/>
              <a:gdLst/>
              <a:ahLst/>
              <a:cxnLst/>
              <a:rect l="l" t="t" r="r" b="b"/>
              <a:pathLst>
                <a:path h="927735">
                  <a:moveTo>
                    <a:pt x="0" y="927709"/>
                  </a:moveTo>
                  <a:lnTo>
                    <a:pt x="0" y="0"/>
                  </a:lnTo>
                </a:path>
              </a:pathLst>
            </a:custGeom>
            <a:ln w="38100">
              <a:solidFill>
                <a:srgbClr val="000000"/>
              </a:solidFill>
              <a:prstDash val="dash"/>
            </a:ln>
          </p:spPr>
          <p:txBody>
            <a:bodyPr wrap="square" lIns="0" tIns="0" rIns="0" bIns="0" rtlCol="0"/>
            <a:lstStyle/>
            <a:p>
              <a:endParaRPr/>
            </a:p>
          </p:txBody>
        </p:sp>
        <p:sp>
          <p:nvSpPr>
            <p:cNvPr id="20" name="object 20">
              <a:extLst>
                <a:ext uri="{FF2B5EF4-FFF2-40B4-BE49-F238E27FC236}">
                  <a16:creationId xmlns:a16="http://schemas.microsoft.com/office/drawing/2014/main" id="{CBB56293-87AF-4E4C-A6E1-A1670F4C8A1B}"/>
                </a:ext>
              </a:extLst>
            </p:cNvPr>
            <p:cNvSpPr/>
            <p:nvPr/>
          </p:nvSpPr>
          <p:spPr>
            <a:xfrm>
              <a:off x="4785740" y="873828"/>
              <a:ext cx="113664" cy="481330"/>
            </a:xfrm>
            <a:custGeom>
              <a:avLst/>
              <a:gdLst/>
              <a:ahLst/>
              <a:cxnLst/>
              <a:rect l="l" t="t" r="r" b="b"/>
              <a:pathLst>
                <a:path w="113664" h="481330">
                  <a:moveTo>
                    <a:pt x="0" y="480910"/>
                  </a:moveTo>
                  <a:lnTo>
                    <a:pt x="113157" y="0"/>
                  </a:lnTo>
                </a:path>
              </a:pathLst>
            </a:custGeom>
            <a:ln w="38100">
              <a:solidFill>
                <a:srgbClr val="000000"/>
              </a:solidFill>
              <a:prstDash val="dash"/>
            </a:ln>
          </p:spPr>
          <p:txBody>
            <a:bodyPr wrap="square" lIns="0" tIns="0" rIns="0" bIns="0" rtlCol="0"/>
            <a:lstStyle/>
            <a:p>
              <a:endParaRPr/>
            </a:p>
          </p:txBody>
        </p:sp>
        <p:sp>
          <p:nvSpPr>
            <p:cNvPr id="21" name="object 21">
              <a:extLst>
                <a:ext uri="{FF2B5EF4-FFF2-40B4-BE49-F238E27FC236}">
                  <a16:creationId xmlns:a16="http://schemas.microsoft.com/office/drawing/2014/main" id="{C9CB2740-0C7B-4A96-B398-D183DC6FBC37}"/>
                </a:ext>
              </a:extLst>
            </p:cNvPr>
            <p:cNvSpPr/>
            <p:nvPr/>
          </p:nvSpPr>
          <p:spPr>
            <a:xfrm>
              <a:off x="5066233" y="786382"/>
              <a:ext cx="1712595" cy="0"/>
            </a:xfrm>
            <a:custGeom>
              <a:avLst/>
              <a:gdLst/>
              <a:ahLst/>
              <a:cxnLst/>
              <a:rect l="l" t="t" r="r" b="b"/>
              <a:pathLst>
                <a:path w="1712595">
                  <a:moveTo>
                    <a:pt x="0" y="0"/>
                  </a:moveTo>
                  <a:lnTo>
                    <a:pt x="1712214" y="0"/>
                  </a:lnTo>
                </a:path>
              </a:pathLst>
            </a:custGeom>
            <a:ln w="38100">
              <a:solidFill>
                <a:srgbClr val="000000"/>
              </a:solidFill>
              <a:prstDash val="dash"/>
            </a:ln>
          </p:spPr>
          <p:txBody>
            <a:bodyPr wrap="square" lIns="0" tIns="0" rIns="0" bIns="0" rtlCol="0"/>
            <a:lstStyle/>
            <a:p>
              <a:endParaRPr/>
            </a:p>
          </p:txBody>
        </p:sp>
        <p:sp>
          <p:nvSpPr>
            <p:cNvPr id="22" name="object 22">
              <a:extLst>
                <a:ext uri="{FF2B5EF4-FFF2-40B4-BE49-F238E27FC236}">
                  <a16:creationId xmlns:a16="http://schemas.microsoft.com/office/drawing/2014/main" id="{90B6C8D6-BA7D-4913-A310-53DE794F86F0}"/>
                </a:ext>
              </a:extLst>
            </p:cNvPr>
            <p:cNvSpPr/>
            <p:nvPr/>
          </p:nvSpPr>
          <p:spPr>
            <a:xfrm>
              <a:off x="6917435" y="950974"/>
              <a:ext cx="96520" cy="384175"/>
            </a:xfrm>
            <a:custGeom>
              <a:avLst/>
              <a:gdLst/>
              <a:ahLst/>
              <a:cxnLst/>
              <a:rect l="l" t="t" r="r" b="b"/>
              <a:pathLst>
                <a:path w="96520" h="384175">
                  <a:moveTo>
                    <a:pt x="0" y="0"/>
                  </a:moveTo>
                  <a:lnTo>
                    <a:pt x="96012" y="384048"/>
                  </a:lnTo>
                </a:path>
              </a:pathLst>
            </a:custGeom>
            <a:ln w="38100">
              <a:solidFill>
                <a:srgbClr val="000000"/>
              </a:solidFill>
              <a:prstDash val="lgDash"/>
            </a:ln>
          </p:spPr>
          <p:txBody>
            <a:bodyPr wrap="square" lIns="0" tIns="0" rIns="0" bIns="0" rtlCol="0"/>
            <a:lstStyle/>
            <a:p>
              <a:endParaRPr/>
            </a:p>
          </p:txBody>
        </p:sp>
        <p:sp>
          <p:nvSpPr>
            <p:cNvPr id="23" name="object 23">
              <a:extLst>
                <a:ext uri="{FF2B5EF4-FFF2-40B4-BE49-F238E27FC236}">
                  <a16:creationId xmlns:a16="http://schemas.microsoft.com/office/drawing/2014/main" id="{0D8F404E-ACCA-4F83-BB5C-7D11A5D348D3}"/>
                </a:ext>
              </a:extLst>
            </p:cNvPr>
            <p:cNvSpPr/>
            <p:nvPr/>
          </p:nvSpPr>
          <p:spPr>
            <a:xfrm>
              <a:off x="6862571" y="1649920"/>
              <a:ext cx="43815" cy="1038860"/>
            </a:xfrm>
            <a:custGeom>
              <a:avLst/>
              <a:gdLst/>
              <a:ahLst/>
              <a:cxnLst/>
              <a:rect l="l" t="t" r="r" b="b"/>
              <a:pathLst>
                <a:path w="43815" h="1038860">
                  <a:moveTo>
                    <a:pt x="43433" y="0"/>
                  </a:moveTo>
                  <a:lnTo>
                    <a:pt x="0" y="1038796"/>
                  </a:lnTo>
                </a:path>
              </a:pathLst>
            </a:custGeom>
            <a:ln w="38100">
              <a:solidFill>
                <a:srgbClr val="000000"/>
              </a:solidFill>
              <a:prstDash val="lgDash"/>
            </a:ln>
          </p:spPr>
          <p:txBody>
            <a:bodyPr wrap="square" lIns="0" tIns="0" rIns="0" bIns="0" rtlCol="0"/>
            <a:lstStyle/>
            <a:p>
              <a:endParaRPr/>
            </a:p>
          </p:txBody>
        </p:sp>
        <p:sp>
          <p:nvSpPr>
            <p:cNvPr id="24" name="object 24">
              <a:extLst>
                <a:ext uri="{FF2B5EF4-FFF2-40B4-BE49-F238E27FC236}">
                  <a16:creationId xmlns:a16="http://schemas.microsoft.com/office/drawing/2014/main" id="{E4A8F28A-0740-4D08-8ADB-8D577A56AAB0}"/>
                </a:ext>
              </a:extLst>
            </p:cNvPr>
            <p:cNvSpPr/>
            <p:nvPr/>
          </p:nvSpPr>
          <p:spPr>
            <a:xfrm>
              <a:off x="4929530" y="2664767"/>
              <a:ext cx="1776730" cy="123189"/>
            </a:xfrm>
            <a:custGeom>
              <a:avLst/>
              <a:gdLst/>
              <a:ahLst/>
              <a:cxnLst/>
              <a:rect l="l" t="t" r="r" b="b"/>
              <a:pathLst>
                <a:path w="1776729" h="123189">
                  <a:moveTo>
                    <a:pt x="1776222" y="122770"/>
                  </a:moveTo>
                  <a:lnTo>
                    <a:pt x="0" y="0"/>
                  </a:lnTo>
                </a:path>
              </a:pathLst>
            </a:custGeom>
            <a:ln w="38100">
              <a:solidFill>
                <a:srgbClr val="000000"/>
              </a:solidFill>
              <a:prstDash val="lgDash"/>
            </a:ln>
          </p:spPr>
          <p:txBody>
            <a:bodyPr wrap="square" lIns="0" tIns="0" rIns="0" bIns="0" rtlCol="0"/>
            <a:lstStyle/>
            <a:p>
              <a:endParaRPr/>
            </a:p>
          </p:txBody>
        </p:sp>
        <p:sp>
          <p:nvSpPr>
            <p:cNvPr id="25" name="object 25">
              <a:extLst>
                <a:ext uri="{FF2B5EF4-FFF2-40B4-BE49-F238E27FC236}">
                  <a16:creationId xmlns:a16="http://schemas.microsoft.com/office/drawing/2014/main" id="{A78F340E-2977-4910-8422-6323ADE25D67}"/>
                </a:ext>
              </a:extLst>
            </p:cNvPr>
            <p:cNvSpPr/>
            <p:nvPr/>
          </p:nvSpPr>
          <p:spPr>
            <a:xfrm>
              <a:off x="4754879" y="786380"/>
              <a:ext cx="2286000" cy="2011680"/>
            </a:xfrm>
            <a:custGeom>
              <a:avLst/>
              <a:gdLst/>
              <a:ahLst/>
              <a:cxnLst/>
              <a:rect l="l" t="t" r="r" b="b"/>
              <a:pathLst>
                <a:path w="2286000" h="2011680">
                  <a:moveTo>
                    <a:pt x="73151" y="748347"/>
                  </a:moveTo>
                  <a:lnTo>
                    <a:pt x="73151" y="699515"/>
                  </a:lnTo>
                  <a:lnTo>
                    <a:pt x="0" y="699515"/>
                  </a:lnTo>
                  <a:lnTo>
                    <a:pt x="10286" y="655802"/>
                  </a:lnTo>
                </a:path>
                <a:path w="2286000" h="2011680">
                  <a:moveTo>
                    <a:pt x="154304" y="43726"/>
                  </a:moveTo>
                  <a:lnTo>
                    <a:pt x="164591" y="0"/>
                  </a:lnTo>
                  <a:lnTo>
                    <a:pt x="213512" y="0"/>
                  </a:lnTo>
                </a:path>
                <a:path w="2286000" h="2011680">
                  <a:moveTo>
                    <a:pt x="2072487" y="0"/>
                  </a:moveTo>
                  <a:lnTo>
                    <a:pt x="2121408" y="0"/>
                  </a:lnTo>
                  <a:lnTo>
                    <a:pt x="2135124" y="54876"/>
                  </a:lnTo>
                </a:path>
                <a:path w="2286000" h="2011680">
                  <a:moveTo>
                    <a:pt x="2272284" y="603503"/>
                  </a:moveTo>
                  <a:lnTo>
                    <a:pt x="2286000" y="658367"/>
                  </a:lnTo>
                  <a:lnTo>
                    <a:pt x="2286000" y="713231"/>
                  </a:lnTo>
                  <a:lnTo>
                    <a:pt x="2253996" y="709802"/>
                  </a:lnTo>
                </a:path>
                <a:path w="2286000" h="2011680">
                  <a:moveTo>
                    <a:pt x="2189988" y="702944"/>
                  </a:moveTo>
                  <a:lnTo>
                    <a:pt x="2157984" y="699515"/>
                  </a:lnTo>
                  <a:lnTo>
                    <a:pt x="2155697" y="754189"/>
                  </a:lnTo>
                </a:path>
                <a:path w="2286000" h="2011680">
                  <a:moveTo>
                    <a:pt x="2105406" y="1957006"/>
                  </a:moveTo>
                  <a:lnTo>
                    <a:pt x="2103120" y="2011679"/>
                  </a:lnTo>
                  <a:lnTo>
                    <a:pt x="2052370" y="2008174"/>
                  </a:lnTo>
                </a:path>
                <a:path w="2286000" h="2011680">
                  <a:moveTo>
                    <a:pt x="123901" y="1874875"/>
                  </a:moveTo>
                  <a:lnTo>
                    <a:pt x="73151" y="1871370"/>
                  </a:lnTo>
                  <a:lnTo>
                    <a:pt x="73151" y="1822538"/>
                  </a:lnTo>
                </a:path>
              </a:pathLst>
            </a:custGeom>
            <a:ln w="38100">
              <a:solidFill>
                <a:srgbClr val="000000"/>
              </a:solidFill>
            </a:ln>
          </p:spPr>
          <p:txBody>
            <a:bodyPr wrap="square" lIns="0" tIns="0" rIns="0" bIns="0" rtlCol="0"/>
            <a:lstStyle/>
            <a:p>
              <a:endParaRPr/>
            </a:p>
          </p:txBody>
        </p:sp>
      </p:grpSp>
      <p:grpSp>
        <p:nvGrpSpPr>
          <p:cNvPr id="26" name="object 27">
            <a:extLst>
              <a:ext uri="{FF2B5EF4-FFF2-40B4-BE49-F238E27FC236}">
                <a16:creationId xmlns:a16="http://schemas.microsoft.com/office/drawing/2014/main" id="{62A4A058-A177-41EE-9F64-FF23AD67FFE2}"/>
              </a:ext>
            </a:extLst>
          </p:cNvPr>
          <p:cNvGrpSpPr/>
          <p:nvPr/>
        </p:nvGrpSpPr>
        <p:grpSpPr>
          <a:xfrm>
            <a:off x="517842" y="4360820"/>
            <a:ext cx="6858000" cy="2505075"/>
            <a:chOff x="457200" y="5317794"/>
            <a:chExt cx="6858000" cy="2505075"/>
          </a:xfrm>
        </p:grpSpPr>
        <p:pic>
          <p:nvPicPr>
            <p:cNvPr id="27" name="object 28">
              <a:extLst>
                <a:ext uri="{FF2B5EF4-FFF2-40B4-BE49-F238E27FC236}">
                  <a16:creationId xmlns:a16="http://schemas.microsoft.com/office/drawing/2014/main" id="{BD89D9A4-5FFA-4824-8563-8F51445A1DFD}"/>
                </a:ext>
              </a:extLst>
            </p:cNvPr>
            <p:cNvPicPr/>
            <p:nvPr/>
          </p:nvPicPr>
          <p:blipFill>
            <a:blip r:embed="rId3" cstate="print"/>
            <a:stretch>
              <a:fillRect/>
            </a:stretch>
          </p:blipFill>
          <p:spPr>
            <a:xfrm>
              <a:off x="457200" y="5317794"/>
              <a:ext cx="6858000" cy="2504630"/>
            </a:xfrm>
            <a:prstGeom prst="rect">
              <a:avLst/>
            </a:prstGeom>
          </p:spPr>
        </p:pic>
        <p:sp>
          <p:nvSpPr>
            <p:cNvPr id="28" name="object 29">
              <a:extLst>
                <a:ext uri="{FF2B5EF4-FFF2-40B4-BE49-F238E27FC236}">
                  <a16:creationId xmlns:a16="http://schemas.microsoft.com/office/drawing/2014/main" id="{0D5C3BC4-5447-4304-9F3D-E2B4CB4C913A}"/>
                </a:ext>
              </a:extLst>
            </p:cNvPr>
            <p:cNvSpPr/>
            <p:nvPr/>
          </p:nvSpPr>
          <p:spPr>
            <a:xfrm>
              <a:off x="810496" y="7276520"/>
              <a:ext cx="6170295" cy="12065"/>
            </a:xfrm>
            <a:custGeom>
              <a:avLst/>
              <a:gdLst/>
              <a:ahLst/>
              <a:cxnLst/>
              <a:rect l="l" t="t" r="r" b="b"/>
              <a:pathLst>
                <a:path w="6170295" h="12065">
                  <a:moveTo>
                    <a:pt x="6169698" y="11455"/>
                  </a:moveTo>
                  <a:lnTo>
                    <a:pt x="0" y="0"/>
                  </a:lnTo>
                </a:path>
              </a:pathLst>
            </a:custGeom>
            <a:ln w="50800">
              <a:solidFill>
                <a:srgbClr val="000000"/>
              </a:solidFill>
              <a:prstDash val="dash"/>
            </a:ln>
          </p:spPr>
          <p:txBody>
            <a:bodyPr wrap="square" lIns="0" tIns="0" rIns="0" bIns="0" rtlCol="0"/>
            <a:lstStyle/>
            <a:p>
              <a:endParaRPr/>
            </a:p>
          </p:txBody>
        </p:sp>
        <p:pic>
          <p:nvPicPr>
            <p:cNvPr id="29" name="object 30">
              <a:extLst>
                <a:ext uri="{FF2B5EF4-FFF2-40B4-BE49-F238E27FC236}">
                  <a16:creationId xmlns:a16="http://schemas.microsoft.com/office/drawing/2014/main" id="{EC35C790-1D58-4042-A3A6-F4FC11A7BEEB}"/>
                </a:ext>
              </a:extLst>
            </p:cNvPr>
            <p:cNvPicPr/>
            <p:nvPr/>
          </p:nvPicPr>
          <p:blipFill>
            <a:blip r:embed="rId4" cstate="print"/>
            <a:stretch>
              <a:fillRect/>
            </a:stretch>
          </p:blipFill>
          <p:spPr>
            <a:xfrm>
              <a:off x="685415" y="7199172"/>
              <a:ext cx="213156" cy="155028"/>
            </a:xfrm>
            <a:prstGeom prst="rect">
              <a:avLst/>
            </a:prstGeom>
          </p:spPr>
        </p:pic>
        <p:pic>
          <p:nvPicPr>
            <p:cNvPr id="30" name="object 31">
              <a:extLst>
                <a:ext uri="{FF2B5EF4-FFF2-40B4-BE49-F238E27FC236}">
                  <a16:creationId xmlns:a16="http://schemas.microsoft.com/office/drawing/2014/main" id="{07616BC2-9318-4C96-825A-51E9DD5665E1}"/>
                </a:ext>
              </a:extLst>
            </p:cNvPr>
            <p:cNvPicPr/>
            <p:nvPr/>
          </p:nvPicPr>
          <p:blipFill>
            <a:blip r:embed="rId5" cstate="print"/>
            <a:stretch>
              <a:fillRect/>
            </a:stretch>
          </p:blipFill>
          <p:spPr>
            <a:xfrm>
              <a:off x="6892116" y="7210291"/>
              <a:ext cx="213156" cy="155028"/>
            </a:xfrm>
            <a:prstGeom prst="rect">
              <a:avLst/>
            </a:prstGeom>
          </p:spPr>
        </p:pic>
      </p:grpSp>
      <p:sp>
        <p:nvSpPr>
          <p:cNvPr id="31" name="Title 1">
            <a:extLst>
              <a:ext uri="{FF2B5EF4-FFF2-40B4-BE49-F238E27FC236}">
                <a16:creationId xmlns:a16="http://schemas.microsoft.com/office/drawing/2014/main" id="{961CF5C5-46EB-4C0E-9375-372FA4916DE8}"/>
              </a:ext>
            </a:extLst>
          </p:cNvPr>
          <p:cNvSpPr>
            <a:spLocks noGrp="1"/>
          </p:cNvSpPr>
          <p:nvPr>
            <p:ph type="title"/>
          </p:nvPr>
        </p:nvSpPr>
        <p:spPr>
          <a:xfrm>
            <a:off x="444499" y="227924"/>
            <a:ext cx="9590751" cy="769441"/>
          </a:xfrm>
        </p:spPr>
        <p:txBody>
          <a:bodyPr/>
          <a:lstStyle/>
          <a:p>
            <a:r>
              <a:rPr lang="en-US" sz="5000" dirty="0">
                <a:solidFill>
                  <a:schemeClr val="accent5">
                    <a:lumMod val="50000"/>
                  </a:schemeClr>
                </a:solidFill>
              </a:rPr>
              <a:t>Design Guidelines</a:t>
            </a:r>
          </a:p>
        </p:txBody>
      </p:sp>
    </p:spTree>
    <p:extLst>
      <p:ext uri="{BB962C8B-B14F-4D97-AF65-F5344CB8AC3E}">
        <p14:creationId xmlns:p14="http://schemas.microsoft.com/office/powerpoint/2010/main" val="333970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EFA36B-FED9-4CDE-BA88-CDBEB8B4DED6}"/>
              </a:ext>
            </a:extLst>
          </p:cNvPr>
          <p:cNvSpPr>
            <a:spLocks noGrp="1"/>
          </p:cNvSpPr>
          <p:nvPr>
            <p:ph type="title"/>
          </p:nvPr>
        </p:nvSpPr>
        <p:spPr>
          <a:xfrm>
            <a:off x="444499" y="227924"/>
            <a:ext cx="9590751" cy="769441"/>
          </a:xfrm>
        </p:spPr>
        <p:txBody>
          <a:bodyPr/>
          <a:lstStyle/>
          <a:p>
            <a:r>
              <a:rPr lang="en-US" sz="5000" dirty="0">
                <a:solidFill>
                  <a:schemeClr val="accent5">
                    <a:lumMod val="50000"/>
                  </a:schemeClr>
                </a:solidFill>
              </a:rPr>
              <a:t>Design Guidelines</a:t>
            </a:r>
          </a:p>
        </p:txBody>
      </p:sp>
      <p:pic>
        <p:nvPicPr>
          <p:cNvPr id="4" name="object 6">
            <a:extLst>
              <a:ext uri="{FF2B5EF4-FFF2-40B4-BE49-F238E27FC236}">
                <a16:creationId xmlns:a16="http://schemas.microsoft.com/office/drawing/2014/main" id="{68C90C74-AD69-4063-B790-1280261219D5}"/>
              </a:ext>
            </a:extLst>
          </p:cNvPr>
          <p:cNvPicPr/>
          <p:nvPr/>
        </p:nvPicPr>
        <p:blipFill rotWithShape="1">
          <a:blip r:embed="rId2" cstate="print"/>
          <a:srcRect t="5916"/>
          <a:stretch/>
        </p:blipFill>
        <p:spPr>
          <a:xfrm>
            <a:off x="23150" y="996679"/>
            <a:ext cx="6911050" cy="3442386"/>
          </a:xfrm>
          <a:prstGeom prst="rect">
            <a:avLst/>
          </a:prstGeom>
        </p:spPr>
      </p:pic>
      <p:pic>
        <p:nvPicPr>
          <p:cNvPr id="3" name="Picture 2">
            <a:extLst>
              <a:ext uri="{FF2B5EF4-FFF2-40B4-BE49-F238E27FC236}">
                <a16:creationId xmlns:a16="http://schemas.microsoft.com/office/drawing/2014/main" id="{BE50BD86-87CD-45C8-BBEF-976E1C3FC14A}"/>
              </a:ext>
            </a:extLst>
          </p:cNvPr>
          <p:cNvPicPr>
            <a:picLocks noChangeAspect="1"/>
          </p:cNvPicPr>
          <p:nvPr/>
        </p:nvPicPr>
        <p:blipFill>
          <a:blip r:embed="rId3"/>
          <a:stretch>
            <a:fillRect/>
          </a:stretch>
        </p:blipFill>
        <p:spPr>
          <a:xfrm>
            <a:off x="758994" y="4439065"/>
            <a:ext cx="6020102" cy="3238085"/>
          </a:xfrm>
          <a:prstGeom prst="rect">
            <a:avLst/>
          </a:prstGeom>
        </p:spPr>
      </p:pic>
    </p:spTree>
    <p:extLst>
      <p:ext uri="{BB962C8B-B14F-4D97-AF65-F5344CB8AC3E}">
        <p14:creationId xmlns:p14="http://schemas.microsoft.com/office/powerpoint/2010/main" val="121420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65A5-0A2D-5241-81CF-FEE68D2A7CA8}"/>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District Boundary Change</a:t>
            </a:r>
          </a:p>
        </p:txBody>
      </p:sp>
      <p:pic>
        <p:nvPicPr>
          <p:cNvPr id="4" name="Picture 3">
            <a:extLst>
              <a:ext uri="{FF2B5EF4-FFF2-40B4-BE49-F238E27FC236}">
                <a16:creationId xmlns:a16="http://schemas.microsoft.com/office/drawing/2014/main" id="{4CD73A1F-A083-F54C-84C4-924E4B82D7A6}"/>
              </a:ext>
            </a:extLst>
          </p:cNvPr>
          <p:cNvPicPr>
            <a:picLocks noChangeAspect="1"/>
          </p:cNvPicPr>
          <p:nvPr/>
        </p:nvPicPr>
        <p:blipFill>
          <a:blip r:embed="rId2"/>
          <a:stretch>
            <a:fillRect/>
          </a:stretch>
        </p:blipFill>
        <p:spPr>
          <a:xfrm>
            <a:off x="632459" y="1371600"/>
            <a:ext cx="8793481" cy="5486400"/>
          </a:xfrm>
          <a:prstGeom prst="rect">
            <a:avLst/>
          </a:prstGeom>
        </p:spPr>
      </p:pic>
    </p:spTree>
    <p:extLst>
      <p:ext uri="{BB962C8B-B14F-4D97-AF65-F5344CB8AC3E}">
        <p14:creationId xmlns:p14="http://schemas.microsoft.com/office/powerpoint/2010/main" val="418417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E387-E9B3-694D-8A50-FE8172439177}"/>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District Boundary Change</a:t>
            </a:r>
            <a:endParaRPr lang="en-US" sz="5000" dirty="0"/>
          </a:p>
        </p:txBody>
      </p:sp>
      <p:pic>
        <p:nvPicPr>
          <p:cNvPr id="4" name="Picture 3">
            <a:extLst>
              <a:ext uri="{FF2B5EF4-FFF2-40B4-BE49-F238E27FC236}">
                <a16:creationId xmlns:a16="http://schemas.microsoft.com/office/drawing/2014/main" id="{EE79BB49-ACEB-4F41-9FE2-43D68AB44613}"/>
              </a:ext>
            </a:extLst>
          </p:cNvPr>
          <p:cNvPicPr>
            <a:picLocks noChangeAspect="1"/>
          </p:cNvPicPr>
          <p:nvPr/>
        </p:nvPicPr>
        <p:blipFill>
          <a:blip r:embed="rId2"/>
          <a:stretch>
            <a:fillRect/>
          </a:stretch>
        </p:blipFill>
        <p:spPr>
          <a:xfrm>
            <a:off x="701040" y="1447800"/>
            <a:ext cx="8656320" cy="5410200"/>
          </a:xfrm>
          <a:prstGeom prst="rect">
            <a:avLst/>
          </a:prstGeom>
        </p:spPr>
      </p:pic>
    </p:spTree>
    <p:extLst>
      <p:ext uri="{BB962C8B-B14F-4D97-AF65-F5344CB8AC3E}">
        <p14:creationId xmlns:p14="http://schemas.microsoft.com/office/powerpoint/2010/main" val="269712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3">
            <a:extLst>
              <a:ext uri="{FF2B5EF4-FFF2-40B4-BE49-F238E27FC236}">
                <a16:creationId xmlns:a16="http://schemas.microsoft.com/office/drawing/2014/main" id="{83CC3CBA-2CA1-403C-A334-2F8ECADCCBE7}"/>
              </a:ext>
            </a:extLst>
          </p:cNvPr>
          <p:cNvGrpSpPr/>
          <p:nvPr/>
        </p:nvGrpSpPr>
        <p:grpSpPr>
          <a:xfrm>
            <a:off x="457200" y="2572715"/>
            <a:ext cx="9138920" cy="4480560"/>
            <a:chOff x="457200" y="1618487"/>
            <a:chExt cx="9138920" cy="4480560"/>
          </a:xfrm>
        </p:grpSpPr>
        <p:pic>
          <p:nvPicPr>
            <p:cNvPr id="5" name="object 4">
              <a:extLst>
                <a:ext uri="{FF2B5EF4-FFF2-40B4-BE49-F238E27FC236}">
                  <a16:creationId xmlns:a16="http://schemas.microsoft.com/office/drawing/2014/main" id="{55797177-24B5-4B3B-A7E0-3B146B86931A}"/>
                </a:ext>
              </a:extLst>
            </p:cNvPr>
            <p:cNvPicPr/>
            <p:nvPr/>
          </p:nvPicPr>
          <p:blipFill>
            <a:blip r:embed="rId2" cstate="print"/>
            <a:stretch>
              <a:fillRect/>
            </a:stretch>
          </p:blipFill>
          <p:spPr>
            <a:xfrm>
              <a:off x="457200" y="1618487"/>
              <a:ext cx="9138885" cy="4480560"/>
            </a:xfrm>
            <a:prstGeom prst="rect">
              <a:avLst/>
            </a:prstGeom>
          </p:spPr>
        </p:pic>
        <p:sp>
          <p:nvSpPr>
            <p:cNvPr id="6" name="object 5">
              <a:extLst>
                <a:ext uri="{FF2B5EF4-FFF2-40B4-BE49-F238E27FC236}">
                  <a16:creationId xmlns:a16="http://schemas.microsoft.com/office/drawing/2014/main" id="{87882E3B-48F1-40D5-9D2B-00AA737D3915}"/>
                </a:ext>
              </a:extLst>
            </p:cNvPr>
            <p:cNvSpPr/>
            <p:nvPr/>
          </p:nvSpPr>
          <p:spPr>
            <a:xfrm>
              <a:off x="9002714" y="5617977"/>
              <a:ext cx="457200" cy="457200"/>
            </a:xfrm>
            <a:custGeom>
              <a:avLst/>
              <a:gdLst/>
              <a:ahLst/>
              <a:cxnLst/>
              <a:rect l="l" t="t" r="r" b="b"/>
              <a:pathLst>
                <a:path w="457200" h="457200">
                  <a:moveTo>
                    <a:pt x="228600" y="0"/>
                  </a:moveTo>
                  <a:lnTo>
                    <a:pt x="182529" y="4644"/>
                  </a:lnTo>
                  <a:lnTo>
                    <a:pt x="139619" y="17964"/>
                  </a:lnTo>
                  <a:lnTo>
                    <a:pt x="100788" y="39041"/>
                  </a:lnTo>
                  <a:lnTo>
                    <a:pt x="66955" y="66955"/>
                  </a:lnTo>
                  <a:lnTo>
                    <a:pt x="39041" y="100788"/>
                  </a:lnTo>
                  <a:lnTo>
                    <a:pt x="17964" y="139619"/>
                  </a:lnTo>
                  <a:lnTo>
                    <a:pt x="4644" y="182529"/>
                  </a:lnTo>
                  <a:lnTo>
                    <a:pt x="0" y="228599"/>
                  </a:lnTo>
                  <a:lnTo>
                    <a:pt x="4644" y="274670"/>
                  </a:lnTo>
                  <a:lnTo>
                    <a:pt x="17964" y="317580"/>
                  </a:lnTo>
                  <a:lnTo>
                    <a:pt x="39041" y="356411"/>
                  </a:lnTo>
                  <a:lnTo>
                    <a:pt x="66955" y="390244"/>
                  </a:lnTo>
                  <a:lnTo>
                    <a:pt x="100788" y="418158"/>
                  </a:lnTo>
                  <a:lnTo>
                    <a:pt x="139619" y="439235"/>
                  </a:lnTo>
                  <a:lnTo>
                    <a:pt x="182529" y="452555"/>
                  </a:lnTo>
                  <a:lnTo>
                    <a:pt x="228600" y="457199"/>
                  </a:lnTo>
                  <a:lnTo>
                    <a:pt x="274670" y="452555"/>
                  </a:lnTo>
                  <a:lnTo>
                    <a:pt x="317580" y="439235"/>
                  </a:lnTo>
                  <a:lnTo>
                    <a:pt x="356411" y="418158"/>
                  </a:lnTo>
                  <a:lnTo>
                    <a:pt x="390244" y="390244"/>
                  </a:lnTo>
                  <a:lnTo>
                    <a:pt x="418158" y="356411"/>
                  </a:lnTo>
                  <a:lnTo>
                    <a:pt x="439235" y="317580"/>
                  </a:lnTo>
                  <a:lnTo>
                    <a:pt x="452555" y="274670"/>
                  </a:lnTo>
                  <a:lnTo>
                    <a:pt x="457200" y="228599"/>
                  </a:lnTo>
                  <a:lnTo>
                    <a:pt x="452555" y="182529"/>
                  </a:lnTo>
                  <a:lnTo>
                    <a:pt x="439235" y="139619"/>
                  </a:lnTo>
                  <a:lnTo>
                    <a:pt x="418158" y="100788"/>
                  </a:lnTo>
                  <a:lnTo>
                    <a:pt x="390244" y="66955"/>
                  </a:lnTo>
                  <a:lnTo>
                    <a:pt x="356411" y="39041"/>
                  </a:lnTo>
                  <a:lnTo>
                    <a:pt x="317580" y="17964"/>
                  </a:lnTo>
                  <a:lnTo>
                    <a:pt x="274670" y="4644"/>
                  </a:lnTo>
                  <a:lnTo>
                    <a:pt x="228600" y="0"/>
                  </a:lnTo>
                  <a:close/>
                </a:path>
              </a:pathLst>
            </a:custGeom>
            <a:solidFill>
              <a:srgbClr val="225E92"/>
            </a:solidFill>
          </p:spPr>
          <p:txBody>
            <a:bodyPr wrap="square" lIns="0" tIns="0" rIns="0" bIns="0" rtlCol="0"/>
            <a:lstStyle/>
            <a:p>
              <a:endParaRPr/>
            </a:p>
          </p:txBody>
        </p:sp>
        <p:sp>
          <p:nvSpPr>
            <p:cNvPr id="7" name="object 6">
              <a:extLst>
                <a:ext uri="{FF2B5EF4-FFF2-40B4-BE49-F238E27FC236}">
                  <a16:creationId xmlns:a16="http://schemas.microsoft.com/office/drawing/2014/main" id="{9B4F0A20-E614-4448-BEDA-4ABD61958C74}"/>
                </a:ext>
              </a:extLst>
            </p:cNvPr>
            <p:cNvSpPr/>
            <p:nvPr/>
          </p:nvSpPr>
          <p:spPr>
            <a:xfrm>
              <a:off x="9087385" y="5660616"/>
              <a:ext cx="144145" cy="209550"/>
            </a:xfrm>
            <a:custGeom>
              <a:avLst/>
              <a:gdLst/>
              <a:ahLst/>
              <a:cxnLst/>
              <a:rect l="l" t="t" r="r" b="b"/>
              <a:pathLst>
                <a:path w="144145" h="209550">
                  <a:moveTo>
                    <a:pt x="0" y="0"/>
                  </a:moveTo>
                  <a:lnTo>
                    <a:pt x="143929" y="209067"/>
                  </a:lnTo>
                </a:path>
              </a:pathLst>
            </a:custGeom>
            <a:ln w="50800">
              <a:solidFill>
                <a:srgbClr val="FFFFFF"/>
              </a:solidFill>
            </a:ln>
          </p:spPr>
          <p:txBody>
            <a:bodyPr wrap="square" lIns="0" tIns="0" rIns="0" bIns="0" rtlCol="0"/>
            <a:lstStyle/>
            <a:p>
              <a:endParaRPr/>
            </a:p>
          </p:txBody>
        </p:sp>
      </p:grpSp>
      <p:sp>
        <p:nvSpPr>
          <p:cNvPr id="8" name="object 7">
            <a:extLst>
              <a:ext uri="{FF2B5EF4-FFF2-40B4-BE49-F238E27FC236}">
                <a16:creationId xmlns:a16="http://schemas.microsoft.com/office/drawing/2014/main" id="{A19F67CD-CA65-4A65-938B-E9FA19DAE86C}"/>
              </a:ext>
            </a:extLst>
          </p:cNvPr>
          <p:cNvSpPr txBox="1"/>
          <p:nvPr/>
        </p:nvSpPr>
        <p:spPr>
          <a:xfrm rot="19800000">
            <a:off x="8863560" y="6505316"/>
            <a:ext cx="361448" cy="114300"/>
          </a:xfrm>
          <a:prstGeom prst="rect">
            <a:avLst/>
          </a:prstGeom>
        </p:spPr>
        <p:txBody>
          <a:bodyPr vert="horz" wrap="square" lIns="0" tIns="0" rIns="0" bIns="0" rtlCol="0">
            <a:spAutoFit/>
          </a:bodyPr>
          <a:lstStyle/>
          <a:p>
            <a:pPr>
              <a:lnSpc>
                <a:spcPts val="900"/>
              </a:lnSpc>
            </a:pPr>
            <a:r>
              <a:rPr sz="900" dirty="0">
                <a:latin typeface="Tw Cen MT"/>
                <a:cs typeface="Tw Cen MT"/>
              </a:rPr>
              <a:t>NORTH</a:t>
            </a:r>
            <a:endParaRPr sz="900">
              <a:latin typeface="Tw Cen MT"/>
              <a:cs typeface="Tw Cen MT"/>
            </a:endParaRPr>
          </a:p>
        </p:txBody>
      </p:sp>
      <p:grpSp>
        <p:nvGrpSpPr>
          <p:cNvPr id="9" name="object 8">
            <a:extLst>
              <a:ext uri="{FF2B5EF4-FFF2-40B4-BE49-F238E27FC236}">
                <a16:creationId xmlns:a16="http://schemas.microsoft.com/office/drawing/2014/main" id="{76701CF4-E4E3-42B2-95BD-E4E44010CF5B}"/>
              </a:ext>
            </a:extLst>
          </p:cNvPr>
          <p:cNvGrpSpPr/>
          <p:nvPr/>
        </p:nvGrpSpPr>
        <p:grpSpPr>
          <a:xfrm>
            <a:off x="5764529" y="6775652"/>
            <a:ext cx="2827020" cy="239395"/>
            <a:chOff x="5764529" y="5821424"/>
            <a:chExt cx="2827020" cy="239395"/>
          </a:xfrm>
        </p:grpSpPr>
        <p:sp>
          <p:nvSpPr>
            <p:cNvPr id="10" name="object 9">
              <a:extLst>
                <a:ext uri="{FF2B5EF4-FFF2-40B4-BE49-F238E27FC236}">
                  <a16:creationId xmlns:a16="http://schemas.microsoft.com/office/drawing/2014/main" id="{D6372AA8-59B5-43A8-8331-13E0E3BB33E8}"/>
                </a:ext>
              </a:extLst>
            </p:cNvPr>
            <p:cNvSpPr/>
            <p:nvPr/>
          </p:nvSpPr>
          <p:spPr>
            <a:xfrm>
              <a:off x="5783579" y="6005063"/>
              <a:ext cx="2788920" cy="0"/>
            </a:xfrm>
            <a:custGeom>
              <a:avLst/>
              <a:gdLst/>
              <a:ahLst/>
              <a:cxnLst/>
              <a:rect l="l" t="t" r="r" b="b"/>
              <a:pathLst>
                <a:path w="2788920">
                  <a:moveTo>
                    <a:pt x="2788920" y="0"/>
                  </a:moveTo>
                  <a:lnTo>
                    <a:pt x="0" y="0"/>
                  </a:lnTo>
                </a:path>
              </a:pathLst>
            </a:custGeom>
            <a:ln w="38100">
              <a:solidFill>
                <a:srgbClr val="000000"/>
              </a:solidFill>
            </a:ln>
          </p:spPr>
          <p:txBody>
            <a:bodyPr wrap="square" lIns="0" tIns="0" rIns="0" bIns="0" rtlCol="0"/>
            <a:lstStyle/>
            <a:p>
              <a:endParaRPr/>
            </a:p>
          </p:txBody>
        </p:sp>
        <p:sp>
          <p:nvSpPr>
            <p:cNvPr id="11" name="object 10">
              <a:extLst>
                <a:ext uri="{FF2B5EF4-FFF2-40B4-BE49-F238E27FC236}">
                  <a16:creationId xmlns:a16="http://schemas.microsoft.com/office/drawing/2014/main" id="{D86B3FA5-BBBB-487C-946E-DCB2D6435F45}"/>
                </a:ext>
              </a:extLst>
            </p:cNvPr>
            <p:cNvSpPr/>
            <p:nvPr/>
          </p:nvSpPr>
          <p:spPr>
            <a:xfrm>
              <a:off x="5783579" y="5840474"/>
              <a:ext cx="0" cy="201295"/>
            </a:xfrm>
            <a:custGeom>
              <a:avLst/>
              <a:gdLst/>
              <a:ahLst/>
              <a:cxnLst/>
              <a:rect l="l" t="t" r="r" b="b"/>
              <a:pathLst>
                <a:path h="201295">
                  <a:moveTo>
                    <a:pt x="0" y="0"/>
                  </a:moveTo>
                  <a:lnTo>
                    <a:pt x="0" y="201167"/>
                  </a:lnTo>
                </a:path>
              </a:pathLst>
            </a:custGeom>
            <a:ln w="38100">
              <a:solidFill>
                <a:srgbClr val="000000"/>
              </a:solidFill>
            </a:ln>
          </p:spPr>
          <p:txBody>
            <a:bodyPr wrap="square" lIns="0" tIns="0" rIns="0" bIns="0" rtlCol="0"/>
            <a:lstStyle/>
            <a:p>
              <a:endParaRPr/>
            </a:p>
          </p:txBody>
        </p:sp>
        <p:sp>
          <p:nvSpPr>
            <p:cNvPr id="12" name="object 11">
              <a:extLst>
                <a:ext uri="{FF2B5EF4-FFF2-40B4-BE49-F238E27FC236}">
                  <a16:creationId xmlns:a16="http://schemas.microsoft.com/office/drawing/2014/main" id="{382E4F67-E8A8-4B72-8879-22924543DCD7}"/>
                </a:ext>
              </a:extLst>
            </p:cNvPr>
            <p:cNvSpPr/>
            <p:nvPr/>
          </p:nvSpPr>
          <p:spPr>
            <a:xfrm>
              <a:off x="8572500" y="5840474"/>
              <a:ext cx="0" cy="201295"/>
            </a:xfrm>
            <a:custGeom>
              <a:avLst/>
              <a:gdLst/>
              <a:ahLst/>
              <a:cxnLst/>
              <a:rect l="l" t="t" r="r" b="b"/>
              <a:pathLst>
                <a:path h="201295">
                  <a:moveTo>
                    <a:pt x="0" y="0"/>
                  </a:moveTo>
                  <a:lnTo>
                    <a:pt x="0" y="201167"/>
                  </a:lnTo>
                </a:path>
              </a:pathLst>
            </a:custGeom>
            <a:ln w="38100">
              <a:solidFill>
                <a:srgbClr val="000000"/>
              </a:solidFill>
            </a:ln>
          </p:spPr>
          <p:txBody>
            <a:bodyPr wrap="square" lIns="0" tIns="0" rIns="0" bIns="0" rtlCol="0"/>
            <a:lstStyle/>
            <a:p>
              <a:endParaRPr/>
            </a:p>
          </p:txBody>
        </p:sp>
      </p:grpSp>
      <p:sp>
        <p:nvSpPr>
          <p:cNvPr id="13" name="object 12">
            <a:extLst>
              <a:ext uri="{FF2B5EF4-FFF2-40B4-BE49-F238E27FC236}">
                <a16:creationId xmlns:a16="http://schemas.microsoft.com/office/drawing/2014/main" id="{C4E68870-0BC0-48FC-A367-F026EED0A115}"/>
              </a:ext>
            </a:extLst>
          </p:cNvPr>
          <p:cNvSpPr txBox="1"/>
          <p:nvPr/>
        </p:nvSpPr>
        <p:spPr>
          <a:xfrm>
            <a:off x="5802629" y="6773543"/>
            <a:ext cx="2750820" cy="162560"/>
          </a:xfrm>
          <a:prstGeom prst="rect">
            <a:avLst/>
          </a:prstGeom>
        </p:spPr>
        <p:txBody>
          <a:bodyPr vert="horz" wrap="square" lIns="0" tIns="12700" rIns="0" bIns="0" rtlCol="0">
            <a:spAutoFit/>
          </a:bodyPr>
          <a:lstStyle/>
          <a:p>
            <a:pPr marL="1179830">
              <a:lnSpc>
                <a:spcPct val="100000"/>
              </a:lnSpc>
              <a:spcBef>
                <a:spcPts val="100"/>
              </a:spcBef>
            </a:pPr>
            <a:r>
              <a:rPr sz="900" dirty="0">
                <a:latin typeface="Tw Cen MT"/>
                <a:cs typeface="Tw Cen MT"/>
              </a:rPr>
              <a:t>0.1</a:t>
            </a:r>
            <a:r>
              <a:rPr sz="900" spc="-50" dirty="0">
                <a:latin typeface="Tw Cen MT"/>
                <a:cs typeface="Tw Cen MT"/>
              </a:rPr>
              <a:t> </a:t>
            </a:r>
            <a:r>
              <a:rPr sz="900" dirty="0">
                <a:latin typeface="Tw Cen MT"/>
                <a:cs typeface="Tw Cen MT"/>
              </a:rPr>
              <a:t>MILE</a:t>
            </a:r>
            <a:endParaRPr sz="900">
              <a:latin typeface="Tw Cen MT"/>
              <a:cs typeface="Tw Cen MT"/>
            </a:endParaRPr>
          </a:p>
        </p:txBody>
      </p:sp>
      <p:sp>
        <p:nvSpPr>
          <p:cNvPr id="14" name="object 13">
            <a:extLst>
              <a:ext uri="{FF2B5EF4-FFF2-40B4-BE49-F238E27FC236}">
                <a16:creationId xmlns:a16="http://schemas.microsoft.com/office/drawing/2014/main" id="{D080C92E-1E0A-4C76-AD92-2107690E2553}"/>
              </a:ext>
            </a:extLst>
          </p:cNvPr>
          <p:cNvSpPr txBox="1"/>
          <p:nvPr/>
        </p:nvSpPr>
        <p:spPr>
          <a:xfrm rot="4920000">
            <a:off x="4712443" y="4672679"/>
            <a:ext cx="804699" cy="139700"/>
          </a:xfrm>
          <a:prstGeom prst="rect">
            <a:avLst/>
          </a:prstGeom>
        </p:spPr>
        <p:txBody>
          <a:bodyPr vert="horz" wrap="square" lIns="0" tIns="0" rIns="0" bIns="0" rtlCol="0">
            <a:spAutoFit/>
          </a:bodyPr>
          <a:lstStyle/>
          <a:p>
            <a:pPr>
              <a:lnSpc>
                <a:spcPts val="1085"/>
              </a:lnSpc>
            </a:pPr>
            <a:r>
              <a:rPr sz="1650" baseline="2525" dirty="0">
                <a:latin typeface="Tw Cen MT"/>
                <a:cs typeface="Tw Cen MT"/>
              </a:rPr>
              <a:t>Sudbury</a:t>
            </a:r>
            <a:r>
              <a:rPr sz="1650" spc="-22" baseline="2525" dirty="0">
                <a:latin typeface="Tw Cen MT"/>
                <a:cs typeface="Tw Cen MT"/>
              </a:rPr>
              <a:t> </a:t>
            </a:r>
            <a:r>
              <a:rPr sz="1100" spc="-45" dirty="0">
                <a:latin typeface="Tw Cen MT"/>
                <a:cs typeface="Tw Cen MT"/>
              </a:rPr>
              <a:t>R</a:t>
            </a:r>
            <a:r>
              <a:rPr sz="1100" dirty="0">
                <a:latin typeface="Tw Cen MT"/>
                <a:cs typeface="Tw Cen MT"/>
              </a:rPr>
              <a:t>oad</a:t>
            </a:r>
            <a:endParaRPr sz="1100">
              <a:latin typeface="Tw Cen MT"/>
              <a:cs typeface="Tw Cen MT"/>
            </a:endParaRPr>
          </a:p>
        </p:txBody>
      </p:sp>
      <p:sp>
        <p:nvSpPr>
          <p:cNvPr id="15" name="object 14">
            <a:extLst>
              <a:ext uri="{FF2B5EF4-FFF2-40B4-BE49-F238E27FC236}">
                <a16:creationId xmlns:a16="http://schemas.microsoft.com/office/drawing/2014/main" id="{B8DCB2AD-0E92-4899-8F3D-F26164D4D432}"/>
              </a:ext>
            </a:extLst>
          </p:cNvPr>
          <p:cNvSpPr txBox="1"/>
          <p:nvPr/>
        </p:nvSpPr>
        <p:spPr>
          <a:xfrm rot="21540000">
            <a:off x="3644132" y="3685583"/>
            <a:ext cx="829099" cy="139700"/>
          </a:xfrm>
          <a:prstGeom prst="rect">
            <a:avLst/>
          </a:prstGeom>
        </p:spPr>
        <p:txBody>
          <a:bodyPr vert="horz" wrap="square" lIns="0" tIns="0" rIns="0" bIns="0" rtlCol="0">
            <a:spAutoFit/>
          </a:bodyPr>
          <a:lstStyle/>
          <a:p>
            <a:pPr>
              <a:lnSpc>
                <a:spcPts val="1090"/>
              </a:lnSpc>
            </a:pPr>
            <a:r>
              <a:rPr sz="1100" dirty="0">
                <a:latin typeface="Tw Cen MT"/>
                <a:cs typeface="Tw Cen MT"/>
              </a:rPr>
              <a:t>Thoreau Street</a:t>
            </a:r>
            <a:endParaRPr sz="1100">
              <a:latin typeface="Tw Cen MT"/>
              <a:cs typeface="Tw Cen MT"/>
            </a:endParaRPr>
          </a:p>
        </p:txBody>
      </p:sp>
      <p:sp>
        <p:nvSpPr>
          <p:cNvPr id="16" name="object 15">
            <a:extLst>
              <a:ext uri="{FF2B5EF4-FFF2-40B4-BE49-F238E27FC236}">
                <a16:creationId xmlns:a16="http://schemas.microsoft.com/office/drawing/2014/main" id="{1F091C67-EE5F-41D9-B1DF-3F929974F813}"/>
              </a:ext>
            </a:extLst>
          </p:cNvPr>
          <p:cNvSpPr txBox="1"/>
          <p:nvPr/>
        </p:nvSpPr>
        <p:spPr>
          <a:xfrm rot="540000">
            <a:off x="1589981" y="4930982"/>
            <a:ext cx="714823" cy="139700"/>
          </a:xfrm>
          <a:prstGeom prst="rect">
            <a:avLst/>
          </a:prstGeom>
        </p:spPr>
        <p:txBody>
          <a:bodyPr vert="horz" wrap="square" lIns="0" tIns="0" rIns="0" bIns="0" rtlCol="0">
            <a:spAutoFit/>
          </a:bodyPr>
          <a:lstStyle/>
          <a:p>
            <a:pPr>
              <a:lnSpc>
                <a:spcPts val="1075"/>
              </a:lnSpc>
            </a:pPr>
            <a:r>
              <a:rPr sz="1650" baseline="2525" dirty="0">
                <a:latin typeface="Tw Cen MT"/>
                <a:cs typeface="Tw Cen MT"/>
              </a:rPr>
              <a:t>G</a:t>
            </a:r>
            <a:r>
              <a:rPr sz="1650" spc="-37" baseline="2525" dirty="0">
                <a:latin typeface="Tw Cen MT"/>
                <a:cs typeface="Tw Cen MT"/>
              </a:rPr>
              <a:t>r</a:t>
            </a:r>
            <a:r>
              <a:rPr sz="1100" dirty="0">
                <a:latin typeface="Tw Cen MT"/>
                <a:cs typeface="Tw Cen MT"/>
              </a:rPr>
              <a:t>ant</a:t>
            </a:r>
            <a:r>
              <a:rPr sz="1100" spc="-10" dirty="0">
                <a:latin typeface="Tw Cen MT"/>
                <a:cs typeface="Tw Cen MT"/>
              </a:rPr>
              <a:t> </a:t>
            </a:r>
            <a:r>
              <a:rPr sz="1100" dirty="0">
                <a:latin typeface="Tw Cen MT"/>
                <a:cs typeface="Tw Cen MT"/>
              </a:rPr>
              <a:t>Street</a:t>
            </a:r>
            <a:endParaRPr sz="1100">
              <a:latin typeface="Tw Cen MT"/>
              <a:cs typeface="Tw Cen MT"/>
            </a:endParaRPr>
          </a:p>
        </p:txBody>
      </p:sp>
      <p:sp>
        <p:nvSpPr>
          <p:cNvPr id="17" name="object 16">
            <a:extLst>
              <a:ext uri="{FF2B5EF4-FFF2-40B4-BE49-F238E27FC236}">
                <a16:creationId xmlns:a16="http://schemas.microsoft.com/office/drawing/2014/main" id="{AFF3B8FF-B5A8-4DB4-9159-A62D9DF2F58B}"/>
              </a:ext>
            </a:extLst>
          </p:cNvPr>
          <p:cNvSpPr txBox="1"/>
          <p:nvPr/>
        </p:nvSpPr>
        <p:spPr>
          <a:xfrm rot="21540000">
            <a:off x="7633338" y="5261089"/>
            <a:ext cx="806575" cy="139700"/>
          </a:xfrm>
          <a:prstGeom prst="rect">
            <a:avLst/>
          </a:prstGeom>
        </p:spPr>
        <p:txBody>
          <a:bodyPr vert="horz" wrap="square" lIns="0" tIns="0" rIns="0" bIns="0" rtlCol="0">
            <a:spAutoFit/>
          </a:bodyPr>
          <a:lstStyle/>
          <a:p>
            <a:pPr>
              <a:lnSpc>
                <a:spcPts val="1090"/>
              </a:lnSpc>
            </a:pPr>
            <a:r>
              <a:rPr sz="1100" i="1" dirty="0">
                <a:latin typeface="Tw Cen MT"/>
                <a:cs typeface="Tw Cen MT"/>
              </a:rPr>
              <a:t>C</a:t>
            </a:r>
            <a:r>
              <a:rPr sz="1100" i="1" spc="-15" dirty="0">
                <a:latin typeface="Tw Cen MT"/>
                <a:cs typeface="Tw Cen MT"/>
              </a:rPr>
              <a:t>r</a:t>
            </a:r>
            <a:r>
              <a:rPr sz="1100" i="1" dirty="0">
                <a:latin typeface="Tw Cen MT"/>
                <a:cs typeface="Tw Cen MT"/>
              </a:rPr>
              <a:t>os</a:t>
            </a:r>
            <a:r>
              <a:rPr sz="1100" i="1" spc="-25" dirty="0">
                <a:latin typeface="Tw Cen MT"/>
                <a:cs typeface="Tw Cen MT"/>
              </a:rPr>
              <a:t>b</a:t>
            </a:r>
            <a:r>
              <a:rPr sz="1100" i="1" dirty="0">
                <a:latin typeface="Tw Cen MT"/>
                <a:cs typeface="Tw Cen MT"/>
              </a:rPr>
              <a:t>y Mar</a:t>
            </a:r>
            <a:r>
              <a:rPr sz="1100" i="1" spc="-25" dirty="0">
                <a:latin typeface="Tw Cen MT"/>
                <a:cs typeface="Tw Cen MT"/>
              </a:rPr>
              <a:t>k</a:t>
            </a:r>
            <a:r>
              <a:rPr sz="1100" i="1" dirty="0">
                <a:latin typeface="Tw Cen MT"/>
                <a:cs typeface="Tw Cen MT"/>
              </a:rPr>
              <a:t>et</a:t>
            </a:r>
            <a:endParaRPr sz="1100">
              <a:latin typeface="Tw Cen MT"/>
              <a:cs typeface="Tw Cen MT"/>
            </a:endParaRPr>
          </a:p>
        </p:txBody>
      </p:sp>
      <p:sp>
        <p:nvSpPr>
          <p:cNvPr id="18" name="object 17">
            <a:extLst>
              <a:ext uri="{FF2B5EF4-FFF2-40B4-BE49-F238E27FC236}">
                <a16:creationId xmlns:a16="http://schemas.microsoft.com/office/drawing/2014/main" id="{1AA7D727-3C92-4CC8-9319-C909953CAF1E}"/>
              </a:ext>
            </a:extLst>
          </p:cNvPr>
          <p:cNvSpPr txBox="1"/>
          <p:nvPr/>
        </p:nvSpPr>
        <p:spPr>
          <a:xfrm rot="18720000">
            <a:off x="1549974" y="3689950"/>
            <a:ext cx="829725" cy="139700"/>
          </a:xfrm>
          <a:prstGeom prst="rect">
            <a:avLst/>
          </a:prstGeom>
        </p:spPr>
        <p:txBody>
          <a:bodyPr vert="horz" wrap="square" lIns="0" tIns="0" rIns="0" bIns="0" rtlCol="0">
            <a:spAutoFit/>
          </a:bodyPr>
          <a:lstStyle/>
          <a:p>
            <a:pPr>
              <a:lnSpc>
                <a:spcPts val="1095"/>
              </a:lnSpc>
            </a:pPr>
            <a:r>
              <a:rPr sz="1100" dirty="0">
                <a:latin typeface="Tw Cen MT"/>
                <a:cs typeface="Tw Cen MT"/>
              </a:rPr>
              <a:t>Belknap</a:t>
            </a:r>
            <a:r>
              <a:rPr sz="1100" spc="-10" dirty="0">
                <a:latin typeface="Tw Cen MT"/>
                <a:cs typeface="Tw Cen MT"/>
              </a:rPr>
              <a:t> </a:t>
            </a:r>
            <a:r>
              <a:rPr sz="1100" dirty="0">
                <a:latin typeface="Tw Cen MT"/>
                <a:cs typeface="Tw Cen MT"/>
              </a:rPr>
              <a:t>Street</a:t>
            </a:r>
            <a:endParaRPr sz="1100">
              <a:latin typeface="Tw Cen MT"/>
              <a:cs typeface="Tw Cen MT"/>
            </a:endParaRPr>
          </a:p>
        </p:txBody>
      </p:sp>
      <p:sp>
        <p:nvSpPr>
          <p:cNvPr id="19" name="object 18">
            <a:extLst>
              <a:ext uri="{FF2B5EF4-FFF2-40B4-BE49-F238E27FC236}">
                <a16:creationId xmlns:a16="http://schemas.microsoft.com/office/drawing/2014/main" id="{3FABB88B-A6BA-493B-888C-7EF03D299D9D}"/>
              </a:ext>
            </a:extLst>
          </p:cNvPr>
          <p:cNvSpPr txBox="1"/>
          <p:nvPr/>
        </p:nvSpPr>
        <p:spPr>
          <a:xfrm rot="18840000">
            <a:off x="3226934" y="2860528"/>
            <a:ext cx="777198" cy="139700"/>
          </a:xfrm>
          <a:prstGeom prst="rect">
            <a:avLst/>
          </a:prstGeom>
        </p:spPr>
        <p:txBody>
          <a:bodyPr vert="horz" wrap="square" lIns="0" tIns="0" rIns="0" bIns="0" rtlCol="0">
            <a:spAutoFit/>
          </a:bodyPr>
          <a:lstStyle/>
          <a:p>
            <a:pPr>
              <a:lnSpc>
                <a:spcPts val="1095"/>
              </a:lnSpc>
            </a:pPr>
            <a:r>
              <a:rPr sz="1100" dirty="0">
                <a:latin typeface="Tw Cen MT"/>
                <a:cs typeface="Tw Cen MT"/>
              </a:rPr>
              <a:t>Middle</a:t>
            </a:r>
            <a:r>
              <a:rPr sz="1100" spc="-10" dirty="0">
                <a:latin typeface="Tw Cen MT"/>
                <a:cs typeface="Tw Cen MT"/>
              </a:rPr>
              <a:t> </a:t>
            </a:r>
            <a:r>
              <a:rPr sz="1100" dirty="0">
                <a:latin typeface="Tw Cen MT"/>
                <a:cs typeface="Tw Cen MT"/>
              </a:rPr>
              <a:t>Street</a:t>
            </a:r>
            <a:endParaRPr sz="1100">
              <a:latin typeface="Tw Cen MT"/>
              <a:cs typeface="Tw Cen MT"/>
            </a:endParaRPr>
          </a:p>
        </p:txBody>
      </p:sp>
      <p:pic>
        <p:nvPicPr>
          <p:cNvPr id="20" name="object 19">
            <a:extLst>
              <a:ext uri="{FF2B5EF4-FFF2-40B4-BE49-F238E27FC236}">
                <a16:creationId xmlns:a16="http://schemas.microsoft.com/office/drawing/2014/main" id="{C5E9DD44-CE65-4B12-9755-4866AAD0C669}"/>
              </a:ext>
            </a:extLst>
          </p:cNvPr>
          <p:cNvPicPr/>
          <p:nvPr/>
        </p:nvPicPr>
        <p:blipFill>
          <a:blip r:embed="rId3" cstate="print"/>
          <a:stretch>
            <a:fillRect/>
          </a:stretch>
        </p:blipFill>
        <p:spPr>
          <a:xfrm>
            <a:off x="3608222" y="3953668"/>
            <a:ext cx="158394" cy="161582"/>
          </a:xfrm>
          <a:prstGeom prst="rect">
            <a:avLst/>
          </a:prstGeom>
        </p:spPr>
      </p:pic>
      <p:sp>
        <p:nvSpPr>
          <p:cNvPr id="21" name="object 20">
            <a:extLst>
              <a:ext uri="{FF2B5EF4-FFF2-40B4-BE49-F238E27FC236}">
                <a16:creationId xmlns:a16="http://schemas.microsoft.com/office/drawing/2014/main" id="{95759CE5-B646-44FF-9198-63D2B30A6B91}"/>
              </a:ext>
            </a:extLst>
          </p:cNvPr>
          <p:cNvSpPr txBox="1"/>
          <p:nvPr/>
        </p:nvSpPr>
        <p:spPr>
          <a:xfrm>
            <a:off x="3635372" y="3943733"/>
            <a:ext cx="103505" cy="177800"/>
          </a:xfrm>
          <a:prstGeom prst="rect">
            <a:avLst/>
          </a:prstGeom>
        </p:spPr>
        <p:txBody>
          <a:bodyPr vert="horz" wrap="square" lIns="0" tIns="12700" rIns="0" bIns="0" rtlCol="0">
            <a:spAutoFit/>
          </a:bodyPr>
          <a:lstStyle/>
          <a:p>
            <a:pPr marL="12700">
              <a:lnSpc>
                <a:spcPct val="100000"/>
              </a:lnSpc>
              <a:spcBef>
                <a:spcPts val="100"/>
              </a:spcBef>
            </a:pPr>
            <a:r>
              <a:rPr sz="1000" b="1" dirty="0">
                <a:latin typeface="Arial"/>
                <a:cs typeface="Arial"/>
              </a:rPr>
              <a:t>T</a:t>
            </a:r>
            <a:endParaRPr sz="1000">
              <a:latin typeface="Arial"/>
              <a:cs typeface="Arial"/>
            </a:endParaRPr>
          </a:p>
        </p:txBody>
      </p:sp>
      <p:grpSp>
        <p:nvGrpSpPr>
          <p:cNvPr id="22" name="object 21">
            <a:extLst>
              <a:ext uri="{FF2B5EF4-FFF2-40B4-BE49-F238E27FC236}">
                <a16:creationId xmlns:a16="http://schemas.microsoft.com/office/drawing/2014/main" id="{F909385F-289A-4FF1-92DC-4CFBF709533B}"/>
              </a:ext>
            </a:extLst>
          </p:cNvPr>
          <p:cNvGrpSpPr/>
          <p:nvPr/>
        </p:nvGrpSpPr>
        <p:grpSpPr>
          <a:xfrm>
            <a:off x="7042150" y="1371600"/>
            <a:ext cx="2813050" cy="2218055"/>
            <a:chOff x="7042150" y="417372"/>
            <a:chExt cx="2813050" cy="2218055"/>
          </a:xfrm>
        </p:grpSpPr>
        <p:pic>
          <p:nvPicPr>
            <p:cNvPr id="23" name="object 22">
              <a:extLst>
                <a:ext uri="{FF2B5EF4-FFF2-40B4-BE49-F238E27FC236}">
                  <a16:creationId xmlns:a16="http://schemas.microsoft.com/office/drawing/2014/main" id="{B9A93DA5-9472-4CE0-A4E6-8540CE128CCD}"/>
                </a:ext>
              </a:extLst>
            </p:cNvPr>
            <p:cNvPicPr/>
            <p:nvPr/>
          </p:nvPicPr>
          <p:blipFill>
            <a:blip r:embed="rId4" cstate="print"/>
            <a:stretch>
              <a:fillRect/>
            </a:stretch>
          </p:blipFill>
          <p:spPr>
            <a:xfrm>
              <a:off x="7331456" y="417372"/>
              <a:ext cx="2523742" cy="2217826"/>
            </a:xfrm>
            <a:prstGeom prst="rect">
              <a:avLst/>
            </a:prstGeom>
          </p:spPr>
        </p:pic>
        <p:sp>
          <p:nvSpPr>
            <p:cNvPr id="24" name="object 23">
              <a:extLst>
                <a:ext uri="{FF2B5EF4-FFF2-40B4-BE49-F238E27FC236}">
                  <a16:creationId xmlns:a16="http://schemas.microsoft.com/office/drawing/2014/main" id="{BA05DC39-C30C-45FC-995D-736597FFD812}"/>
                </a:ext>
              </a:extLst>
            </p:cNvPr>
            <p:cNvSpPr/>
            <p:nvPr/>
          </p:nvSpPr>
          <p:spPr>
            <a:xfrm>
              <a:off x="8456167" y="1554478"/>
              <a:ext cx="0" cy="137160"/>
            </a:xfrm>
            <a:custGeom>
              <a:avLst/>
              <a:gdLst/>
              <a:ahLst/>
              <a:cxnLst/>
              <a:rect l="l" t="t" r="r" b="b"/>
              <a:pathLst>
                <a:path h="137160">
                  <a:moveTo>
                    <a:pt x="0" y="0"/>
                  </a:moveTo>
                  <a:lnTo>
                    <a:pt x="0" y="137160"/>
                  </a:lnTo>
                </a:path>
              </a:pathLst>
            </a:custGeom>
            <a:ln w="25400">
              <a:solidFill>
                <a:srgbClr val="225E92"/>
              </a:solidFill>
              <a:prstDash val="dash"/>
            </a:ln>
          </p:spPr>
          <p:txBody>
            <a:bodyPr wrap="square" lIns="0" tIns="0" rIns="0" bIns="0" rtlCol="0"/>
            <a:lstStyle/>
            <a:p>
              <a:endParaRPr/>
            </a:p>
          </p:txBody>
        </p:sp>
        <p:sp>
          <p:nvSpPr>
            <p:cNvPr id="25" name="object 24">
              <a:extLst>
                <a:ext uri="{FF2B5EF4-FFF2-40B4-BE49-F238E27FC236}">
                  <a16:creationId xmlns:a16="http://schemas.microsoft.com/office/drawing/2014/main" id="{1F3EAEC4-9FC7-4C1D-8D3C-C736471E6CAA}"/>
                </a:ext>
              </a:extLst>
            </p:cNvPr>
            <p:cNvSpPr/>
            <p:nvPr/>
          </p:nvSpPr>
          <p:spPr>
            <a:xfrm>
              <a:off x="8565896" y="1783078"/>
              <a:ext cx="256540" cy="0"/>
            </a:xfrm>
            <a:custGeom>
              <a:avLst/>
              <a:gdLst/>
              <a:ahLst/>
              <a:cxnLst/>
              <a:rect l="l" t="t" r="r" b="b"/>
              <a:pathLst>
                <a:path w="256540">
                  <a:moveTo>
                    <a:pt x="0" y="0"/>
                  </a:moveTo>
                  <a:lnTo>
                    <a:pt x="256032" y="0"/>
                  </a:lnTo>
                </a:path>
              </a:pathLst>
            </a:custGeom>
            <a:ln w="25400">
              <a:solidFill>
                <a:srgbClr val="225E92"/>
              </a:solidFill>
              <a:prstDash val="dash"/>
            </a:ln>
          </p:spPr>
          <p:txBody>
            <a:bodyPr wrap="square" lIns="0" tIns="0" rIns="0" bIns="0" rtlCol="0"/>
            <a:lstStyle/>
            <a:p>
              <a:endParaRPr/>
            </a:p>
          </p:txBody>
        </p:sp>
        <p:sp>
          <p:nvSpPr>
            <p:cNvPr id="26" name="object 25">
              <a:extLst>
                <a:ext uri="{FF2B5EF4-FFF2-40B4-BE49-F238E27FC236}">
                  <a16:creationId xmlns:a16="http://schemas.microsoft.com/office/drawing/2014/main" id="{BFFF2308-5CAD-4579-A940-D3343E5B6522}"/>
                </a:ext>
              </a:extLst>
            </p:cNvPr>
            <p:cNvSpPr/>
            <p:nvPr/>
          </p:nvSpPr>
          <p:spPr>
            <a:xfrm>
              <a:off x="8895079" y="1508761"/>
              <a:ext cx="0" cy="137160"/>
            </a:xfrm>
            <a:custGeom>
              <a:avLst/>
              <a:gdLst/>
              <a:ahLst/>
              <a:cxnLst/>
              <a:rect l="l" t="t" r="r" b="b"/>
              <a:pathLst>
                <a:path h="137160">
                  <a:moveTo>
                    <a:pt x="0" y="137160"/>
                  </a:moveTo>
                  <a:lnTo>
                    <a:pt x="0" y="0"/>
                  </a:lnTo>
                </a:path>
              </a:pathLst>
            </a:custGeom>
            <a:ln w="25400">
              <a:solidFill>
                <a:srgbClr val="225E92"/>
              </a:solidFill>
              <a:prstDash val="dash"/>
            </a:ln>
          </p:spPr>
          <p:txBody>
            <a:bodyPr wrap="square" lIns="0" tIns="0" rIns="0" bIns="0" rtlCol="0"/>
            <a:lstStyle/>
            <a:p>
              <a:endParaRPr/>
            </a:p>
          </p:txBody>
        </p:sp>
        <p:sp>
          <p:nvSpPr>
            <p:cNvPr id="27" name="object 26">
              <a:extLst>
                <a:ext uri="{FF2B5EF4-FFF2-40B4-BE49-F238E27FC236}">
                  <a16:creationId xmlns:a16="http://schemas.microsoft.com/office/drawing/2014/main" id="{26C436EA-2884-421C-8C06-19BC4985B553}"/>
                </a:ext>
              </a:extLst>
            </p:cNvPr>
            <p:cNvSpPr/>
            <p:nvPr/>
          </p:nvSpPr>
          <p:spPr>
            <a:xfrm>
              <a:off x="8529319" y="1417321"/>
              <a:ext cx="256540" cy="0"/>
            </a:xfrm>
            <a:custGeom>
              <a:avLst/>
              <a:gdLst/>
              <a:ahLst/>
              <a:cxnLst/>
              <a:rect l="l" t="t" r="r" b="b"/>
              <a:pathLst>
                <a:path w="256540">
                  <a:moveTo>
                    <a:pt x="256031" y="0"/>
                  </a:moveTo>
                  <a:lnTo>
                    <a:pt x="0" y="0"/>
                  </a:lnTo>
                </a:path>
              </a:pathLst>
            </a:custGeom>
            <a:ln w="25400">
              <a:solidFill>
                <a:srgbClr val="225E92"/>
              </a:solidFill>
              <a:prstDash val="dash"/>
            </a:ln>
          </p:spPr>
          <p:txBody>
            <a:bodyPr wrap="square" lIns="0" tIns="0" rIns="0" bIns="0" rtlCol="0"/>
            <a:lstStyle/>
            <a:p>
              <a:endParaRPr/>
            </a:p>
          </p:txBody>
        </p:sp>
        <p:sp>
          <p:nvSpPr>
            <p:cNvPr id="28" name="object 27">
              <a:extLst>
                <a:ext uri="{FF2B5EF4-FFF2-40B4-BE49-F238E27FC236}">
                  <a16:creationId xmlns:a16="http://schemas.microsoft.com/office/drawing/2014/main" id="{07DACDCD-F1BA-4161-AF97-98CF9E69D906}"/>
                </a:ext>
              </a:extLst>
            </p:cNvPr>
            <p:cNvSpPr/>
            <p:nvPr/>
          </p:nvSpPr>
          <p:spPr>
            <a:xfrm>
              <a:off x="8456167" y="1417319"/>
              <a:ext cx="439420" cy="365760"/>
            </a:xfrm>
            <a:custGeom>
              <a:avLst/>
              <a:gdLst/>
              <a:ahLst/>
              <a:cxnLst/>
              <a:rect l="l" t="t" r="r" b="b"/>
              <a:pathLst>
                <a:path w="439420" h="365760">
                  <a:moveTo>
                    <a:pt x="0" y="320039"/>
                  </a:moveTo>
                  <a:lnTo>
                    <a:pt x="0" y="365759"/>
                  </a:lnTo>
                  <a:lnTo>
                    <a:pt x="36576" y="365759"/>
                  </a:lnTo>
                </a:path>
                <a:path w="439420" h="365760">
                  <a:moveTo>
                    <a:pt x="402336" y="365759"/>
                  </a:moveTo>
                  <a:lnTo>
                    <a:pt x="438912" y="365759"/>
                  </a:lnTo>
                  <a:lnTo>
                    <a:pt x="438912" y="320039"/>
                  </a:lnTo>
                </a:path>
                <a:path w="439420" h="365760">
                  <a:moveTo>
                    <a:pt x="438912" y="45719"/>
                  </a:moveTo>
                  <a:lnTo>
                    <a:pt x="438912" y="0"/>
                  </a:lnTo>
                  <a:lnTo>
                    <a:pt x="402336" y="0"/>
                  </a:lnTo>
                </a:path>
                <a:path w="439420" h="365760">
                  <a:moveTo>
                    <a:pt x="36576" y="0"/>
                  </a:moveTo>
                  <a:lnTo>
                    <a:pt x="0" y="0"/>
                  </a:lnTo>
                  <a:lnTo>
                    <a:pt x="0" y="45719"/>
                  </a:lnTo>
                </a:path>
              </a:pathLst>
            </a:custGeom>
            <a:ln w="25400">
              <a:solidFill>
                <a:srgbClr val="225E92"/>
              </a:solidFill>
            </a:ln>
          </p:spPr>
          <p:txBody>
            <a:bodyPr wrap="square" lIns="0" tIns="0" rIns="0" bIns="0" rtlCol="0"/>
            <a:lstStyle/>
            <a:p>
              <a:endParaRPr/>
            </a:p>
          </p:txBody>
        </p:sp>
        <p:sp>
          <p:nvSpPr>
            <p:cNvPr id="29" name="object 28">
              <a:extLst>
                <a:ext uri="{FF2B5EF4-FFF2-40B4-BE49-F238E27FC236}">
                  <a16:creationId xmlns:a16="http://schemas.microsoft.com/office/drawing/2014/main" id="{F88FEF26-08F1-4AC7-94BF-B2B4CF9D546A}"/>
                </a:ext>
              </a:extLst>
            </p:cNvPr>
            <p:cNvSpPr/>
            <p:nvPr/>
          </p:nvSpPr>
          <p:spPr>
            <a:xfrm>
              <a:off x="7054850" y="1404621"/>
              <a:ext cx="1348105" cy="0"/>
            </a:xfrm>
            <a:custGeom>
              <a:avLst/>
              <a:gdLst/>
              <a:ahLst/>
              <a:cxnLst/>
              <a:rect l="l" t="t" r="r" b="b"/>
              <a:pathLst>
                <a:path w="1348104">
                  <a:moveTo>
                    <a:pt x="1347977" y="0"/>
                  </a:moveTo>
                  <a:lnTo>
                    <a:pt x="0" y="0"/>
                  </a:lnTo>
                </a:path>
              </a:pathLst>
            </a:custGeom>
            <a:ln w="25400">
              <a:solidFill>
                <a:srgbClr val="225E92"/>
              </a:solidFill>
            </a:ln>
          </p:spPr>
          <p:txBody>
            <a:bodyPr wrap="square" lIns="0" tIns="0" rIns="0" bIns="0" rtlCol="0"/>
            <a:lstStyle/>
            <a:p>
              <a:endParaRPr/>
            </a:p>
          </p:txBody>
        </p:sp>
        <p:pic>
          <p:nvPicPr>
            <p:cNvPr id="30" name="object 29">
              <a:extLst>
                <a:ext uri="{FF2B5EF4-FFF2-40B4-BE49-F238E27FC236}">
                  <a16:creationId xmlns:a16="http://schemas.microsoft.com/office/drawing/2014/main" id="{198650C2-6D62-4BBA-968D-67FD6371BFF7}"/>
                </a:ext>
              </a:extLst>
            </p:cNvPr>
            <p:cNvPicPr/>
            <p:nvPr/>
          </p:nvPicPr>
          <p:blipFill>
            <a:blip r:embed="rId5" cstate="print"/>
            <a:stretch>
              <a:fillRect/>
            </a:stretch>
          </p:blipFill>
          <p:spPr>
            <a:xfrm>
              <a:off x="8362188" y="1363980"/>
              <a:ext cx="81280" cy="81279"/>
            </a:xfrm>
            <a:prstGeom prst="rect">
              <a:avLst/>
            </a:prstGeom>
          </p:spPr>
        </p:pic>
      </p:grpSp>
      <p:sp>
        <p:nvSpPr>
          <p:cNvPr id="31" name="object 30">
            <a:extLst>
              <a:ext uri="{FF2B5EF4-FFF2-40B4-BE49-F238E27FC236}">
                <a16:creationId xmlns:a16="http://schemas.microsoft.com/office/drawing/2014/main" id="{E3A0D261-55A0-42AD-9B9E-C5A2586A9439}"/>
              </a:ext>
            </a:extLst>
          </p:cNvPr>
          <p:cNvSpPr txBox="1"/>
          <p:nvPr/>
        </p:nvSpPr>
        <p:spPr>
          <a:xfrm>
            <a:off x="6064845" y="2192720"/>
            <a:ext cx="964565" cy="269240"/>
          </a:xfrm>
          <a:prstGeom prst="rect">
            <a:avLst/>
          </a:prstGeom>
        </p:spPr>
        <p:txBody>
          <a:bodyPr vert="horz" wrap="square" lIns="0" tIns="12700" rIns="0" bIns="0" rtlCol="0">
            <a:spAutoFit/>
          </a:bodyPr>
          <a:lstStyle/>
          <a:p>
            <a:pPr marL="12700">
              <a:lnSpc>
                <a:spcPct val="100000"/>
              </a:lnSpc>
              <a:spcBef>
                <a:spcPts val="100"/>
              </a:spcBef>
            </a:pPr>
            <a:r>
              <a:rPr sz="1600" b="1" spc="-5" dirty="0">
                <a:latin typeface="Tw Cen MT"/>
                <a:cs typeface="Tw Cen MT"/>
              </a:rPr>
              <a:t>Study</a:t>
            </a:r>
            <a:r>
              <a:rPr sz="1600" b="1" spc="-75" dirty="0">
                <a:latin typeface="Tw Cen MT"/>
                <a:cs typeface="Tw Cen MT"/>
              </a:rPr>
              <a:t> </a:t>
            </a:r>
            <a:r>
              <a:rPr sz="1600" b="1" spc="5" dirty="0">
                <a:latin typeface="Tw Cen MT"/>
                <a:cs typeface="Tw Cen MT"/>
              </a:rPr>
              <a:t>Area</a:t>
            </a:r>
            <a:endParaRPr sz="1600">
              <a:latin typeface="Tw Cen MT"/>
              <a:cs typeface="Tw Cen MT"/>
            </a:endParaRPr>
          </a:p>
        </p:txBody>
      </p:sp>
      <p:sp>
        <p:nvSpPr>
          <p:cNvPr id="32" name="object 31">
            <a:extLst>
              <a:ext uri="{FF2B5EF4-FFF2-40B4-BE49-F238E27FC236}">
                <a16:creationId xmlns:a16="http://schemas.microsoft.com/office/drawing/2014/main" id="{80B6B6AC-60AD-469F-B7A9-0BD54089B21D}"/>
              </a:ext>
            </a:extLst>
          </p:cNvPr>
          <p:cNvSpPr txBox="1"/>
          <p:nvPr/>
        </p:nvSpPr>
        <p:spPr>
          <a:xfrm>
            <a:off x="7816750" y="2166944"/>
            <a:ext cx="208279" cy="162560"/>
          </a:xfrm>
          <a:prstGeom prst="rect">
            <a:avLst/>
          </a:prstGeom>
        </p:spPr>
        <p:txBody>
          <a:bodyPr vert="horz" wrap="square" lIns="0" tIns="12700" rIns="0" bIns="0" rtlCol="0">
            <a:spAutoFit/>
          </a:bodyPr>
          <a:lstStyle/>
          <a:p>
            <a:pPr marL="12700">
              <a:lnSpc>
                <a:spcPct val="100000"/>
              </a:lnSpc>
              <a:spcBef>
                <a:spcPts val="100"/>
              </a:spcBef>
            </a:pPr>
            <a:r>
              <a:rPr sz="900" i="1" dirty="0">
                <a:latin typeface="Tw Cen MT"/>
                <a:cs typeface="Tw Cen MT"/>
              </a:rPr>
              <a:t>Rt 2</a:t>
            </a:r>
            <a:endParaRPr sz="900">
              <a:latin typeface="Tw Cen MT"/>
              <a:cs typeface="Tw Cen MT"/>
            </a:endParaRPr>
          </a:p>
        </p:txBody>
      </p:sp>
      <p:sp>
        <p:nvSpPr>
          <p:cNvPr id="33" name="object 32">
            <a:extLst>
              <a:ext uri="{FF2B5EF4-FFF2-40B4-BE49-F238E27FC236}">
                <a16:creationId xmlns:a16="http://schemas.microsoft.com/office/drawing/2014/main" id="{9ABA2865-8BA6-4A67-AEE6-CAF2398AADDF}"/>
              </a:ext>
            </a:extLst>
          </p:cNvPr>
          <p:cNvSpPr txBox="1"/>
          <p:nvPr/>
        </p:nvSpPr>
        <p:spPr>
          <a:xfrm>
            <a:off x="8167880" y="1601045"/>
            <a:ext cx="438784" cy="162560"/>
          </a:xfrm>
          <a:prstGeom prst="rect">
            <a:avLst/>
          </a:prstGeom>
        </p:spPr>
        <p:txBody>
          <a:bodyPr vert="horz" wrap="square" lIns="0" tIns="12700" rIns="0" bIns="0" rtlCol="0">
            <a:spAutoFit/>
          </a:bodyPr>
          <a:lstStyle/>
          <a:p>
            <a:pPr marL="12700">
              <a:lnSpc>
                <a:spcPct val="100000"/>
              </a:lnSpc>
              <a:spcBef>
                <a:spcPts val="100"/>
              </a:spcBef>
            </a:pPr>
            <a:r>
              <a:rPr sz="900" i="1" dirty="0">
                <a:latin typeface="Tw Cen MT"/>
                <a:cs typeface="Tw Cen MT"/>
              </a:rPr>
              <a:t>L</a:t>
            </a:r>
            <a:r>
              <a:rPr sz="900" i="1" spc="-45" dirty="0">
                <a:latin typeface="Tw Cen MT"/>
                <a:cs typeface="Tw Cen MT"/>
              </a:rPr>
              <a:t>o</a:t>
            </a:r>
            <a:r>
              <a:rPr sz="900" i="1" spc="15" dirty="0">
                <a:latin typeface="Tw Cen MT"/>
                <a:cs typeface="Tw Cen MT"/>
              </a:rPr>
              <a:t>w</a:t>
            </a:r>
            <a:r>
              <a:rPr sz="900" i="1" dirty="0">
                <a:latin typeface="Tw Cen MT"/>
                <a:cs typeface="Tw Cen MT"/>
              </a:rPr>
              <a:t>ell Rd</a:t>
            </a:r>
            <a:endParaRPr sz="900">
              <a:latin typeface="Tw Cen MT"/>
              <a:cs typeface="Tw Cen MT"/>
            </a:endParaRPr>
          </a:p>
        </p:txBody>
      </p:sp>
      <p:sp>
        <p:nvSpPr>
          <p:cNvPr id="34" name="object 33">
            <a:extLst>
              <a:ext uri="{FF2B5EF4-FFF2-40B4-BE49-F238E27FC236}">
                <a16:creationId xmlns:a16="http://schemas.microsoft.com/office/drawing/2014/main" id="{68BC3606-3CB5-43F2-87AA-C0082506B576}"/>
              </a:ext>
            </a:extLst>
          </p:cNvPr>
          <p:cNvSpPr/>
          <p:nvPr/>
        </p:nvSpPr>
        <p:spPr>
          <a:xfrm>
            <a:off x="476250" y="5911037"/>
            <a:ext cx="2999740" cy="1295400"/>
          </a:xfrm>
          <a:custGeom>
            <a:avLst/>
            <a:gdLst/>
            <a:ahLst/>
            <a:cxnLst/>
            <a:rect l="l" t="t" r="r" b="b"/>
            <a:pathLst>
              <a:path w="2999740" h="1295400">
                <a:moveTo>
                  <a:pt x="2999231" y="0"/>
                </a:moveTo>
                <a:lnTo>
                  <a:pt x="0" y="0"/>
                </a:lnTo>
                <a:lnTo>
                  <a:pt x="0" y="1295171"/>
                </a:lnTo>
                <a:lnTo>
                  <a:pt x="2999231" y="1295171"/>
                </a:lnTo>
                <a:lnTo>
                  <a:pt x="2999231" y="0"/>
                </a:lnTo>
                <a:close/>
              </a:path>
            </a:pathLst>
          </a:custGeom>
          <a:solidFill>
            <a:srgbClr val="FFFFFF"/>
          </a:solidFill>
        </p:spPr>
        <p:txBody>
          <a:bodyPr wrap="square" lIns="0" tIns="0" rIns="0" bIns="0" rtlCol="0"/>
          <a:lstStyle/>
          <a:p>
            <a:endParaRPr/>
          </a:p>
        </p:txBody>
      </p:sp>
      <p:sp>
        <p:nvSpPr>
          <p:cNvPr id="35" name="object 34">
            <a:extLst>
              <a:ext uri="{FF2B5EF4-FFF2-40B4-BE49-F238E27FC236}">
                <a16:creationId xmlns:a16="http://schemas.microsoft.com/office/drawing/2014/main" id="{A41FE4CF-7EB3-41EE-BFFD-64EC8A81E2C7}"/>
              </a:ext>
            </a:extLst>
          </p:cNvPr>
          <p:cNvSpPr txBox="1"/>
          <p:nvPr/>
        </p:nvSpPr>
        <p:spPr>
          <a:xfrm>
            <a:off x="476250" y="5911037"/>
            <a:ext cx="2999740" cy="1295400"/>
          </a:xfrm>
          <a:prstGeom prst="rect">
            <a:avLst/>
          </a:prstGeom>
          <a:ln w="38100">
            <a:solidFill>
              <a:srgbClr val="225E92"/>
            </a:solidFill>
          </a:ln>
        </p:spPr>
        <p:txBody>
          <a:bodyPr vert="horz" wrap="square" lIns="0" tIns="42545" rIns="0" bIns="0" rtlCol="0">
            <a:spAutoFit/>
          </a:bodyPr>
          <a:lstStyle/>
          <a:p>
            <a:pPr marL="118110">
              <a:lnSpc>
                <a:spcPct val="100000"/>
              </a:lnSpc>
              <a:spcBef>
                <a:spcPts val="335"/>
              </a:spcBef>
            </a:pPr>
            <a:r>
              <a:rPr sz="1500" spc="-15" dirty="0">
                <a:latin typeface="Tw Cen MT"/>
                <a:cs typeface="Tw Cen MT"/>
              </a:rPr>
              <a:t>Parcels:</a:t>
            </a:r>
            <a:r>
              <a:rPr sz="1500" spc="-35" dirty="0">
                <a:latin typeface="Tw Cen MT"/>
                <a:cs typeface="Tw Cen MT"/>
              </a:rPr>
              <a:t> </a:t>
            </a:r>
            <a:r>
              <a:rPr sz="1500" b="1" dirty="0">
                <a:latin typeface="Tw Cen MT"/>
                <a:cs typeface="Tw Cen MT"/>
              </a:rPr>
              <a:t>28</a:t>
            </a:r>
            <a:endParaRPr sz="1500" dirty="0">
              <a:latin typeface="Tw Cen MT"/>
              <a:cs typeface="Tw Cen MT"/>
            </a:endParaRPr>
          </a:p>
          <a:p>
            <a:pPr marL="118110" marR="324485">
              <a:lnSpc>
                <a:spcPct val="100000"/>
              </a:lnSpc>
            </a:pPr>
            <a:r>
              <a:rPr sz="1500" dirty="0">
                <a:latin typeface="Tw Cen MT"/>
                <a:cs typeface="Tw Cen MT"/>
              </a:rPr>
              <a:t>Area </a:t>
            </a:r>
            <a:r>
              <a:rPr sz="1500" spc="-15" dirty="0">
                <a:latin typeface="Tw Cen MT"/>
                <a:cs typeface="Tw Cen MT"/>
              </a:rPr>
              <a:t>(Parcels </a:t>
            </a:r>
            <a:r>
              <a:rPr sz="1500" dirty="0">
                <a:latin typeface="Tw Cen MT"/>
                <a:cs typeface="Tw Cen MT"/>
              </a:rPr>
              <a:t>only): </a:t>
            </a:r>
            <a:r>
              <a:rPr sz="1500" b="1" dirty="0">
                <a:latin typeface="Tw Cen MT"/>
                <a:cs typeface="Tw Cen MT"/>
              </a:rPr>
              <a:t>15 </a:t>
            </a:r>
            <a:r>
              <a:rPr sz="1500" b="1" spc="5" dirty="0">
                <a:latin typeface="Tw Cen MT"/>
                <a:cs typeface="Tw Cen MT"/>
              </a:rPr>
              <a:t>acres </a:t>
            </a:r>
            <a:r>
              <a:rPr sz="1500" b="1" spc="10" dirty="0">
                <a:latin typeface="Tw Cen MT"/>
                <a:cs typeface="Tw Cen MT"/>
              </a:rPr>
              <a:t> </a:t>
            </a:r>
            <a:r>
              <a:rPr sz="1500" dirty="0">
                <a:latin typeface="Tw Cen MT"/>
                <a:cs typeface="Tw Cen MT"/>
              </a:rPr>
              <a:t>Building Area: </a:t>
            </a:r>
            <a:r>
              <a:rPr sz="1500" b="1" dirty="0">
                <a:latin typeface="Tw Cen MT"/>
                <a:cs typeface="Tw Cen MT"/>
              </a:rPr>
              <a:t>200, 000 </a:t>
            </a:r>
            <a:r>
              <a:rPr sz="1500" b="1" spc="-5" dirty="0">
                <a:latin typeface="Tw Cen MT"/>
                <a:cs typeface="Tw Cen MT"/>
              </a:rPr>
              <a:t>SF </a:t>
            </a:r>
            <a:r>
              <a:rPr sz="1500" b="1" dirty="0">
                <a:latin typeface="Tw Cen MT"/>
                <a:cs typeface="Tw Cen MT"/>
              </a:rPr>
              <a:t> </a:t>
            </a:r>
            <a:r>
              <a:rPr sz="1500" dirty="0">
                <a:latin typeface="Tw Cen MT"/>
                <a:cs typeface="Tw Cen MT"/>
              </a:rPr>
              <a:t>Median Building </a:t>
            </a:r>
            <a:r>
              <a:rPr sz="1500" spc="-10" dirty="0">
                <a:latin typeface="Tw Cen MT"/>
                <a:cs typeface="Tw Cen MT"/>
              </a:rPr>
              <a:t>Coverage: </a:t>
            </a:r>
            <a:r>
              <a:rPr sz="1500" b="1" dirty="0">
                <a:latin typeface="Tw Cen MT"/>
                <a:cs typeface="Tw Cen MT"/>
              </a:rPr>
              <a:t>28% </a:t>
            </a:r>
            <a:r>
              <a:rPr sz="1500" b="1" spc="-385" dirty="0">
                <a:latin typeface="Tw Cen MT"/>
                <a:cs typeface="Tw Cen MT"/>
              </a:rPr>
              <a:t> </a:t>
            </a:r>
            <a:r>
              <a:rPr sz="1500" dirty="0">
                <a:latin typeface="Tw Cen MT"/>
                <a:cs typeface="Tw Cen MT"/>
              </a:rPr>
              <a:t>Median</a:t>
            </a:r>
            <a:r>
              <a:rPr sz="1500" spc="-25" dirty="0">
                <a:latin typeface="Tw Cen MT"/>
                <a:cs typeface="Tw Cen MT"/>
              </a:rPr>
              <a:t> </a:t>
            </a:r>
            <a:r>
              <a:rPr sz="1500" dirty="0">
                <a:latin typeface="Tw Cen MT"/>
                <a:cs typeface="Tw Cen MT"/>
              </a:rPr>
              <a:t>Impervious</a:t>
            </a:r>
            <a:r>
              <a:rPr sz="1500" spc="-20" dirty="0">
                <a:latin typeface="Tw Cen MT"/>
                <a:cs typeface="Tw Cen MT"/>
              </a:rPr>
              <a:t> </a:t>
            </a:r>
            <a:r>
              <a:rPr sz="1500" dirty="0">
                <a:latin typeface="Tw Cen MT"/>
                <a:cs typeface="Tw Cen MT"/>
              </a:rPr>
              <a:t>Surface:</a:t>
            </a:r>
            <a:r>
              <a:rPr sz="1500" spc="-20" dirty="0">
                <a:latin typeface="Tw Cen MT"/>
                <a:cs typeface="Tw Cen MT"/>
              </a:rPr>
              <a:t> </a:t>
            </a:r>
            <a:r>
              <a:rPr sz="1500" b="1" dirty="0">
                <a:latin typeface="Tw Cen MT"/>
                <a:cs typeface="Tw Cen MT"/>
              </a:rPr>
              <a:t>71%</a:t>
            </a:r>
            <a:endParaRPr sz="1500" dirty="0">
              <a:latin typeface="Tw Cen MT"/>
              <a:cs typeface="Tw Cen MT"/>
            </a:endParaRPr>
          </a:p>
        </p:txBody>
      </p:sp>
      <p:sp>
        <p:nvSpPr>
          <p:cNvPr id="36" name="Title 1">
            <a:extLst>
              <a:ext uri="{FF2B5EF4-FFF2-40B4-BE49-F238E27FC236}">
                <a16:creationId xmlns:a16="http://schemas.microsoft.com/office/drawing/2014/main" id="{224C77CC-9EEF-4617-8AFB-45D1FBDD1A78}"/>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Thoreau Depot Business District</a:t>
            </a:r>
          </a:p>
        </p:txBody>
      </p:sp>
    </p:spTree>
    <p:extLst>
      <p:ext uri="{BB962C8B-B14F-4D97-AF65-F5344CB8AC3E}">
        <p14:creationId xmlns:p14="http://schemas.microsoft.com/office/powerpoint/2010/main" val="9599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1D66-7F6B-4A7E-9839-BC84894A2045}"/>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Envision Concord: 2030</a:t>
            </a:r>
          </a:p>
        </p:txBody>
      </p:sp>
      <p:pic>
        <p:nvPicPr>
          <p:cNvPr id="4" name="Picture 3">
            <a:extLst>
              <a:ext uri="{FF2B5EF4-FFF2-40B4-BE49-F238E27FC236}">
                <a16:creationId xmlns:a16="http://schemas.microsoft.com/office/drawing/2014/main" id="{09DA31D1-40BA-4D2F-9B52-DFE6585BC56F}"/>
              </a:ext>
            </a:extLst>
          </p:cNvPr>
          <p:cNvPicPr>
            <a:picLocks noChangeAspect="1"/>
          </p:cNvPicPr>
          <p:nvPr/>
        </p:nvPicPr>
        <p:blipFill rotWithShape="1">
          <a:blip r:embed="rId3"/>
          <a:srcRect b="34255"/>
          <a:stretch/>
        </p:blipFill>
        <p:spPr>
          <a:xfrm>
            <a:off x="396874" y="2133600"/>
            <a:ext cx="9166885" cy="3657599"/>
          </a:xfrm>
          <a:prstGeom prst="rect">
            <a:avLst/>
          </a:prstGeom>
        </p:spPr>
      </p:pic>
    </p:spTree>
    <p:extLst>
      <p:ext uri="{BB962C8B-B14F-4D97-AF65-F5344CB8AC3E}">
        <p14:creationId xmlns:p14="http://schemas.microsoft.com/office/powerpoint/2010/main" val="341784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E93E-3AC7-4243-8118-27B6DF76554E}"/>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A Changing Population</a:t>
            </a:r>
          </a:p>
        </p:txBody>
      </p:sp>
      <p:sp>
        <p:nvSpPr>
          <p:cNvPr id="3" name="Text Placeholder 2">
            <a:extLst>
              <a:ext uri="{FF2B5EF4-FFF2-40B4-BE49-F238E27FC236}">
                <a16:creationId xmlns:a16="http://schemas.microsoft.com/office/drawing/2014/main" id="{CB25EF4B-C035-2B4A-809C-7F2EFA2753D3}"/>
              </a:ext>
            </a:extLst>
          </p:cNvPr>
          <p:cNvSpPr>
            <a:spLocks noGrp="1"/>
          </p:cNvSpPr>
          <p:nvPr>
            <p:ph type="body" idx="1"/>
          </p:nvPr>
        </p:nvSpPr>
        <p:spPr>
          <a:xfrm>
            <a:off x="444500" y="1377345"/>
            <a:ext cx="9004300" cy="5709255"/>
          </a:xfrm>
          <a:ln>
            <a:solidFill>
              <a:schemeClr val="accent1"/>
            </a:solidFill>
          </a:ln>
        </p:spPr>
        <p:txBody>
          <a:bodyPr/>
          <a:lstStyle/>
          <a:p>
            <a:r>
              <a:rPr lang="en-US" sz="2400" b="1" dirty="0">
                <a:solidFill>
                  <a:schemeClr val="accent2"/>
                </a:solidFill>
              </a:rPr>
              <a:t>Significant Shift in Household Composition Toward Senior Population </a:t>
            </a:r>
            <a:endParaRPr lang="en-US" sz="2400" dirty="0">
              <a:solidFill>
                <a:schemeClr val="accent2"/>
              </a:solidFill>
            </a:endParaRPr>
          </a:p>
          <a:p>
            <a:r>
              <a:rPr lang="en-US" sz="2400" dirty="0"/>
              <a:t>Concord had an estimated 6,876 households in 2015, a 13% increase since 2010, with an average household size of 2.52. The estimated number of households grew at a faster rate than population in part because </a:t>
            </a:r>
            <a:r>
              <a:rPr lang="en-US" sz="2400" b="1" dirty="0"/>
              <a:t>the estimated average household size has declined </a:t>
            </a:r>
            <a:r>
              <a:rPr lang="en-US" sz="2400" dirty="0"/>
              <a:t>(from 2.56 in 2010 to 2.52 in 2015). The smaller household trend supports the Metropolitan Area Planning Council (MAPC)’s population projection that </a:t>
            </a:r>
            <a:r>
              <a:rPr lang="en-US" sz="2400" b="1" dirty="0"/>
              <a:t>by 2030, 34% of Concord’s population will be 65 years old or older</a:t>
            </a:r>
            <a:r>
              <a:rPr lang="en-US" sz="2400" dirty="0"/>
              <a:t> (up from 20% in 2010), and the school- age population will decrease to 14% of the population (from 20% in 2010). </a:t>
            </a:r>
            <a:r>
              <a:rPr lang="en-US" sz="2400" b="1" dirty="0"/>
              <a:t>This significant shift will require special planning to address housing, transportation, and service needs</a:t>
            </a:r>
            <a:r>
              <a:rPr lang="en-US" sz="2400" dirty="0"/>
              <a:t> as well as economic equity in distribution of town financial resources (e.g. … housing options to downsize or age in place….). </a:t>
            </a:r>
          </a:p>
          <a:p>
            <a:endParaRPr lang="en-US" sz="2400" i="1" dirty="0"/>
          </a:p>
          <a:p>
            <a:r>
              <a:rPr lang="en-US" sz="2400" i="1" dirty="0"/>
              <a:t>Envision Concord: Bridge to 2030 Plan, page 34</a:t>
            </a:r>
            <a:endParaRPr lang="en-US" sz="2400" dirty="0"/>
          </a:p>
          <a:p>
            <a:endParaRPr lang="en-US" dirty="0"/>
          </a:p>
        </p:txBody>
      </p:sp>
    </p:spTree>
    <p:extLst>
      <p:ext uri="{BB962C8B-B14F-4D97-AF65-F5344CB8AC3E}">
        <p14:creationId xmlns:p14="http://schemas.microsoft.com/office/powerpoint/2010/main" val="282896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75487" y="1490472"/>
            <a:ext cx="1079500" cy="755650"/>
          </a:xfrm>
          <a:custGeom>
            <a:avLst/>
            <a:gdLst/>
            <a:ahLst/>
            <a:cxnLst/>
            <a:rect l="l" t="t" r="r" b="b"/>
            <a:pathLst>
              <a:path w="1079500" h="755650">
                <a:moveTo>
                  <a:pt x="539496" y="0"/>
                </a:moveTo>
                <a:lnTo>
                  <a:pt x="479192" y="4881"/>
                </a:lnTo>
                <a:lnTo>
                  <a:pt x="421060" y="18575"/>
                </a:lnTo>
                <a:lnTo>
                  <a:pt x="365451" y="39654"/>
                </a:lnTo>
                <a:lnTo>
                  <a:pt x="312721" y="66690"/>
                </a:lnTo>
                <a:lnTo>
                  <a:pt x="263222" y="98256"/>
                </a:lnTo>
                <a:lnTo>
                  <a:pt x="217310" y="132925"/>
                </a:lnTo>
                <a:lnTo>
                  <a:pt x="175337" y="169268"/>
                </a:lnTo>
                <a:lnTo>
                  <a:pt x="137659" y="205859"/>
                </a:lnTo>
                <a:lnTo>
                  <a:pt x="104628" y="241271"/>
                </a:lnTo>
                <a:lnTo>
                  <a:pt x="76598" y="274075"/>
                </a:lnTo>
                <a:lnTo>
                  <a:pt x="36961" y="326152"/>
                </a:lnTo>
                <a:lnTo>
                  <a:pt x="21577" y="350672"/>
                </a:lnTo>
                <a:lnTo>
                  <a:pt x="0" y="377647"/>
                </a:lnTo>
                <a:lnTo>
                  <a:pt x="21577" y="404621"/>
                </a:lnTo>
                <a:lnTo>
                  <a:pt x="26060" y="412723"/>
                </a:lnTo>
                <a:lnTo>
                  <a:pt x="36961" y="429141"/>
                </a:lnTo>
                <a:lnTo>
                  <a:pt x="76598" y="481218"/>
                </a:lnTo>
                <a:lnTo>
                  <a:pt x="104628" y="514023"/>
                </a:lnTo>
                <a:lnTo>
                  <a:pt x="137659" y="549434"/>
                </a:lnTo>
                <a:lnTo>
                  <a:pt x="175337" y="586025"/>
                </a:lnTo>
                <a:lnTo>
                  <a:pt x="217310" y="622369"/>
                </a:lnTo>
                <a:lnTo>
                  <a:pt x="263222" y="657037"/>
                </a:lnTo>
                <a:lnTo>
                  <a:pt x="312721" y="688603"/>
                </a:lnTo>
                <a:lnTo>
                  <a:pt x="365451" y="715639"/>
                </a:lnTo>
                <a:lnTo>
                  <a:pt x="421060" y="736718"/>
                </a:lnTo>
                <a:lnTo>
                  <a:pt x="479192" y="750412"/>
                </a:lnTo>
                <a:lnTo>
                  <a:pt x="539496" y="755294"/>
                </a:lnTo>
                <a:lnTo>
                  <a:pt x="599799" y="750412"/>
                </a:lnTo>
                <a:lnTo>
                  <a:pt x="657931" y="736718"/>
                </a:lnTo>
                <a:lnTo>
                  <a:pt x="713540" y="715639"/>
                </a:lnTo>
                <a:lnTo>
                  <a:pt x="766270" y="688603"/>
                </a:lnTo>
                <a:lnTo>
                  <a:pt x="815769" y="657037"/>
                </a:lnTo>
                <a:lnTo>
                  <a:pt x="828539" y="647395"/>
                </a:lnTo>
                <a:lnTo>
                  <a:pt x="539496" y="647395"/>
                </a:lnTo>
                <a:lnTo>
                  <a:pt x="488724" y="642814"/>
                </a:lnTo>
                <a:lnTo>
                  <a:pt x="439630" y="630014"/>
                </a:lnTo>
                <a:lnTo>
                  <a:pt x="392555" y="610404"/>
                </a:lnTo>
                <a:lnTo>
                  <a:pt x="347839" y="585395"/>
                </a:lnTo>
                <a:lnTo>
                  <a:pt x="305822" y="556397"/>
                </a:lnTo>
                <a:lnTo>
                  <a:pt x="266845" y="524821"/>
                </a:lnTo>
                <a:lnTo>
                  <a:pt x="231248" y="492079"/>
                </a:lnTo>
                <a:lnTo>
                  <a:pt x="199373" y="459579"/>
                </a:lnTo>
                <a:lnTo>
                  <a:pt x="171559" y="428734"/>
                </a:lnTo>
                <a:lnTo>
                  <a:pt x="129476" y="377647"/>
                </a:lnTo>
                <a:lnTo>
                  <a:pt x="148268" y="354341"/>
                </a:lnTo>
                <a:lnTo>
                  <a:pt x="200249" y="295714"/>
                </a:lnTo>
                <a:lnTo>
                  <a:pt x="232611" y="263215"/>
                </a:lnTo>
                <a:lnTo>
                  <a:pt x="268670" y="230472"/>
                </a:lnTo>
                <a:lnTo>
                  <a:pt x="308012" y="198896"/>
                </a:lnTo>
                <a:lnTo>
                  <a:pt x="350223" y="169899"/>
                </a:lnTo>
                <a:lnTo>
                  <a:pt x="394891" y="144890"/>
                </a:lnTo>
                <a:lnTo>
                  <a:pt x="441601" y="125280"/>
                </a:lnTo>
                <a:lnTo>
                  <a:pt x="489940" y="112479"/>
                </a:lnTo>
                <a:lnTo>
                  <a:pt x="539496" y="107899"/>
                </a:lnTo>
                <a:lnTo>
                  <a:pt x="828539" y="107899"/>
                </a:lnTo>
                <a:lnTo>
                  <a:pt x="815769" y="98256"/>
                </a:lnTo>
                <a:lnTo>
                  <a:pt x="766270" y="66690"/>
                </a:lnTo>
                <a:lnTo>
                  <a:pt x="713540" y="39654"/>
                </a:lnTo>
                <a:lnTo>
                  <a:pt x="657931" y="18575"/>
                </a:lnTo>
                <a:lnTo>
                  <a:pt x="599799" y="4881"/>
                </a:lnTo>
                <a:lnTo>
                  <a:pt x="539496" y="0"/>
                </a:lnTo>
                <a:close/>
              </a:path>
              <a:path w="1079500" h="755650">
                <a:moveTo>
                  <a:pt x="828539" y="107899"/>
                </a:moveTo>
                <a:lnTo>
                  <a:pt x="539496" y="107899"/>
                </a:lnTo>
                <a:lnTo>
                  <a:pt x="590267" y="112479"/>
                </a:lnTo>
                <a:lnTo>
                  <a:pt x="639361" y="125280"/>
                </a:lnTo>
                <a:lnTo>
                  <a:pt x="686436" y="144890"/>
                </a:lnTo>
                <a:lnTo>
                  <a:pt x="731152" y="169899"/>
                </a:lnTo>
                <a:lnTo>
                  <a:pt x="773169" y="198896"/>
                </a:lnTo>
                <a:lnTo>
                  <a:pt x="812146" y="230472"/>
                </a:lnTo>
                <a:lnTo>
                  <a:pt x="847743" y="263215"/>
                </a:lnTo>
                <a:lnTo>
                  <a:pt x="879618" y="295714"/>
                </a:lnTo>
                <a:lnTo>
                  <a:pt x="907432" y="326560"/>
                </a:lnTo>
                <a:lnTo>
                  <a:pt x="949515" y="377647"/>
                </a:lnTo>
                <a:lnTo>
                  <a:pt x="930845" y="400953"/>
                </a:lnTo>
                <a:lnTo>
                  <a:pt x="879618" y="459579"/>
                </a:lnTo>
                <a:lnTo>
                  <a:pt x="847743" y="492079"/>
                </a:lnTo>
                <a:lnTo>
                  <a:pt x="812146" y="524821"/>
                </a:lnTo>
                <a:lnTo>
                  <a:pt x="773169" y="556397"/>
                </a:lnTo>
                <a:lnTo>
                  <a:pt x="731152" y="585395"/>
                </a:lnTo>
                <a:lnTo>
                  <a:pt x="686436" y="610404"/>
                </a:lnTo>
                <a:lnTo>
                  <a:pt x="639361" y="630014"/>
                </a:lnTo>
                <a:lnTo>
                  <a:pt x="590267" y="642814"/>
                </a:lnTo>
                <a:lnTo>
                  <a:pt x="539496" y="647395"/>
                </a:lnTo>
                <a:lnTo>
                  <a:pt x="828539" y="647395"/>
                </a:lnTo>
                <a:lnTo>
                  <a:pt x="861681" y="622369"/>
                </a:lnTo>
                <a:lnTo>
                  <a:pt x="903654" y="586025"/>
                </a:lnTo>
                <a:lnTo>
                  <a:pt x="941332" y="549434"/>
                </a:lnTo>
                <a:lnTo>
                  <a:pt x="974363" y="514023"/>
                </a:lnTo>
                <a:lnTo>
                  <a:pt x="1002393" y="481218"/>
                </a:lnTo>
                <a:lnTo>
                  <a:pt x="1042030" y="429141"/>
                </a:lnTo>
                <a:lnTo>
                  <a:pt x="1057414" y="404621"/>
                </a:lnTo>
                <a:lnTo>
                  <a:pt x="1078992" y="377647"/>
                </a:lnTo>
                <a:lnTo>
                  <a:pt x="1057414" y="350672"/>
                </a:lnTo>
                <a:lnTo>
                  <a:pt x="1052931" y="342571"/>
                </a:lnTo>
                <a:lnTo>
                  <a:pt x="1042030" y="326152"/>
                </a:lnTo>
                <a:lnTo>
                  <a:pt x="1002393" y="274075"/>
                </a:lnTo>
                <a:lnTo>
                  <a:pt x="974363" y="241271"/>
                </a:lnTo>
                <a:lnTo>
                  <a:pt x="941332" y="205859"/>
                </a:lnTo>
                <a:lnTo>
                  <a:pt x="903654" y="169268"/>
                </a:lnTo>
                <a:lnTo>
                  <a:pt x="861681" y="132925"/>
                </a:lnTo>
                <a:lnTo>
                  <a:pt x="828539" y="107899"/>
                </a:lnTo>
                <a:close/>
              </a:path>
            </a:pathLst>
          </a:custGeom>
          <a:solidFill>
            <a:srgbClr val="26669E"/>
          </a:solidFill>
        </p:spPr>
        <p:txBody>
          <a:bodyPr wrap="square" lIns="0" tIns="0" rIns="0" bIns="0" rtlCol="0"/>
          <a:lstStyle/>
          <a:p>
            <a:endParaRPr/>
          </a:p>
        </p:txBody>
      </p:sp>
      <p:sp>
        <p:nvSpPr>
          <p:cNvPr id="4" name="object 4"/>
          <p:cNvSpPr/>
          <p:nvPr/>
        </p:nvSpPr>
        <p:spPr>
          <a:xfrm>
            <a:off x="799185" y="1652320"/>
            <a:ext cx="431800" cy="431800"/>
          </a:xfrm>
          <a:custGeom>
            <a:avLst/>
            <a:gdLst/>
            <a:ahLst/>
            <a:cxnLst/>
            <a:rect l="l" t="t" r="r" b="b"/>
            <a:pathLst>
              <a:path w="431800" h="431800">
                <a:moveTo>
                  <a:pt x="215798" y="0"/>
                </a:moveTo>
                <a:lnTo>
                  <a:pt x="166471" y="5724"/>
                </a:lnTo>
                <a:lnTo>
                  <a:pt x="121109" y="22019"/>
                </a:lnTo>
                <a:lnTo>
                  <a:pt x="81032" y="47562"/>
                </a:lnTo>
                <a:lnTo>
                  <a:pt x="47562" y="81032"/>
                </a:lnTo>
                <a:lnTo>
                  <a:pt x="22019" y="121109"/>
                </a:lnTo>
                <a:lnTo>
                  <a:pt x="5724" y="166471"/>
                </a:lnTo>
                <a:lnTo>
                  <a:pt x="0" y="215798"/>
                </a:lnTo>
                <a:lnTo>
                  <a:pt x="5724" y="265125"/>
                </a:lnTo>
                <a:lnTo>
                  <a:pt x="22019" y="310487"/>
                </a:lnTo>
                <a:lnTo>
                  <a:pt x="47562" y="350564"/>
                </a:lnTo>
                <a:lnTo>
                  <a:pt x="81032" y="384034"/>
                </a:lnTo>
                <a:lnTo>
                  <a:pt x="121109" y="409577"/>
                </a:lnTo>
                <a:lnTo>
                  <a:pt x="166471" y="425871"/>
                </a:lnTo>
                <a:lnTo>
                  <a:pt x="215798" y="431596"/>
                </a:lnTo>
                <a:lnTo>
                  <a:pt x="265125" y="425871"/>
                </a:lnTo>
                <a:lnTo>
                  <a:pt x="310487" y="409577"/>
                </a:lnTo>
                <a:lnTo>
                  <a:pt x="350564" y="384034"/>
                </a:lnTo>
                <a:lnTo>
                  <a:pt x="384034" y="350564"/>
                </a:lnTo>
                <a:lnTo>
                  <a:pt x="401158" y="323697"/>
                </a:lnTo>
                <a:lnTo>
                  <a:pt x="215798" y="323697"/>
                </a:lnTo>
                <a:lnTo>
                  <a:pt x="173902" y="315184"/>
                </a:lnTo>
                <a:lnTo>
                  <a:pt x="139593" y="292003"/>
                </a:lnTo>
                <a:lnTo>
                  <a:pt x="116412" y="257694"/>
                </a:lnTo>
                <a:lnTo>
                  <a:pt x="107899" y="215798"/>
                </a:lnTo>
                <a:lnTo>
                  <a:pt x="116412" y="173902"/>
                </a:lnTo>
                <a:lnTo>
                  <a:pt x="139593" y="139593"/>
                </a:lnTo>
                <a:lnTo>
                  <a:pt x="173902" y="116412"/>
                </a:lnTo>
                <a:lnTo>
                  <a:pt x="215798" y="107899"/>
                </a:lnTo>
                <a:lnTo>
                  <a:pt x="401158" y="107899"/>
                </a:lnTo>
                <a:lnTo>
                  <a:pt x="384034" y="81032"/>
                </a:lnTo>
                <a:lnTo>
                  <a:pt x="350564" y="47562"/>
                </a:lnTo>
                <a:lnTo>
                  <a:pt x="310487" y="22019"/>
                </a:lnTo>
                <a:lnTo>
                  <a:pt x="265125" y="5724"/>
                </a:lnTo>
                <a:lnTo>
                  <a:pt x="215798" y="0"/>
                </a:lnTo>
                <a:close/>
              </a:path>
              <a:path w="431800" h="431800">
                <a:moveTo>
                  <a:pt x="401158" y="107899"/>
                </a:moveTo>
                <a:lnTo>
                  <a:pt x="215798" y="107899"/>
                </a:lnTo>
                <a:lnTo>
                  <a:pt x="257694" y="116412"/>
                </a:lnTo>
                <a:lnTo>
                  <a:pt x="292003" y="139593"/>
                </a:lnTo>
                <a:lnTo>
                  <a:pt x="315184" y="173902"/>
                </a:lnTo>
                <a:lnTo>
                  <a:pt x="323697" y="215798"/>
                </a:lnTo>
                <a:lnTo>
                  <a:pt x="315184" y="257694"/>
                </a:lnTo>
                <a:lnTo>
                  <a:pt x="292003" y="292003"/>
                </a:lnTo>
                <a:lnTo>
                  <a:pt x="257694" y="315184"/>
                </a:lnTo>
                <a:lnTo>
                  <a:pt x="215798" y="323697"/>
                </a:lnTo>
                <a:lnTo>
                  <a:pt x="401158" y="323697"/>
                </a:lnTo>
                <a:lnTo>
                  <a:pt x="409577" y="310487"/>
                </a:lnTo>
                <a:lnTo>
                  <a:pt x="425871" y="265125"/>
                </a:lnTo>
                <a:lnTo>
                  <a:pt x="431596" y="215798"/>
                </a:lnTo>
                <a:lnTo>
                  <a:pt x="425871" y="166471"/>
                </a:lnTo>
                <a:lnTo>
                  <a:pt x="409577" y="121109"/>
                </a:lnTo>
                <a:lnTo>
                  <a:pt x="401158" y="107899"/>
                </a:lnTo>
                <a:close/>
              </a:path>
            </a:pathLst>
          </a:custGeom>
          <a:solidFill>
            <a:srgbClr val="26669E"/>
          </a:solidFill>
        </p:spPr>
        <p:txBody>
          <a:bodyPr wrap="square" lIns="0" tIns="0" rIns="0" bIns="0" rtlCol="0"/>
          <a:lstStyle/>
          <a:p>
            <a:endParaRPr/>
          </a:p>
        </p:txBody>
      </p:sp>
      <p:sp>
        <p:nvSpPr>
          <p:cNvPr id="5" name="object 5"/>
          <p:cNvSpPr/>
          <p:nvPr/>
        </p:nvSpPr>
        <p:spPr>
          <a:xfrm>
            <a:off x="475487" y="3220698"/>
            <a:ext cx="1193863" cy="12700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58101" y="5208270"/>
            <a:ext cx="1247883" cy="126999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979676" y="1609403"/>
            <a:ext cx="5351780" cy="720710"/>
          </a:xfrm>
          <a:prstGeom prst="rect">
            <a:avLst/>
          </a:prstGeom>
        </p:spPr>
        <p:txBody>
          <a:bodyPr vert="horz" wrap="square" lIns="0" tIns="12700" rIns="0" bIns="0" rtlCol="0">
            <a:spAutoFit/>
          </a:bodyPr>
          <a:lstStyle/>
          <a:p>
            <a:pPr marL="12700">
              <a:lnSpc>
                <a:spcPct val="100000"/>
              </a:lnSpc>
              <a:spcBef>
                <a:spcPts val="100"/>
              </a:spcBef>
            </a:pPr>
            <a:r>
              <a:rPr lang="en-US" sz="2300" spc="-10" dirty="0">
                <a:latin typeface="Tw Cen MT"/>
                <a:cs typeface="Tw Cen MT"/>
              </a:rPr>
              <a:t>Beginning in 2019, gathered </a:t>
            </a:r>
            <a:r>
              <a:rPr lang="en-US" sz="2300" b="1" dirty="0">
                <a:solidFill>
                  <a:srgbClr val="225E92"/>
                </a:solidFill>
                <a:latin typeface="Tw Cen MT"/>
              </a:rPr>
              <a:t>public input </a:t>
            </a:r>
            <a:r>
              <a:rPr lang="en-US" sz="2300" spc="-10" dirty="0">
                <a:latin typeface="Tw Cen MT"/>
                <a:cs typeface="Tw Cen MT"/>
              </a:rPr>
              <a:t>to d</a:t>
            </a:r>
            <a:r>
              <a:rPr sz="2300" spc="-10" dirty="0">
                <a:latin typeface="Tw Cen MT"/>
                <a:cs typeface="Tw Cen MT"/>
              </a:rPr>
              <a:t>evelop </a:t>
            </a:r>
            <a:r>
              <a:rPr sz="2300" dirty="0">
                <a:latin typeface="Tw Cen MT"/>
                <a:cs typeface="Tw Cen MT"/>
              </a:rPr>
              <a:t>a </a:t>
            </a:r>
            <a:r>
              <a:rPr sz="2300" b="1" dirty="0">
                <a:solidFill>
                  <a:srgbClr val="225E92"/>
                </a:solidFill>
                <a:latin typeface="Tw Cen MT"/>
                <a:cs typeface="Tw Cen MT"/>
              </a:rPr>
              <a:t>vision </a:t>
            </a:r>
            <a:r>
              <a:rPr sz="2300" spc="-20" dirty="0">
                <a:latin typeface="Tw Cen MT"/>
                <a:cs typeface="Tw Cen MT"/>
              </a:rPr>
              <a:t>for </a:t>
            </a:r>
            <a:r>
              <a:rPr sz="2300" dirty="0">
                <a:latin typeface="Tw Cen MT"/>
                <a:cs typeface="Tw Cen MT"/>
              </a:rPr>
              <a:t>the Thoreau Depot</a:t>
            </a:r>
            <a:r>
              <a:rPr sz="2300" spc="-25" dirty="0">
                <a:latin typeface="Tw Cen MT"/>
                <a:cs typeface="Tw Cen MT"/>
              </a:rPr>
              <a:t> </a:t>
            </a:r>
            <a:r>
              <a:rPr sz="2300" dirty="0">
                <a:latin typeface="Tw Cen MT"/>
                <a:cs typeface="Tw Cen MT"/>
              </a:rPr>
              <a:t>area</a:t>
            </a: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155"/>
              </a:lnSpc>
            </a:pPr>
            <a:r>
              <a:rPr dirty="0"/>
              <a:t>1</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155"/>
              </a:lnSpc>
            </a:pPr>
            <a:r>
              <a:rPr dirty="0"/>
              <a:t>Concord Thoreau Depot | Public </a:t>
            </a:r>
            <a:r>
              <a:rPr spc="-10" dirty="0"/>
              <a:t>Forum </a:t>
            </a:r>
            <a:r>
              <a:rPr dirty="0"/>
              <a:t>| February 11,</a:t>
            </a:r>
            <a:r>
              <a:rPr spc="-55" dirty="0"/>
              <a:t> </a:t>
            </a:r>
            <a:r>
              <a:rPr dirty="0"/>
              <a:t>2020</a:t>
            </a:r>
          </a:p>
        </p:txBody>
      </p:sp>
      <p:sp>
        <p:nvSpPr>
          <p:cNvPr id="8" name="object 8"/>
          <p:cNvSpPr txBox="1"/>
          <p:nvPr/>
        </p:nvSpPr>
        <p:spPr>
          <a:xfrm>
            <a:off x="1979676" y="3596852"/>
            <a:ext cx="7428230" cy="1074653"/>
          </a:xfrm>
          <a:prstGeom prst="rect">
            <a:avLst/>
          </a:prstGeom>
        </p:spPr>
        <p:txBody>
          <a:bodyPr vert="horz" wrap="square" lIns="0" tIns="12700" rIns="0" bIns="0" rtlCol="0">
            <a:spAutoFit/>
          </a:bodyPr>
          <a:lstStyle/>
          <a:p>
            <a:pPr marL="12700">
              <a:lnSpc>
                <a:spcPct val="100000"/>
              </a:lnSpc>
              <a:spcBef>
                <a:spcPts val="100"/>
              </a:spcBef>
            </a:pPr>
            <a:r>
              <a:rPr lang="en-US" sz="2300" dirty="0">
                <a:latin typeface="Tw Cen MT"/>
                <a:cs typeface="Tw Cen MT"/>
              </a:rPr>
              <a:t>Over the course of 2020 and 2021, c</a:t>
            </a:r>
            <a:r>
              <a:rPr sz="2300" dirty="0">
                <a:latin typeface="Tw Cen MT"/>
                <a:cs typeface="Tw Cen MT"/>
              </a:rPr>
              <a:t>reate</a:t>
            </a:r>
            <a:r>
              <a:rPr lang="en-US" sz="2300" dirty="0">
                <a:latin typeface="Tw Cen MT"/>
                <a:cs typeface="Tw Cen MT"/>
              </a:rPr>
              <a:t>d</a:t>
            </a:r>
            <a:r>
              <a:rPr sz="2300" dirty="0">
                <a:latin typeface="Tw Cen MT"/>
                <a:cs typeface="Tw Cen MT"/>
              </a:rPr>
              <a:t> the </a:t>
            </a:r>
            <a:r>
              <a:rPr sz="2300" b="1" spc="-5" dirty="0">
                <a:solidFill>
                  <a:srgbClr val="67B5D0"/>
                </a:solidFill>
                <a:latin typeface="Tw Cen MT"/>
                <a:cs typeface="Tw Cen MT"/>
              </a:rPr>
              <a:t>framework </a:t>
            </a:r>
            <a:r>
              <a:rPr sz="2300" spc="-5" dirty="0">
                <a:latin typeface="Tw Cen MT"/>
                <a:cs typeface="Tw Cen MT"/>
              </a:rPr>
              <a:t>(i.e., </a:t>
            </a:r>
            <a:r>
              <a:rPr sz="2300" b="1" dirty="0">
                <a:latin typeface="Tw Cen MT"/>
                <a:cs typeface="Tw Cen MT"/>
              </a:rPr>
              <a:t>zoning</a:t>
            </a:r>
            <a:r>
              <a:rPr sz="2300" dirty="0">
                <a:latin typeface="Tw Cen MT"/>
                <a:cs typeface="Tw Cen MT"/>
              </a:rPr>
              <a:t>) to help </a:t>
            </a:r>
            <a:r>
              <a:rPr sz="2300" spc="-5" dirty="0">
                <a:latin typeface="Tw Cen MT"/>
                <a:cs typeface="Tw Cen MT"/>
              </a:rPr>
              <a:t>implement </a:t>
            </a:r>
            <a:r>
              <a:rPr sz="2300" dirty="0">
                <a:latin typeface="Tw Cen MT"/>
                <a:cs typeface="Tw Cen MT"/>
              </a:rPr>
              <a:t>the</a:t>
            </a:r>
            <a:r>
              <a:rPr sz="2300" spc="-60" dirty="0">
                <a:latin typeface="Tw Cen MT"/>
                <a:cs typeface="Tw Cen MT"/>
              </a:rPr>
              <a:t> </a:t>
            </a:r>
            <a:r>
              <a:rPr sz="2300" dirty="0">
                <a:latin typeface="Tw Cen MT"/>
                <a:cs typeface="Tw Cen MT"/>
              </a:rPr>
              <a:t>vision</a:t>
            </a:r>
            <a:r>
              <a:rPr lang="en-US" sz="2300" dirty="0">
                <a:latin typeface="Tw Cen MT"/>
                <a:cs typeface="Tw Cen MT"/>
              </a:rPr>
              <a:t> through iterative </a:t>
            </a:r>
            <a:r>
              <a:rPr lang="en-US" sz="2300" b="1" dirty="0">
                <a:solidFill>
                  <a:srgbClr val="225E92"/>
                </a:solidFill>
                <a:latin typeface="Tw Cen MT"/>
              </a:rPr>
              <a:t>public engagement </a:t>
            </a:r>
            <a:endParaRPr sz="2300" b="1" dirty="0">
              <a:solidFill>
                <a:srgbClr val="225E92"/>
              </a:solidFill>
              <a:latin typeface="Tw Cen MT"/>
            </a:endParaRPr>
          </a:p>
        </p:txBody>
      </p:sp>
      <p:sp>
        <p:nvSpPr>
          <p:cNvPr id="9" name="object 9"/>
          <p:cNvSpPr txBox="1"/>
          <p:nvPr/>
        </p:nvSpPr>
        <p:spPr>
          <a:xfrm>
            <a:off x="1979676" y="5739989"/>
            <a:ext cx="7600315" cy="726440"/>
          </a:xfrm>
          <a:prstGeom prst="rect">
            <a:avLst/>
          </a:prstGeom>
        </p:spPr>
        <p:txBody>
          <a:bodyPr vert="horz" wrap="square" lIns="0" tIns="12700" rIns="0" bIns="0" rtlCol="0">
            <a:spAutoFit/>
          </a:bodyPr>
          <a:lstStyle/>
          <a:p>
            <a:pPr marL="12700" marR="5080">
              <a:lnSpc>
                <a:spcPct val="100000"/>
              </a:lnSpc>
              <a:spcBef>
                <a:spcPts val="100"/>
              </a:spcBef>
            </a:pPr>
            <a:r>
              <a:rPr sz="2300" spc="-5" dirty="0">
                <a:latin typeface="Tw Cen MT"/>
                <a:cs typeface="Tw Cen MT"/>
              </a:rPr>
              <a:t>Identify </a:t>
            </a:r>
            <a:r>
              <a:rPr sz="2300" dirty="0">
                <a:latin typeface="Tw Cen MT"/>
                <a:cs typeface="Tw Cen MT"/>
              </a:rPr>
              <a:t>additional </a:t>
            </a:r>
            <a:r>
              <a:rPr sz="2300" b="1" spc="5" dirty="0">
                <a:solidFill>
                  <a:srgbClr val="AD9882"/>
                </a:solidFill>
                <a:latin typeface="Tw Cen MT"/>
                <a:cs typeface="Tw Cen MT"/>
              </a:rPr>
              <a:t>recommendations </a:t>
            </a:r>
            <a:r>
              <a:rPr sz="2300" spc="-15" dirty="0">
                <a:latin typeface="Tw Cen MT"/>
                <a:cs typeface="Tw Cen MT"/>
              </a:rPr>
              <a:t>(e.g., </a:t>
            </a:r>
            <a:r>
              <a:rPr sz="2300" dirty="0">
                <a:latin typeface="Tw Cen MT"/>
                <a:cs typeface="Tw Cen MT"/>
              </a:rPr>
              <a:t>connectivity </a:t>
            </a:r>
            <a:r>
              <a:rPr sz="2300" spc="-15" dirty="0">
                <a:latin typeface="Tw Cen MT"/>
                <a:cs typeface="Tw Cen MT"/>
              </a:rPr>
              <a:t>improve-  </a:t>
            </a:r>
            <a:r>
              <a:rPr sz="2300" dirty="0">
                <a:latin typeface="Tw Cen MT"/>
                <a:cs typeface="Tw Cen MT"/>
              </a:rPr>
              <a:t>ments) to help </a:t>
            </a:r>
            <a:r>
              <a:rPr sz="2300" spc="-5" dirty="0">
                <a:latin typeface="Tw Cen MT"/>
                <a:cs typeface="Tw Cen MT"/>
              </a:rPr>
              <a:t>implem</a:t>
            </a:r>
            <a:r>
              <a:rPr lang="en-US" sz="2300" spc="-5" dirty="0">
                <a:latin typeface="Tw Cen MT"/>
                <a:cs typeface="Tw Cen MT"/>
              </a:rPr>
              <a:t>e</a:t>
            </a:r>
            <a:r>
              <a:rPr sz="2300" spc="-5" dirty="0">
                <a:latin typeface="Tw Cen MT"/>
                <a:cs typeface="Tw Cen MT"/>
              </a:rPr>
              <a:t>nt </a:t>
            </a:r>
            <a:r>
              <a:rPr sz="2300" dirty="0">
                <a:latin typeface="Tw Cen MT"/>
                <a:cs typeface="Tw Cen MT"/>
              </a:rPr>
              <a:t>the</a:t>
            </a:r>
            <a:r>
              <a:rPr sz="2300" spc="-10" dirty="0">
                <a:latin typeface="Tw Cen MT"/>
                <a:cs typeface="Tw Cen MT"/>
              </a:rPr>
              <a:t> </a:t>
            </a:r>
            <a:r>
              <a:rPr sz="2300" dirty="0">
                <a:latin typeface="Tw Cen MT"/>
                <a:cs typeface="Tw Cen MT"/>
              </a:rPr>
              <a:t>vision</a:t>
            </a:r>
          </a:p>
        </p:txBody>
      </p:sp>
      <p:sp>
        <p:nvSpPr>
          <p:cNvPr id="12" name="Rectangle 11">
            <a:extLst>
              <a:ext uri="{FF2B5EF4-FFF2-40B4-BE49-F238E27FC236}">
                <a16:creationId xmlns:a16="http://schemas.microsoft.com/office/drawing/2014/main" id="{955C811D-5051-41BF-9CB2-98DF712EF1D6}"/>
              </a:ext>
            </a:extLst>
          </p:cNvPr>
          <p:cNvSpPr/>
          <p:nvPr/>
        </p:nvSpPr>
        <p:spPr>
          <a:xfrm>
            <a:off x="419100" y="2667000"/>
            <a:ext cx="8988806" cy="2379268"/>
          </a:xfrm>
          <a:prstGeom prst="rect">
            <a:avLst/>
          </a:prstGeom>
          <a:noFill/>
          <a:ln w="1079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DB094627-9CFD-487F-A181-0426CEA1A668}"/>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B21AC-2046-B24A-BFFA-52B9ACF9366E}"/>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What is being proposed?</a:t>
            </a:r>
          </a:p>
        </p:txBody>
      </p:sp>
      <p:sp>
        <p:nvSpPr>
          <p:cNvPr id="5" name="Text Placeholder 4">
            <a:extLst>
              <a:ext uri="{FF2B5EF4-FFF2-40B4-BE49-F238E27FC236}">
                <a16:creationId xmlns:a16="http://schemas.microsoft.com/office/drawing/2014/main" id="{AC6556D2-4D23-7C4B-9BBD-68ACF157CDD9}"/>
              </a:ext>
            </a:extLst>
          </p:cNvPr>
          <p:cNvSpPr>
            <a:spLocks noGrp="1"/>
          </p:cNvSpPr>
          <p:nvPr>
            <p:ph type="body" idx="1"/>
          </p:nvPr>
        </p:nvSpPr>
        <p:spPr>
          <a:xfrm>
            <a:off x="477837" y="1062949"/>
            <a:ext cx="8534850" cy="6186309"/>
          </a:xfrm>
        </p:spPr>
        <p:txBody>
          <a:bodyPr/>
          <a:lstStyle/>
          <a:p>
            <a:pPr marL="342900" indent="-342900">
              <a:buAutoNum type="arabicParenR"/>
            </a:pPr>
            <a:r>
              <a:rPr lang="en-US" sz="2400" dirty="0"/>
              <a:t>Prohibit some uses that are allowed today. No car dealerships, light industrial, additional gas stations, or professional offices on the first floor.</a:t>
            </a:r>
          </a:p>
          <a:p>
            <a:pPr marL="342900" indent="-342900">
              <a:buAutoNum type="arabicParenR"/>
            </a:pPr>
            <a:r>
              <a:rPr lang="en-US" sz="2400" dirty="0"/>
              <a:t>Lower the current height possible for pitched roofs, but allow for somewhat higher height via a special permit process within a confined area of the largest parcels (i.e., on Sudbury Road)</a:t>
            </a:r>
          </a:p>
          <a:p>
            <a:pPr marL="342900" indent="-342900">
              <a:buAutoNum type="arabicParenR"/>
            </a:pPr>
            <a:r>
              <a:rPr lang="en-US" sz="2400" dirty="0"/>
              <a:t>Prohibit parking in front yard setbacks and require public space along front yards on Sudbury Rd.</a:t>
            </a:r>
          </a:p>
          <a:p>
            <a:pPr marL="342900" indent="-342900">
              <a:buAutoNum type="arabicParenR"/>
            </a:pPr>
            <a:r>
              <a:rPr lang="en-US" sz="2400" dirty="0"/>
              <a:t>Reduce affordable housing requirements for smaller projects and specify affordability limits </a:t>
            </a:r>
          </a:p>
          <a:p>
            <a:pPr marL="342900" indent="-342900">
              <a:buAutoNum type="arabicParenR"/>
            </a:pPr>
            <a:r>
              <a:rPr lang="en-US" sz="2400" dirty="0"/>
              <a:t>Reduce open space requirement for mixed-use projects with a condition that it be functional and publicly accessible</a:t>
            </a:r>
          </a:p>
          <a:p>
            <a:pPr marL="342900" indent="-342900">
              <a:buAutoNum type="arabicParenR"/>
            </a:pPr>
            <a:r>
              <a:rPr lang="en-US" sz="2400" dirty="0"/>
              <a:t>Reduce residential parking requirements for mixed use projects to align with the needs of 1-2 bedroom units near public transit</a:t>
            </a:r>
          </a:p>
          <a:p>
            <a:pPr marL="342900" indent="-342900">
              <a:buAutoNum type="arabicParenR"/>
            </a:pPr>
            <a:r>
              <a:rPr lang="en-US" sz="2400" dirty="0"/>
              <a:t>Provide design standards so new development better reflects the architectural styles and scale of Concord.</a:t>
            </a:r>
          </a:p>
          <a:p>
            <a:pPr marL="342900" indent="-342900">
              <a:buAutoNum type="arabicParenR"/>
            </a:pPr>
            <a:endParaRPr lang="en-US" sz="1800" dirty="0"/>
          </a:p>
        </p:txBody>
      </p:sp>
    </p:spTree>
    <p:extLst>
      <p:ext uri="{BB962C8B-B14F-4D97-AF65-F5344CB8AC3E}">
        <p14:creationId xmlns:p14="http://schemas.microsoft.com/office/powerpoint/2010/main" val="1889151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62CB64-9E04-44A9-BAB1-F2A57794F7C6}"/>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Create Opportunity for Mixed-Use</a:t>
            </a:r>
          </a:p>
        </p:txBody>
      </p:sp>
      <p:graphicFrame>
        <p:nvGraphicFramePr>
          <p:cNvPr id="6" name="Table 5">
            <a:extLst>
              <a:ext uri="{FF2B5EF4-FFF2-40B4-BE49-F238E27FC236}">
                <a16:creationId xmlns:a16="http://schemas.microsoft.com/office/drawing/2014/main" id="{DED80923-E61A-4F63-A01F-4C9B42D782A0}"/>
              </a:ext>
            </a:extLst>
          </p:cNvPr>
          <p:cNvGraphicFramePr>
            <a:graphicFrameLocks noGrp="1"/>
          </p:cNvGraphicFramePr>
          <p:nvPr>
            <p:extLst>
              <p:ext uri="{D42A27DB-BD31-4B8C-83A1-F6EECF244321}">
                <p14:modId xmlns:p14="http://schemas.microsoft.com/office/powerpoint/2010/main" val="600822740"/>
              </p:ext>
            </p:extLst>
          </p:nvPr>
        </p:nvGraphicFramePr>
        <p:xfrm>
          <a:off x="76241" y="914400"/>
          <a:ext cx="10045472" cy="6624560"/>
        </p:xfrm>
        <a:graphic>
          <a:graphicData uri="http://schemas.openxmlformats.org/drawingml/2006/table">
            <a:tbl>
              <a:tblPr firstRow="1" bandRow="1">
                <a:tableStyleId>{7DF18680-E054-41AD-8BC1-D1AEF772440D}</a:tableStyleId>
              </a:tblPr>
              <a:tblGrid>
                <a:gridCol w="2141927">
                  <a:extLst>
                    <a:ext uri="{9D8B030D-6E8A-4147-A177-3AD203B41FA5}">
                      <a16:colId xmlns:a16="http://schemas.microsoft.com/office/drawing/2014/main" val="255815916"/>
                    </a:ext>
                  </a:extLst>
                </a:gridCol>
                <a:gridCol w="3192032">
                  <a:extLst>
                    <a:ext uri="{9D8B030D-6E8A-4147-A177-3AD203B41FA5}">
                      <a16:colId xmlns:a16="http://schemas.microsoft.com/office/drawing/2014/main" val="3363040640"/>
                    </a:ext>
                  </a:extLst>
                </a:gridCol>
                <a:gridCol w="4711513">
                  <a:extLst>
                    <a:ext uri="{9D8B030D-6E8A-4147-A177-3AD203B41FA5}">
                      <a16:colId xmlns:a16="http://schemas.microsoft.com/office/drawing/2014/main" val="3431628373"/>
                    </a:ext>
                  </a:extLst>
                </a:gridCol>
              </a:tblGrid>
              <a:tr h="632120">
                <a:tc>
                  <a:txBody>
                    <a:bodyPr/>
                    <a:lstStyle/>
                    <a:p>
                      <a:r>
                        <a:rPr lang="en-US" sz="2400" dirty="0">
                          <a:latin typeface="Tw Cen MT" panose="020B0602020104020603" pitchFamily="34" charset="0"/>
                        </a:rPr>
                        <a:t>Existing Provision</a:t>
                      </a:r>
                    </a:p>
                  </a:txBody>
                  <a:tcPr marL="101659" marR="101659" marT="50830" marB="50830">
                    <a:solidFill>
                      <a:schemeClr val="accent5">
                        <a:lumMod val="50000"/>
                      </a:schemeClr>
                    </a:solidFill>
                  </a:tcPr>
                </a:tc>
                <a:tc>
                  <a:txBody>
                    <a:bodyPr/>
                    <a:lstStyle/>
                    <a:p>
                      <a:r>
                        <a:rPr lang="en-US" sz="2400" dirty="0">
                          <a:latin typeface="Tw Cen MT" panose="020B0602020104020603" pitchFamily="34" charset="0"/>
                        </a:rPr>
                        <a:t>Potential Issue with Existing</a:t>
                      </a:r>
                    </a:p>
                  </a:txBody>
                  <a:tcPr marL="101659" marR="101659" marT="50830" marB="50830">
                    <a:solidFill>
                      <a:schemeClr val="accent5">
                        <a:lumMod val="50000"/>
                      </a:schemeClr>
                    </a:solidFill>
                  </a:tcPr>
                </a:tc>
                <a:tc>
                  <a:txBody>
                    <a:bodyPr/>
                    <a:lstStyle/>
                    <a:p>
                      <a:r>
                        <a:rPr lang="en-US" sz="2400" dirty="0">
                          <a:latin typeface="Tw Cen MT" panose="020B0602020104020603" pitchFamily="34" charset="0"/>
                        </a:rPr>
                        <a:t>Proposed Solution</a:t>
                      </a:r>
                    </a:p>
                  </a:txBody>
                  <a:tcPr marL="101659" marR="101659" marT="50830" marB="50830">
                    <a:solidFill>
                      <a:schemeClr val="accent5">
                        <a:lumMod val="50000"/>
                      </a:schemeClr>
                    </a:solidFill>
                  </a:tcPr>
                </a:tc>
                <a:extLst>
                  <a:ext uri="{0D108BD9-81ED-4DB2-BD59-A6C34878D82A}">
                    <a16:rowId xmlns:a16="http://schemas.microsoft.com/office/drawing/2014/main" val="3087514467"/>
                  </a:ext>
                </a:extLst>
              </a:tr>
              <a:tr h="1186022">
                <a:tc>
                  <a:txBody>
                    <a:bodyPr/>
                    <a:lstStyle/>
                    <a:p>
                      <a:r>
                        <a:rPr lang="en-US" sz="2000" dirty="0">
                          <a:latin typeface="Tw Cen MT" panose="020B0602020104020603" pitchFamily="34" charset="0"/>
                        </a:rPr>
                        <a:t>All buildings on lot must be mixed-use (vertical mixed-use)</a:t>
                      </a:r>
                    </a:p>
                  </a:txBody>
                  <a:tcPr marL="101659" marR="101659" marT="50830" marB="50830"/>
                </a:tc>
                <a:tc>
                  <a:txBody>
                    <a:bodyPr/>
                    <a:lstStyle/>
                    <a:p>
                      <a:r>
                        <a:rPr lang="en-US" sz="2000" dirty="0">
                          <a:latin typeface="Tw Cen MT" panose="020B0602020104020603" pitchFamily="34" charset="0"/>
                        </a:rPr>
                        <a:t>For deep or large lots, it may be difficult to require commercial uses throughout site</a:t>
                      </a:r>
                    </a:p>
                  </a:txBody>
                  <a:tcPr marL="101659" marR="101659" marT="50830" marB="50830"/>
                </a:tc>
                <a:tc>
                  <a:txBody>
                    <a:bodyPr/>
                    <a:lstStyle/>
                    <a:p>
                      <a:pPr marL="176213" indent="-176213">
                        <a:buFont typeface="Arial" panose="020B0604020202020204" pitchFamily="34" charset="0"/>
                        <a:buChar char="•"/>
                      </a:pPr>
                      <a:r>
                        <a:rPr lang="en-US" sz="2000" dirty="0">
                          <a:latin typeface="Tw Cen MT" panose="020B0602020104020603" pitchFamily="34" charset="0"/>
                        </a:rPr>
                        <a:t>Along public street, require ground-floor commercial</a:t>
                      </a:r>
                    </a:p>
                    <a:p>
                      <a:pPr marL="176213" indent="-176213">
                        <a:buFont typeface="Arial" panose="020B0604020202020204" pitchFamily="34" charset="0"/>
                        <a:buChar char="•"/>
                      </a:pPr>
                      <a:r>
                        <a:rPr lang="en-US" sz="2000" dirty="0">
                          <a:latin typeface="Tw Cen MT" panose="020B0602020104020603" pitchFamily="34" charset="0"/>
                        </a:rPr>
                        <a:t>Allow single use buildings in other parts of site</a:t>
                      </a:r>
                    </a:p>
                    <a:p>
                      <a:pPr marL="176213" indent="-176213">
                        <a:buFont typeface="Arial" panose="020B0604020202020204" pitchFamily="34" charset="0"/>
                        <a:buChar char="•"/>
                      </a:pPr>
                      <a:r>
                        <a:rPr lang="en-US" sz="2000" dirty="0">
                          <a:latin typeface="Tw Cen MT" panose="020B0602020104020603" pitchFamily="34" charset="0"/>
                        </a:rPr>
                        <a:t>Clarify types of residential units allowed as part of a mixed-use development</a:t>
                      </a:r>
                    </a:p>
                  </a:txBody>
                  <a:tcPr marL="101659" marR="101659" marT="50830" marB="50830"/>
                </a:tc>
                <a:extLst>
                  <a:ext uri="{0D108BD9-81ED-4DB2-BD59-A6C34878D82A}">
                    <a16:rowId xmlns:a16="http://schemas.microsoft.com/office/drawing/2014/main" val="1312715133"/>
                  </a:ext>
                </a:extLst>
              </a:tr>
              <a:tr h="1684720">
                <a:tc>
                  <a:txBody>
                    <a:bodyPr/>
                    <a:lstStyle/>
                    <a:p>
                      <a:r>
                        <a:rPr lang="en-US" sz="2000" dirty="0">
                          <a:latin typeface="Tw Cen MT" panose="020B0602020104020603" pitchFamily="34" charset="0"/>
                        </a:rPr>
                        <a:t>For developments 4+ units, 20% units must be affordable</a:t>
                      </a:r>
                    </a:p>
                  </a:txBody>
                  <a:tcPr marL="101659" marR="101659" marT="50830" marB="50830"/>
                </a:tc>
                <a:tc>
                  <a:txBody>
                    <a:bodyPr/>
                    <a:lstStyle/>
                    <a:p>
                      <a:r>
                        <a:rPr lang="en-US" sz="2000" dirty="0">
                          <a:latin typeface="Tw Cen MT" panose="020B0602020104020603" pitchFamily="34" charset="0"/>
                        </a:rPr>
                        <a:t>The current rate may hinder development for smaller projects.</a:t>
                      </a:r>
                    </a:p>
                  </a:txBody>
                  <a:tcPr marL="101659" marR="101659" marT="50830" marB="50830"/>
                </a:tc>
                <a:tc>
                  <a:txBody>
                    <a:bodyPr/>
                    <a:lstStyle/>
                    <a:p>
                      <a:pPr marL="171450" indent="-171450">
                        <a:buFont typeface="Arial" panose="020B0604020202020204" pitchFamily="34" charset="0"/>
                        <a:buChar char="•"/>
                      </a:pPr>
                      <a:r>
                        <a:rPr lang="en-US" sz="2000" dirty="0">
                          <a:solidFill>
                            <a:schemeClr val="tx1"/>
                          </a:solidFill>
                          <a:latin typeface="Tw Cen MT" panose="020B0602020104020603" pitchFamily="34" charset="0"/>
                        </a:rPr>
                        <a:t>5-10 units: 10% affordable (80% AMI)</a:t>
                      </a:r>
                    </a:p>
                    <a:p>
                      <a:pPr marL="171450" indent="-171450">
                        <a:buFont typeface="Arial" panose="020B0604020202020204" pitchFamily="34" charset="0"/>
                        <a:buChar char="•"/>
                      </a:pPr>
                      <a:r>
                        <a:rPr lang="en-US" sz="2000" dirty="0">
                          <a:solidFill>
                            <a:schemeClr val="tx1"/>
                          </a:solidFill>
                          <a:latin typeface="Tw Cen MT" panose="020B0602020104020603" pitchFamily="34" charset="0"/>
                        </a:rPr>
                        <a:t>&gt;10 units: 20% affordable (half of units required at 80% AMI and balance between 100-120% AMI)</a:t>
                      </a:r>
                    </a:p>
                    <a:p>
                      <a:pPr marL="171450" indent="-171450">
                        <a:buFont typeface="Arial" panose="020B0604020202020204" pitchFamily="34" charset="0"/>
                        <a:buChar char="•"/>
                      </a:pPr>
                      <a:r>
                        <a:rPr lang="en-US" sz="2000" dirty="0">
                          <a:solidFill>
                            <a:schemeClr val="tx1"/>
                          </a:solidFill>
                          <a:latin typeface="Tw Cen MT" panose="020B0602020104020603" pitchFamily="34" charset="0"/>
                        </a:rPr>
                        <a:t>Requirement for diverse bedroom mix</a:t>
                      </a:r>
                    </a:p>
                    <a:p>
                      <a:pPr marL="342900" indent="-342900">
                        <a:buFont typeface="Arial" panose="020B0604020202020204" pitchFamily="34" charset="0"/>
                        <a:buChar char="•"/>
                      </a:pPr>
                      <a:endParaRPr lang="en-US" sz="2000" dirty="0">
                        <a:solidFill>
                          <a:srgbClr val="FF0000"/>
                        </a:solidFill>
                        <a:latin typeface="Tw Cen MT" panose="020B0602020104020603" pitchFamily="34" charset="0"/>
                      </a:endParaRPr>
                    </a:p>
                  </a:txBody>
                  <a:tcPr marL="101659" marR="101659" marT="50830" marB="50830"/>
                </a:tc>
                <a:extLst>
                  <a:ext uri="{0D108BD9-81ED-4DB2-BD59-A6C34878D82A}">
                    <a16:rowId xmlns:a16="http://schemas.microsoft.com/office/drawing/2014/main" val="3689612201"/>
                  </a:ext>
                </a:extLst>
              </a:tr>
              <a:tr h="1457113">
                <a:tc>
                  <a:txBody>
                    <a:bodyPr/>
                    <a:lstStyle/>
                    <a:p>
                      <a:r>
                        <a:rPr lang="en-US" sz="2000" dirty="0">
                          <a:latin typeface="Tw Cen MT" panose="020B0602020104020603" pitchFamily="34" charset="0"/>
                        </a:rPr>
                        <a:t>Open space = 2x GFA of residential portion. Reduced by SP</a:t>
                      </a:r>
                    </a:p>
                  </a:txBody>
                  <a:tcPr marL="101659" marR="101659" marT="50830" marB="50830"/>
                </a:tc>
                <a:tc>
                  <a:txBody>
                    <a:bodyPr/>
                    <a:lstStyle/>
                    <a:p>
                      <a:r>
                        <a:rPr lang="en-US" sz="2000" dirty="0">
                          <a:latin typeface="Tw Cen MT" panose="020B0602020104020603" pitchFamily="34" charset="0"/>
                        </a:rPr>
                        <a:t>Based upon analysis the required open space could hinder many projects.  Also opportunity to increase quality of open spaces.</a:t>
                      </a:r>
                    </a:p>
                  </a:txBody>
                  <a:tcPr marL="101659" marR="101659" marT="50830" marB="50830"/>
                </a:tc>
                <a:tc>
                  <a:txBody>
                    <a:bodyPr/>
                    <a:lstStyle/>
                    <a:p>
                      <a:pPr marL="285750" indent="-285750">
                        <a:buFont typeface="Arial" panose="020B0604020202020204" pitchFamily="34" charset="0"/>
                        <a:buChar char="•"/>
                      </a:pPr>
                      <a:r>
                        <a:rPr lang="en-US" sz="2000" dirty="0">
                          <a:latin typeface="Tw Cen MT" panose="020B0602020104020603" pitchFamily="34" charset="0"/>
                        </a:rPr>
                        <a:t>Open space for residential = 15% of lot area</a:t>
                      </a:r>
                    </a:p>
                    <a:p>
                      <a:pPr marL="285750" indent="-285750">
                        <a:buFont typeface="Arial" panose="020B0604020202020204" pitchFamily="34" charset="0"/>
                        <a:buChar char="•"/>
                      </a:pPr>
                      <a:r>
                        <a:rPr lang="en-US" sz="2000" dirty="0">
                          <a:latin typeface="Tw Cen MT" panose="020B0602020104020603" pitchFamily="34" charset="0"/>
                        </a:rPr>
                        <a:t>Open spaces as publicly accessible to extent practicable.</a:t>
                      </a:r>
                    </a:p>
                    <a:p>
                      <a:pPr marL="285750" indent="-285750">
                        <a:buFont typeface="Arial" panose="020B0604020202020204" pitchFamily="34" charset="0"/>
                        <a:buChar char="•"/>
                      </a:pPr>
                      <a:r>
                        <a:rPr lang="en-US" sz="2000" dirty="0">
                          <a:latin typeface="Tw Cen MT" panose="020B0602020104020603" pitchFamily="34" charset="0"/>
                        </a:rPr>
                        <a:t>Allow reduction through improvements to off-site open spaces within neighborhood</a:t>
                      </a:r>
                    </a:p>
                  </a:txBody>
                  <a:tcPr marL="101659" marR="101659" marT="50830" marB="50830"/>
                </a:tc>
                <a:extLst>
                  <a:ext uri="{0D108BD9-81ED-4DB2-BD59-A6C34878D82A}">
                    <a16:rowId xmlns:a16="http://schemas.microsoft.com/office/drawing/2014/main" val="3089160184"/>
                  </a:ext>
                </a:extLst>
              </a:tr>
            </a:tbl>
          </a:graphicData>
        </a:graphic>
      </p:graphicFrame>
    </p:spTree>
    <p:extLst>
      <p:ext uri="{BB962C8B-B14F-4D97-AF65-F5344CB8AC3E}">
        <p14:creationId xmlns:p14="http://schemas.microsoft.com/office/powerpoint/2010/main" val="93662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DC9BE-0D7B-4890-80B2-6C8029492377}"/>
              </a:ext>
            </a:extLst>
          </p:cNvPr>
          <p:cNvPicPr>
            <a:picLocks noChangeAspect="1"/>
          </p:cNvPicPr>
          <p:nvPr/>
        </p:nvPicPr>
        <p:blipFill>
          <a:blip r:embed="rId2"/>
          <a:stretch>
            <a:fillRect/>
          </a:stretch>
        </p:blipFill>
        <p:spPr>
          <a:xfrm>
            <a:off x="685800" y="1219200"/>
            <a:ext cx="8338082" cy="6173899"/>
          </a:xfrm>
          <a:prstGeom prst="rect">
            <a:avLst/>
          </a:prstGeom>
        </p:spPr>
      </p:pic>
      <p:sp>
        <p:nvSpPr>
          <p:cNvPr id="6" name="Title 1">
            <a:extLst>
              <a:ext uri="{FF2B5EF4-FFF2-40B4-BE49-F238E27FC236}">
                <a16:creationId xmlns:a16="http://schemas.microsoft.com/office/drawing/2014/main" id="{E3CE9C16-3535-4DF3-9D01-B92F3AD87E08}"/>
              </a:ext>
            </a:extLst>
          </p:cNvPr>
          <p:cNvSpPr>
            <a:spLocks noGrp="1"/>
          </p:cNvSpPr>
          <p:nvPr>
            <p:ph type="title"/>
          </p:nvPr>
        </p:nvSpPr>
        <p:spPr>
          <a:xfrm>
            <a:off x="444500" y="227924"/>
            <a:ext cx="9169400" cy="769441"/>
          </a:xfrm>
        </p:spPr>
        <p:txBody>
          <a:bodyPr/>
          <a:lstStyle/>
          <a:p>
            <a:r>
              <a:rPr lang="en-US" sz="5000" dirty="0">
                <a:solidFill>
                  <a:schemeClr val="accent5">
                    <a:lumMod val="50000"/>
                  </a:schemeClr>
                </a:solidFill>
              </a:rPr>
              <a:t>Dimensional Requirements</a:t>
            </a:r>
          </a:p>
        </p:txBody>
      </p:sp>
    </p:spTree>
    <p:extLst>
      <p:ext uri="{BB962C8B-B14F-4D97-AF65-F5344CB8AC3E}">
        <p14:creationId xmlns:p14="http://schemas.microsoft.com/office/powerpoint/2010/main" val="147038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9855E0-B22F-49CA-889B-4A0F80A0A8F7}"/>
              </a:ext>
            </a:extLst>
          </p:cNvPr>
          <p:cNvSpPr>
            <a:spLocks noGrp="1"/>
          </p:cNvSpPr>
          <p:nvPr>
            <p:ph type="title"/>
          </p:nvPr>
        </p:nvSpPr>
        <p:spPr>
          <a:xfrm>
            <a:off x="444500" y="227924"/>
            <a:ext cx="9169400" cy="615553"/>
          </a:xfrm>
        </p:spPr>
        <p:txBody>
          <a:bodyPr/>
          <a:lstStyle/>
          <a:p>
            <a:r>
              <a:rPr lang="en-US" sz="4000" dirty="0">
                <a:solidFill>
                  <a:schemeClr val="accent5">
                    <a:lumMod val="50000"/>
                  </a:schemeClr>
                </a:solidFill>
              </a:rPr>
              <a:t>BUILDING DIMENSIONS AND OPEN SPACE</a:t>
            </a:r>
          </a:p>
        </p:txBody>
      </p:sp>
      <p:pic>
        <p:nvPicPr>
          <p:cNvPr id="4" name="Picture 3">
            <a:extLst>
              <a:ext uri="{FF2B5EF4-FFF2-40B4-BE49-F238E27FC236}">
                <a16:creationId xmlns:a16="http://schemas.microsoft.com/office/drawing/2014/main" id="{608294BE-0F9E-42A3-AE09-4CCA7EDE17EA}"/>
              </a:ext>
            </a:extLst>
          </p:cNvPr>
          <p:cNvPicPr>
            <a:picLocks noChangeAspect="1"/>
          </p:cNvPicPr>
          <p:nvPr/>
        </p:nvPicPr>
        <p:blipFill>
          <a:blip r:embed="rId2"/>
          <a:stretch>
            <a:fillRect/>
          </a:stretch>
        </p:blipFill>
        <p:spPr>
          <a:xfrm>
            <a:off x="297501" y="1600200"/>
            <a:ext cx="9463397" cy="5029200"/>
          </a:xfrm>
          <a:prstGeom prst="rect">
            <a:avLst/>
          </a:prstGeom>
        </p:spPr>
      </p:pic>
    </p:spTree>
    <p:extLst>
      <p:ext uri="{BB962C8B-B14F-4D97-AF65-F5344CB8AC3E}">
        <p14:creationId xmlns:p14="http://schemas.microsoft.com/office/powerpoint/2010/main" val="15713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20321</TotalTime>
  <Words>1131</Words>
  <Application>Microsoft Office PowerPoint</Application>
  <PresentationFormat>Custom</PresentationFormat>
  <Paragraphs>107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Tw Cen MT</vt:lpstr>
      <vt:lpstr>Office Theme</vt:lpstr>
      <vt:lpstr>ARTICLE 33 Zoning Map and Thoreau Depot Business District</vt:lpstr>
      <vt:lpstr>Thoreau Depot Business District</vt:lpstr>
      <vt:lpstr>Envision Concord: 2030</vt:lpstr>
      <vt:lpstr>A Changing Population</vt:lpstr>
      <vt:lpstr>Process</vt:lpstr>
      <vt:lpstr>What is being proposed?</vt:lpstr>
      <vt:lpstr>Create Opportunity for Mixed-Use</vt:lpstr>
      <vt:lpstr>Dimensional Requirements</vt:lpstr>
      <vt:lpstr>BUILDING DIMENSIONS AND OPEN SPACE</vt:lpstr>
      <vt:lpstr>Increased Height by Special Permit</vt:lpstr>
      <vt:lpstr>Parking</vt:lpstr>
      <vt:lpstr>Hypothetical Buildout</vt:lpstr>
      <vt:lpstr>Traffic</vt:lpstr>
      <vt:lpstr>Design Guidelines</vt:lpstr>
      <vt:lpstr>Design Guidelines</vt:lpstr>
      <vt:lpstr>Design Guidelines</vt:lpstr>
      <vt:lpstr>Design Guidelines</vt:lpstr>
      <vt:lpstr>District Boundary Change</vt:lpstr>
      <vt:lpstr>District Boundary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CONCORD THOREAU  DEPOT PLAN</dc:title>
  <dc:creator>Kuschel, Christopher</dc:creator>
  <cp:lastModifiedBy>Christopher Carmody</cp:lastModifiedBy>
  <cp:revision>73</cp:revision>
  <dcterms:created xsi:type="dcterms:W3CDTF">2020-02-07T19:57:26Z</dcterms:created>
  <dcterms:modified xsi:type="dcterms:W3CDTF">2022-03-08T23:34:38Z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2020-02-03T00:00:00Z</vt:filetime>
  </property>
  <property fmtid="{D5CDD505-2E9C-101B-9397-08002B2CF9AE}" pid="3" name="Creator">
    <vt:lpwstr>Adobe InDesign 15.0 (Windows)</vt:lpwstr>
  </property>
  <property fmtid="{D5CDD505-2E9C-101B-9397-08002B2CF9AE}" pid="4" name="LastSaved">
    <vt:filetime>2020-02-07T00:00:00Z</vt:filetime>
  </property>
</Properties>
</file>