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9" r:id="rId3"/>
    <p:sldMasterId id="2147483691" r:id="rId4"/>
    <p:sldMasterId id="2147483703" r:id="rId5"/>
  </p:sldMasterIdLst>
  <p:notesMasterIdLst>
    <p:notesMasterId r:id="rId36"/>
  </p:notesMasterIdLst>
  <p:sldIdLst>
    <p:sldId id="256" r:id="rId6"/>
    <p:sldId id="261" r:id="rId7"/>
    <p:sldId id="262" r:id="rId8"/>
    <p:sldId id="264" r:id="rId9"/>
    <p:sldId id="576" r:id="rId10"/>
    <p:sldId id="424" r:id="rId11"/>
    <p:sldId id="329" r:id="rId12"/>
    <p:sldId id="590" r:id="rId13"/>
    <p:sldId id="563" r:id="rId14"/>
    <p:sldId id="577" r:id="rId15"/>
    <p:sldId id="556" r:id="rId16"/>
    <p:sldId id="578" r:id="rId17"/>
    <p:sldId id="581" r:id="rId18"/>
    <p:sldId id="560" r:id="rId19"/>
    <p:sldId id="524" r:id="rId20"/>
    <p:sldId id="583" r:id="rId21"/>
    <p:sldId id="579" r:id="rId22"/>
    <p:sldId id="265" r:id="rId23"/>
    <p:sldId id="572" r:id="rId24"/>
    <p:sldId id="568" r:id="rId25"/>
    <p:sldId id="573" r:id="rId26"/>
    <p:sldId id="559" r:id="rId27"/>
    <p:sldId id="594" r:id="rId28"/>
    <p:sldId id="593" r:id="rId29"/>
    <p:sldId id="564" r:id="rId30"/>
    <p:sldId id="585" r:id="rId31"/>
    <p:sldId id="497" r:id="rId32"/>
    <p:sldId id="258" r:id="rId33"/>
    <p:sldId id="582" r:id="rId34"/>
    <p:sldId id="584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ade, Nikki" initials="AN" lastIdx="15" clrIdx="0">
    <p:extLst>
      <p:ext uri="{19B8F6BF-5375-455C-9EA6-DF929625EA0E}">
        <p15:presenceInfo xmlns:p15="http://schemas.microsoft.com/office/powerpoint/2012/main" userId="S::NAndrade@minuteman.org::30ee481d-52d9-4189-ab11-c38ebf0c7b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320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7428"/>
    </p:cViewPr>
  </p:sorterViewPr>
  <p:notesViewPr>
    <p:cSldViewPr>
      <p:cViewPr varScale="1">
        <p:scale>
          <a:sx n="143" d="100"/>
          <a:sy n="143" d="100"/>
        </p:scale>
        <p:origin x="5064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31107049118858E-2"/>
          <c:y val="3.4528342366033485E-2"/>
          <c:w val="0.80908146428646022"/>
          <c:h val="0.891846221456074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2"/>
            <c:spPr>
              <a:solidFill>
                <a:schemeClr val="accent1"/>
              </a:solidFill>
              <a:ln w="22084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10/01/16</c:v>
                </c:pt>
                <c:pt idx="1">
                  <c:v>10/01/17</c:v>
                </c:pt>
                <c:pt idx="2">
                  <c:v>10/01/18</c:v>
                </c:pt>
                <c:pt idx="3">
                  <c:v>10/01/19</c:v>
                </c:pt>
                <c:pt idx="4">
                  <c:v>10/01/20</c:v>
                </c:pt>
                <c:pt idx="5">
                  <c:v>10/01/21</c:v>
                </c:pt>
                <c:pt idx="6">
                  <c:v>10/01/22 Proj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644</c:v>
                </c:pt>
                <c:pt idx="1">
                  <c:v>575</c:v>
                </c:pt>
                <c:pt idx="2">
                  <c:v>516</c:v>
                </c:pt>
                <c:pt idx="3">
                  <c:v>602</c:v>
                </c:pt>
                <c:pt idx="4">
                  <c:v>634</c:v>
                </c:pt>
                <c:pt idx="5">
                  <c:v>655</c:v>
                </c:pt>
                <c:pt idx="6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A-4FE0-BFD4-0600022C95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Member Towns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accent2"/>
              </a:solidFill>
              <a:ln w="25237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10/01/16</c:v>
                </c:pt>
                <c:pt idx="1">
                  <c:v>10/01/17</c:v>
                </c:pt>
                <c:pt idx="2">
                  <c:v>10/01/18</c:v>
                </c:pt>
                <c:pt idx="3">
                  <c:v>10/01/19</c:v>
                </c:pt>
                <c:pt idx="4">
                  <c:v>10/01/20</c:v>
                </c:pt>
                <c:pt idx="5">
                  <c:v>10/01/21</c:v>
                </c:pt>
                <c:pt idx="6">
                  <c:v>10/01/22 Proj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406</c:v>
                </c:pt>
                <c:pt idx="1">
                  <c:v>341</c:v>
                </c:pt>
                <c:pt idx="2">
                  <c:v>354</c:v>
                </c:pt>
                <c:pt idx="3">
                  <c:v>439</c:v>
                </c:pt>
                <c:pt idx="4">
                  <c:v>467</c:v>
                </c:pt>
                <c:pt idx="5">
                  <c:v>538</c:v>
                </c:pt>
                <c:pt idx="6">
                  <c:v>620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CA-4FE0-BFD4-0600022C95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Concord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2"/>
            <c:spPr>
              <a:solidFill>
                <a:schemeClr val="accent3"/>
              </a:solidFill>
              <a:ln w="25237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10/01/16</c:v>
                </c:pt>
                <c:pt idx="1">
                  <c:v>10/01/17</c:v>
                </c:pt>
                <c:pt idx="2">
                  <c:v>10/01/18</c:v>
                </c:pt>
                <c:pt idx="3">
                  <c:v>10/01/19</c:v>
                </c:pt>
                <c:pt idx="4">
                  <c:v>10/01/20</c:v>
                </c:pt>
                <c:pt idx="5">
                  <c:v>10/01/21</c:v>
                </c:pt>
                <c:pt idx="6">
                  <c:v>10/01/22 Proj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21</c:v>
                </c:pt>
                <c:pt idx="1">
                  <c:v>18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33</c:v>
                </c:pt>
                <c:pt idx="6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CA-4FE0-BFD4-0600022C9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578911"/>
        <c:axId val="1"/>
      </c:lineChart>
      <c:dateAx>
        <c:axId val="1783578911"/>
        <c:scaling>
          <c:orientation val="minMax"/>
        </c:scaling>
        <c:delete val="0"/>
        <c:axPos val="b"/>
        <c:numFmt formatCode="General" sourceLinked="0"/>
        <c:majorTickMark val="none"/>
        <c:minorTickMark val="out"/>
        <c:tickLblPos val="nextTo"/>
        <c:spPr>
          <a:noFill/>
          <a:ln w="9466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6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0"/>
        <c:lblOffset val="100"/>
        <c:baseTimeUnit val="years"/>
        <c:majorTimeUnit val="days"/>
        <c:minorUnit val="5"/>
        <c:minorTimeUnit val="days"/>
      </c:dateAx>
      <c:valAx>
        <c:axId val="1"/>
        <c:scaling>
          <c:orientation val="minMax"/>
          <c:max val="8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466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88" b="1" i="0" u="none" strike="noStrike" kern="1200" baseline="0">
                <a:solidFill>
                  <a:schemeClr val="tx1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578911"/>
        <c:crosses val="autoZero"/>
        <c:crossBetween val="between"/>
      </c:valAx>
      <c:spPr>
        <a:noFill/>
        <a:ln w="25364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4088433024819265"/>
          <c:y val="6.6116776386558232E-2"/>
          <c:w val="0.14433899709904682"/>
          <c:h val="0.79089644972207573"/>
        </c:manualLayout>
      </c:layout>
      <c:overlay val="0"/>
      <c:spPr>
        <a:noFill/>
        <a:ln w="2525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31107049118858E-2"/>
          <c:y val="3.4528342366033485E-2"/>
          <c:w val="0.80908146428646022"/>
          <c:h val="0.891846221456074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2"/>
            <c:spPr>
              <a:solidFill>
                <a:schemeClr val="accent1"/>
              </a:solidFill>
              <a:ln w="22084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Sheet1!$A$10:$A$16</c:f>
              <c:strCache>
                <c:ptCount val="7"/>
                <c:pt idx="0">
                  <c:v>10/01/16</c:v>
                </c:pt>
                <c:pt idx="1">
                  <c:v>10/01/17</c:v>
                </c:pt>
                <c:pt idx="2">
                  <c:v>10/01/18</c:v>
                </c:pt>
                <c:pt idx="3">
                  <c:v>10/01/19</c:v>
                </c:pt>
                <c:pt idx="4">
                  <c:v>10/01/20</c:v>
                </c:pt>
                <c:pt idx="5">
                  <c:v>10/01/21</c:v>
                </c:pt>
                <c:pt idx="6">
                  <c:v>10/01/22 Proj</c:v>
                </c:pt>
              </c:strCache>
            </c:strRef>
          </c:cat>
          <c:val>
            <c:numRef>
              <c:f>Sheet1!$B$10:$B$16</c:f>
              <c:numCache>
                <c:formatCode>General</c:formatCode>
                <c:ptCount val="7"/>
                <c:pt idx="0">
                  <c:v>644</c:v>
                </c:pt>
                <c:pt idx="1">
                  <c:v>575</c:v>
                </c:pt>
                <c:pt idx="2">
                  <c:v>516</c:v>
                </c:pt>
                <c:pt idx="3">
                  <c:v>602</c:v>
                </c:pt>
                <c:pt idx="4">
                  <c:v>634</c:v>
                </c:pt>
                <c:pt idx="5">
                  <c:v>655</c:v>
                </c:pt>
                <c:pt idx="6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A-4FE0-BFD4-0600022C95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Member Towns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accent2"/>
              </a:solidFill>
              <a:ln w="25237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Sheet1!$A$10:$A$16</c:f>
              <c:strCache>
                <c:ptCount val="7"/>
                <c:pt idx="0">
                  <c:v>10/01/16</c:v>
                </c:pt>
                <c:pt idx="1">
                  <c:v>10/01/17</c:v>
                </c:pt>
                <c:pt idx="2">
                  <c:v>10/01/18</c:v>
                </c:pt>
                <c:pt idx="3">
                  <c:v>10/01/19</c:v>
                </c:pt>
                <c:pt idx="4">
                  <c:v>10/01/20</c:v>
                </c:pt>
                <c:pt idx="5">
                  <c:v>10/01/21</c:v>
                </c:pt>
                <c:pt idx="6">
                  <c:v>10/01/22 Proj</c:v>
                </c:pt>
              </c:strCache>
            </c:strRef>
          </c:cat>
          <c:val>
            <c:numRef>
              <c:f>Sheet1!$C$10:$C$16</c:f>
              <c:numCache>
                <c:formatCode>General</c:formatCode>
                <c:ptCount val="7"/>
                <c:pt idx="0">
                  <c:v>406</c:v>
                </c:pt>
                <c:pt idx="1">
                  <c:v>341</c:v>
                </c:pt>
                <c:pt idx="2">
                  <c:v>354</c:v>
                </c:pt>
                <c:pt idx="3">
                  <c:v>439</c:v>
                </c:pt>
                <c:pt idx="4">
                  <c:v>467</c:v>
                </c:pt>
                <c:pt idx="5">
                  <c:v>538</c:v>
                </c:pt>
                <c:pt idx="6">
                  <c:v>620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CA-4FE0-BFD4-0600022C95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 Member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2"/>
            <c:spPr>
              <a:solidFill>
                <a:schemeClr val="accent3"/>
              </a:solidFill>
              <a:ln w="25237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Sheet1!$A$10:$A$16</c:f>
              <c:strCache>
                <c:ptCount val="7"/>
                <c:pt idx="0">
                  <c:v>10/01/16</c:v>
                </c:pt>
                <c:pt idx="1">
                  <c:v>10/01/17</c:v>
                </c:pt>
                <c:pt idx="2">
                  <c:v>10/01/18</c:v>
                </c:pt>
                <c:pt idx="3">
                  <c:v>10/01/19</c:v>
                </c:pt>
                <c:pt idx="4">
                  <c:v>10/01/20</c:v>
                </c:pt>
                <c:pt idx="5">
                  <c:v>10/01/21</c:v>
                </c:pt>
                <c:pt idx="6">
                  <c:v>10/01/22 Proj</c:v>
                </c:pt>
              </c:strCache>
            </c:strRef>
          </c:cat>
          <c:val>
            <c:numRef>
              <c:f>Sheet1!$D$10:$D$16</c:f>
              <c:numCache>
                <c:formatCode>General</c:formatCode>
                <c:ptCount val="7"/>
                <c:pt idx="0">
                  <c:v>238</c:v>
                </c:pt>
                <c:pt idx="1">
                  <c:v>234</c:v>
                </c:pt>
                <c:pt idx="2">
                  <c:v>162</c:v>
                </c:pt>
                <c:pt idx="3">
                  <c:v>163</c:v>
                </c:pt>
                <c:pt idx="4">
                  <c:v>167</c:v>
                </c:pt>
                <c:pt idx="5">
                  <c:v>117</c:v>
                </c:pt>
                <c:pt idx="6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CA-4FE0-BFD4-0600022C9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578911"/>
        <c:axId val="1"/>
      </c:lineChart>
      <c:dateAx>
        <c:axId val="1783578911"/>
        <c:scaling>
          <c:orientation val="minMax"/>
        </c:scaling>
        <c:delete val="0"/>
        <c:axPos val="b"/>
        <c:numFmt formatCode="General" sourceLinked="0"/>
        <c:majorTickMark val="none"/>
        <c:minorTickMark val="out"/>
        <c:tickLblPos val="nextTo"/>
        <c:spPr>
          <a:noFill/>
          <a:ln w="9466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6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0"/>
        <c:lblOffset val="100"/>
        <c:baseTimeUnit val="years"/>
        <c:majorTimeUnit val="days"/>
        <c:minorUnit val="5"/>
        <c:minorTimeUnit val="days"/>
      </c:dateAx>
      <c:valAx>
        <c:axId val="1"/>
        <c:scaling>
          <c:orientation val="minMax"/>
          <c:max val="8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466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88" b="1" i="0" u="none" strike="noStrike" kern="1200" baseline="0">
                <a:solidFill>
                  <a:schemeClr val="tx1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578911"/>
        <c:crosses val="autoZero"/>
        <c:crossBetween val="between"/>
      </c:valAx>
      <c:spPr>
        <a:noFill/>
        <a:ln w="25364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4088433024819265"/>
          <c:y val="6.6116776386558232E-2"/>
          <c:w val="0.14433899709904682"/>
          <c:h val="0.79089644972207573"/>
        </c:manualLayout>
      </c:layout>
      <c:overlay val="0"/>
      <c:spPr>
        <a:noFill/>
        <a:ln w="2525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31107049118858E-2"/>
          <c:y val="3.4528342366033485E-2"/>
          <c:w val="0.73211473565804275"/>
          <c:h val="0.89184622145607462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Non-Member Enrollment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  <c:pt idx="5">
                  <c:v>FY2022</c:v>
                </c:pt>
                <c:pt idx="6">
                  <c:v>FY2023 Proj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238</c:v>
                </c:pt>
                <c:pt idx="1">
                  <c:v>234</c:v>
                </c:pt>
                <c:pt idx="2">
                  <c:v>162</c:v>
                </c:pt>
                <c:pt idx="3">
                  <c:v>163</c:v>
                </c:pt>
                <c:pt idx="4">
                  <c:v>167</c:v>
                </c:pt>
                <c:pt idx="5">
                  <c:v>117</c:v>
                </c:pt>
                <c:pt idx="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8E-43C8-ACBA-4E83791A9D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Member Enrollment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  <c:pt idx="5">
                  <c:v>FY2022</c:v>
                </c:pt>
                <c:pt idx="6">
                  <c:v>FY2023 Proj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406</c:v>
                </c:pt>
                <c:pt idx="1">
                  <c:v>341</c:v>
                </c:pt>
                <c:pt idx="2">
                  <c:v>354</c:v>
                </c:pt>
                <c:pt idx="3">
                  <c:v>439</c:v>
                </c:pt>
                <c:pt idx="4">
                  <c:v>467</c:v>
                </c:pt>
                <c:pt idx="5">
                  <c:v>538</c:v>
                </c:pt>
                <c:pt idx="6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1-47D6-AC45-7586AC15D8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Total Enrollment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  <c:pt idx="5">
                  <c:v>FY2022</c:v>
                </c:pt>
                <c:pt idx="6">
                  <c:v>FY2023 Proj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644</c:v>
                </c:pt>
                <c:pt idx="1">
                  <c:v>575</c:v>
                </c:pt>
                <c:pt idx="2">
                  <c:v>516</c:v>
                </c:pt>
                <c:pt idx="3">
                  <c:v>602</c:v>
                </c:pt>
                <c:pt idx="4">
                  <c:v>634</c:v>
                </c:pt>
                <c:pt idx="5">
                  <c:v>655</c:v>
                </c:pt>
                <c:pt idx="6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1-47D6-AC45-7586AC15D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968032"/>
        <c:axId val="144196595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Non-Member Tuition (in Thousands)</c:v>
                </c:pt>
              </c:strCache>
            </c:strRef>
          </c:tx>
          <c:spPr>
            <a:ln w="3785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8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  <c:pt idx="5">
                  <c:v>FY2022</c:v>
                </c:pt>
                <c:pt idx="6">
                  <c:v>FY2023 Proj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3572</c:v>
                </c:pt>
                <c:pt idx="1">
                  <c:v>3972</c:v>
                </c:pt>
                <c:pt idx="2">
                  <c:v>3259</c:v>
                </c:pt>
                <c:pt idx="3">
                  <c:v>3307</c:v>
                </c:pt>
                <c:pt idx="4">
                  <c:v>3519</c:v>
                </c:pt>
                <c:pt idx="5">
                  <c:v>2447</c:v>
                </c:pt>
                <c:pt idx="6">
                  <c:v>1724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A-4FE0-BFD4-0600022C95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Non-Member Capital Fee (in Thousands)</c:v>
                </c:pt>
              </c:strCache>
            </c:strRef>
          </c:tx>
          <c:spPr>
            <a:ln w="3785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8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  <c:pt idx="5">
                  <c:v>FY2022</c:v>
                </c:pt>
                <c:pt idx="6">
                  <c:v>FY2023 Proj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3" formatCode="#,##0">
                  <c:v>880</c:v>
                </c:pt>
                <c:pt idx="4" formatCode="#,##0">
                  <c:v>1212</c:v>
                </c:pt>
                <c:pt idx="5" formatCode="#,##0">
                  <c:v>818</c:v>
                </c:pt>
                <c:pt idx="6" formatCode="#,##0">
                  <c:v>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CA-4FE0-BFD4-0600022C9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578911"/>
        <c:axId val="1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School Capacity</c:v>
                </c:pt>
              </c:strCache>
            </c:strRef>
          </c:tx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01-47D6-AC45-7586AC15D81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01-47D6-AC45-7586AC15D81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01-47D6-AC45-7586AC15D817}"/>
                </c:ext>
              </c:extLst>
            </c:dLbl>
            <c:dLbl>
              <c:idx val="6"/>
              <c:layout>
                <c:manualLayout>
                  <c:x val="-0.36923504572654936"/>
                  <c:y val="3.34836670890351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01-47D6-AC45-7586AC15D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  <c:pt idx="5">
                  <c:v>FY2022</c:v>
                </c:pt>
                <c:pt idx="6">
                  <c:v>FY2023 Proj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3" formatCode="#,##0">
                  <c:v>628</c:v>
                </c:pt>
                <c:pt idx="4" formatCode="#,##0">
                  <c:v>628</c:v>
                </c:pt>
                <c:pt idx="5" formatCode="#,##0">
                  <c:v>628</c:v>
                </c:pt>
                <c:pt idx="6" formatCode="#,##0">
                  <c:v>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7D-46C3-827C-9F0E10447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968032"/>
        <c:axId val="1441965952"/>
      </c:lineChart>
      <c:dateAx>
        <c:axId val="1783578911"/>
        <c:scaling>
          <c:orientation val="minMax"/>
        </c:scaling>
        <c:delete val="0"/>
        <c:axPos val="b"/>
        <c:numFmt formatCode="General" sourceLinked="0"/>
        <c:majorTickMark val="none"/>
        <c:minorTickMark val="out"/>
        <c:tickLblPos val="nextTo"/>
        <c:spPr>
          <a:noFill/>
          <a:ln w="9466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6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0"/>
        <c:lblOffset val="100"/>
        <c:baseTimeUnit val="years"/>
        <c:majorTimeUnit val="days"/>
        <c:minorUnit val="5"/>
        <c:minorTimeUnit val="days"/>
      </c:dateAx>
      <c:valAx>
        <c:axId val="1"/>
        <c:scaling>
          <c:orientation val="minMax"/>
          <c:max val="4000"/>
        </c:scaling>
        <c:delete val="0"/>
        <c:axPos val="l"/>
        <c:majorGridlines>
          <c:spPr>
            <a:ln w="9466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466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88" b="1" i="0" u="none" strike="noStrike" kern="1200" baseline="0">
                <a:solidFill>
                  <a:schemeClr val="tx1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578911"/>
        <c:crosses val="autoZero"/>
        <c:crossBetween val="between"/>
      </c:valAx>
      <c:valAx>
        <c:axId val="14419659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441968032"/>
        <c:crosses val="max"/>
        <c:crossBetween val="between"/>
      </c:valAx>
      <c:catAx>
        <c:axId val="1441968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1965952"/>
        <c:crosses val="autoZero"/>
        <c:auto val="1"/>
        <c:lblAlgn val="ctr"/>
        <c:lblOffset val="100"/>
        <c:noMultiLvlLbl val="0"/>
      </c:catAx>
    </c:plotArea>
    <c:legend>
      <c:legendPos val="tr"/>
      <c:legendEntry>
        <c:idx val="3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4"/>
        <c:txPr>
          <a:bodyPr rot="0" vert="horz"/>
          <a:lstStyle/>
          <a:p>
            <a:pPr>
              <a:defRPr/>
            </a:pPr>
            <a:endParaRPr lang="en-US"/>
          </a:p>
        </c:txPr>
      </c:legendEntry>
      <c:layout>
        <c:manualLayout>
          <c:xMode val="edge"/>
          <c:yMode val="edge"/>
          <c:x val="0.84336655093551482"/>
          <c:y val="0.14732813519175594"/>
          <c:w val="0.15663344906448518"/>
          <c:h val="0.75811899831632523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356280948856895E-2"/>
          <c:y val="1.8151722970112607E-2"/>
          <c:w val="0.95464371905114309"/>
          <c:h val="0.95010653870085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Change in Enrollment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20269734317594E-2"/>
                  <c:y val="-2.6881720430107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A3-4F2B-AC7E-1612E199C10C}"/>
                </c:ext>
              </c:extLst>
            </c:dLbl>
            <c:dLbl>
              <c:idx val="1"/>
              <c:layout>
                <c:manualLayout>
                  <c:x val="-2.620269734317594E-2"/>
                  <c:y val="-1.8817204301075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A3-4F2B-AC7E-1612E199C10C}"/>
                </c:ext>
              </c:extLst>
            </c:dLbl>
            <c:dLbl>
              <c:idx val="2"/>
              <c:layout>
                <c:manualLayout>
                  <c:x val="-2.1291790781970927E-2"/>
                  <c:y val="2.2740193291642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A3-4F2B-AC7E-1612E199C10C}"/>
                </c:ext>
              </c:extLst>
            </c:dLbl>
            <c:dLbl>
              <c:idx val="3"/>
              <c:layout>
                <c:manualLayout>
                  <c:x val="-2.2995512845847242E-2"/>
                  <c:y val="-2.2740193291642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A3-4F2B-AC7E-1612E199C10C}"/>
                </c:ext>
              </c:extLst>
            </c:dLbl>
            <c:dLbl>
              <c:idx val="4"/>
              <c:layout>
                <c:manualLayout>
                  <c:x val="-6.1481726813792319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A3-4F2B-AC7E-1612E199C10C}"/>
                </c:ext>
              </c:extLst>
            </c:dLbl>
            <c:dLbl>
              <c:idx val="5"/>
              <c:layout>
                <c:manualLayout>
                  <c:x val="-2.0293523040400802E-2"/>
                  <c:y val="2.2740193291642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A3-4F2B-AC7E-1612E199C10C}"/>
                </c:ext>
              </c:extLst>
            </c:dLbl>
            <c:dLbl>
              <c:idx val="6"/>
              <c:layout>
                <c:manualLayout>
                  <c:x val="-2.6707892035058432E-2"/>
                  <c:y val="2.8425241614553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A3-4F2B-AC7E-1612E199C10C}"/>
                </c:ext>
              </c:extLst>
            </c:dLbl>
            <c:dLbl>
              <c:idx val="7"/>
              <c:layout>
                <c:manualLayout>
                  <c:x val="-2.3151957790421604E-2"/>
                  <c:y val="2.956989247311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A3-4F2B-AC7E-1612E199C10C}"/>
                </c:ext>
              </c:extLst>
            </c:dLbl>
            <c:dLbl>
              <c:idx val="8"/>
              <c:layout>
                <c:manualLayout>
                  <c:x val="-4.38422120784841E-2"/>
                  <c:y val="-3.7634408602150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A3-4F2B-AC7E-1612E199C10C}"/>
                </c:ext>
              </c:extLst>
            </c:dLbl>
            <c:dLbl>
              <c:idx val="9"/>
              <c:layout>
                <c:manualLayout>
                  <c:x val="-1.658114385118967E-2"/>
                  <c:y val="9.6774193548387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A3-4F2B-AC7E-1612E199C1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District</c:v>
                </c:pt>
                <c:pt idx="1">
                  <c:v>Acton</c:v>
                </c:pt>
                <c:pt idx="2">
                  <c:v>Arlington</c:v>
                </c:pt>
                <c:pt idx="3">
                  <c:v>Bolton</c:v>
                </c:pt>
                <c:pt idx="4">
                  <c:v>Concord</c:v>
                </c:pt>
                <c:pt idx="5">
                  <c:v>Dover</c:v>
                </c:pt>
                <c:pt idx="6">
                  <c:v>Lancaster</c:v>
                </c:pt>
                <c:pt idx="7">
                  <c:v>Lexington</c:v>
                </c:pt>
                <c:pt idx="8">
                  <c:v>Needham</c:v>
                </c:pt>
                <c:pt idx="9">
                  <c:v>Stow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0.1447</c:v>
                </c:pt>
                <c:pt idx="1">
                  <c:v>0.32200000000000001</c:v>
                </c:pt>
                <c:pt idx="2">
                  <c:v>0.14710000000000001</c:v>
                </c:pt>
                <c:pt idx="3">
                  <c:v>0.6</c:v>
                </c:pt>
                <c:pt idx="4">
                  <c:v>0.32</c:v>
                </c:pt>
                <c:pt idx="5">
                  <c:v>-0.25</c:v>
                </c:pt>
                <c:pt idx="6">
                  <c:v>-0.125</c:v>
                </c:pt>
                <c:pt idx="7">
                  <c:v>-4.2299999999999997E-2</c:v>
                </c:pt>
                <c:pt idx="8">
                  <c:v>0.14810000000000001</c:v>
                </c:pt>
                <c:pt idx="9">
                  <c:v>0.3256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3-4F2B-AC7E-1612E199C1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Change in Total Assessments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20269734317594E-2"/>
                  <c:y val="2.6881720430107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A3-4F2B-AC7E-1612E199C10C}"/>
                </c:ext>
              </c:extLst>
            </c:dLbl>
            <c:dLbl>
              <c:idx val="1"/>
              <c:layout>
                <c:manualLayout>
                  <c:x val="-2.1391920597182805E-2"/>
                  <c:y val="6.4516129032258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A3-4F2B-AC7E-1612E199C10C}"/>
                </c:ext>
              </c:extLst>
            </c:dLbl>
            <c:dLbl>
              <c:idx val="2"/>
              <c:layout>
                <c:manualLayout>
                  <c:x val="-3.7327713268614705E-2"/>
                  <c:y val="-5.2464439928879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A3-4F2B-AC7E-1612E199C10C}"/>
                </c:ext>
              </c:extLst>
            </c:dLbl>
            <c:dLbl>
              <c:idx val="3"/>
              <c:layout>
                <c:manualLayout>
                  <c:x val="-3.7179349418836702E-2"/>
                  <c:y val="-3.2258064516129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0A3-4F2B-AC7E-1612E199C10C}"/>
                </c:ext>
              </c:extLst>
            </c:dLbl>
            <c:dLbl>
              <c:idx val="4"/>
              <c:layout>
                <c:manualLayout>
                  <c:x val="-6.1481726813792319E-2"/>
                  <c:y val="8.0645161290321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A3-4F2B-AC7E-1612E199C10C}"/>
                </c:ext>
              </c:extLst>
            </c:dLbl>
            <c:dLbl>
              <c:idx val="5"/>
              <c:layout>
                <c:manualLayout>
                  <c:x val="-3.1971588890969488E-2"/>
                  <c:y val="3.4946342392684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132527303052039E-2"/>
                      <c:h val="3.7594191855050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70A3-4F2B-AC7E-1612E199C10C}"/>
                </c:ext>
              </c:extLst>
            </c:dLbl>
            <c:dLbl>
              <c:idx val="6"/>
              <c:layout>
                <c:manualLayout>
                  <c:x val="-2.3151957790421604E-2"/>
                  <c:y val="3.4946236559139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A3-4F2B-AC7E-1612E199C10C}"/>
                </c:ext>
              </c:extLst>
            </c:dLbl>
            <c:dLbl>
              <c:idx val="7"/>
              <c:layout>
                <c:manualLayout>
                  <c:x val="-2.8259335968864551E-2"/>
                  <c:y val="-2.4193548387096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0A3-4F2B-AC7E-1612E199C10C}"/>
                </c:ext>
              </c:extLst>
            </c:dLbl>
            <c:dLbl>
              <c:idx val="8"/>
              <c:layout>
                <c:manualLayout>
                  <c:x val="-3.5575757170172445E-2"/>
                  <c:y val="5.1075268817204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0A3-4F2B-AC7E-1612E199C10C}"/>
                </c:ext>
              </c:extLst>
            </c:dLbl>
            <c:dLbl>
              <c:idx val="9"/>
              <c:layout>
                <c:manualLayout>
                  <c:x val="-2.0259935990153303E-2"/>
                  <c:y val="-2.1505376344086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0A3-4F2B-AC7E-1612E199C1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District</c:v>
                </c:pt>
                <c:pt idx="1">
                  <c:v>Acton</c:v>
                </c:pt>
                <c:pt idx="2">
                  <c:v>Arlington</c:v>
                </c:pt>
                <c:pt idx="3">
                  <c:v>Bolton</c:v>
                </c:pt>
                <c:pt idx="4">
                  <c:v>Concord</c:v>
                </c:pt>
                <c:pt idx="5">
                  <c:v>Dover</c:v>
                </c:pt>
                <c:pt idx="6">
                  <c:v>Lancaster</c:v>
                </c:pt>
                <c:pt idx="7">
                  <c:v>Lexington</c:v>
                </c:pt>
                <c:pt idx="8">
                  <c:v>Needham</c:v>
                </c:pt>
                <c:pt idx="9">
                  <c:v>Stow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0.15079999999999999</c:v>
                </c:pt>
                <c:pt idx="1">
                  <c:v>0.29749999999999999</c:v>
                </c:pt>
                <c:pt idx="2">
                  <c:v>0.1696</c:v>
                </c:pt>
                <c:pt idx="3">
                  <c:v>0.34510000000000002</c:v>
                </c:pt>
                <c:pt idx="4">
                  <c:v>0.1701</c:v>
                </c:pt>
                <c:pt idx="5">
                  <c:v>-4.2999999999999997E-2</c:v>
                </c:pt>
                <c:pt idx="6">
                  <c:v>-4.2599999999999999E-2</c:v>
                </c:pt>
                <c:pt idx="7">
                  <c:v>0.03</c:v>
                </c:pt>
                <c:pt idx="8">
                  <c:v>0.11169999999999999</c:v>
                </c:pt>
                <c:pt idx="9">
                  <c:v>0.35699999999999998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A3-4F2B-AC7E-1612E199C1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007919"/>
        <c:axId val="28028303"/>
      </c:lineChart>
      <c:catAx>
        <c:axId val="28007919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28303"/>
        <c:crosses val="autoZero"/>
        <c:auto val="1"/>
        <c:lblAlgn val="ctr"/>
        <c:lblOffset val="100"/>
        <c:tickMarkSkip val="10"/>
        <c:noMultiLvlLbl val="0"/>
      </c:catAx>
      <c:valAx>
        <c:axId val="28028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07919"/>
        <c:crosses val="autoZero"/>
        <c:crossBetween val="between"/>
      </c:valAx>
      <c:spPr>
        <a:noFill/>
        <a:ln>
          <a:solidFill>
            <a:srgbClr val="4F81BD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1432735176588961E-2"/>
          <c:y val="0.82291634916603174"/>
          <c:w val="0.35596692256379298"/>
          <c:h val="0.12869655405977479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4T12:42:47.246" idx="15">
    <p:pos x="106" y="106"/>
    <p:text>DESE Excludes Debt in Calculation and 7 of 9 Towns Have a Debt Exclusion so will be using Operating Assessment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5AF4F-C677-4887-90A1-10DE390AFA7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5876F-4629-4A27-805B-97F09EE7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4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E6160-D3C7-448D-9553-173A9F172C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580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460D3D1C-8BA0-4FF2-89C2-8210C5116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48684757-BAEF-44B8-9862-ADB5FD6A3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done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A6BF077-B83A-455E-9117-A3D34958B5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</a:p>
        </p:txBody>
      </p:sp>
      <p:sp>
        <p:nvSpPr>
          <p:cNvPr id="76805" name="Slide Number Placeholder 4">
            <a:extLst>
              <a:ext uri="{FF2B5EF4-FFF2-40B4-BE49-F238E27FC236}">
                <a16:creationId xmlns:a16="http://schemas.microsoft.com/office/drawing/2014/main" id="{C5F46D1F-43D2-41FD-81B1-5EEA8801C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FBB3F-A115-42EA-810B-6851124582A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best Showcase 404</a:t>
            </a:r>
          </a:p>
          <a:p>
            <a:r>
              <a:rPr lang="en-US" dirty="0"/>
              <a:t>+100 from last year’s Open House</a:t>
            </a:r>
          </a:p>
          <a:p>
            <a:r>
              <a:rPr lang="en-US" dirty="0"/>
              <a:t>Assistant director of admissions has moved on from Minuteman in early November</a:t>
            </a:r>
          </a:p>
          <a:p>
            <a:r>
              <a:rPr lang="en-US" dirty="0"/>
              <a:t>We set 60 as a manageable number for “shadowing” and closed registration three days before the event (we never closed it before)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6FDB4-7EDA-47A7-8FBD-0D7D961D1B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0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 closures in marketing and Telecomm still taking place.</a:t>
            </a:r>
          </a:p>
          <a:p>
            <a:r>
              <a:rPr lang="en-US" dirty="0"/>
              <a:t>Marketing – 2 more yrs.</a:t>
            </a:r>
          </a:p>
          <a:p>
            <a:r>
              <a:rPr lang="en-US" dirty="0"/>
              <a:t>Telecomm – 3 yrs. left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26821-4B54-4C75-B97B-5E526A1395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71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953804E-BC5C-4BE5-8976-A76EF787D0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30166ED-78B1-45B0-992F-D920A09DE6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3716382-19A1-4DEF-A6DA-0567E351EE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D52E946D-2A3C-4B0D-8A20-8A75C9B22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70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26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983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703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423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143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B8ADF-4BBE-41CD-A0D3-4D978EF4FE1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1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265CB1AD-5F8F-4E21-83CF-DD34E8361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2406127-429E-47AA-8915-47BE98E32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1BED323-3811-4B6C-8C4B-6732EF47867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</a:t>
            </a:r>
          </a:p>
        </p:txBody>
      </p:sp>
      <p:sp>
        <p:nvSpPr>
          <p:cNvPr id="93189" name="Slide Number Placeholder 4">
            <a:extLst>
              <a:ext uri="{FF2B5EF4-FFF2-40B4-BE49-F238E27FC236}">
                <a16:creationId xmlns:a16="http://schemas.microsoft.com/office/drawing/2014/main" id="{850B0E39-BAAE-4036-A876-F3831240E3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B39CE6-3871-448F-9EE6-80848A7D7B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51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953804E-BC5C-4BE5-8976-A76EF787D0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30166ED-78B1-45B0-992F-D920A09DE6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3716382-19A1-4DEF-A6DA-0567E351EE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D52E946D-2A3C-4B0D-8A20-8A75C9B22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70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26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983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703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423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143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B8ADF-4BBE-41CD-A0D3-4D978EF4FE1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953804E-BC5C-4BE5-8976-A76EF787D0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30166ED-78B1-45B0-992F-D920A09DE6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3716382-19A1-4DEF-A6DA-0567E351EE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D52E946D-2A3C-4B0D-8A20-8A75C9B22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70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26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983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703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423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143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B8ADF-4BBE-41CD-A0D3-4D978EF4FE1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25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265CB1AD-5F8F-4E21-83CF-DD34E8361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2406127-429E-47AA-8915-47BE98E32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1BED323-3811-4B6C-8C4B-6732EF47867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93189" name="Slide Number Placeholder 4">
            <a:extLst>
              <a:ext uri="{FF2B5EF4-FFF2-40B4-BE49-F238E27FC236}">
                <a16:creationId xmlns:a16="http://schemas.microsoft.com/office/drawing/2014/main" id="{850B0E39-BAAE-4036-A876-F3831240E3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B39CE6-3871-448F-9EE6-80848A7D7B39}" type="slidenum">
              <a:rPr lang="en-US" altLang="en-US" sz="1200" smtClean="0">
                <a:latin typeface="Calibri" panose="020F0502020204030204" pitchFamily="34" charset="0"/>
              </a:rPr>
              <a:pPr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2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best Showcase 404</a:t>
            </a:r>
          </a:p>
          <a:p>
            <a:r>
              <a:rPr lang="en-US" dirty="0"/>
              <a:t>+100 from last year’s Open House</a:t>
            </a:r>
          </a:p>
          <a:p>
            <a:r>
              <a:rPr lang="en-US" dirty="0"/>
              <a:t>Assistant director of admissions has moved on from Minuteman in early November</a:t>
            </a:r>
          </a:p>
          <a:p>
            <a:r>
              <a:rPr lang="en-US" dirty="0"/>
              <a:t>We set 60 as a manageable number for “shadowing” and closed registration three days before the event (we never closed it before)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6FDB4-7EDA-47A7-8FBD-0D7D961D1B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153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460D3D1C-8BA0-4FF2-89C2-8210C5116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48684757-BAEF-44B8-9862-ADB5FD6A3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done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A6BF077-B83A-455E-9117-A3D34958B5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76805" name="Slide Number Placeholder 4">
            <a:extLst>
              <a:ext uri="{FF2B5EF4-FFF2-40B4-BE49-F238E27FC236}">
                <a16:creationId xmlns:a16="http://schemas.microsoft.com/office/drawing/2014/main" id="{C5F46D1F-43D2-41FD-81B1-5EEA8801C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9FBB3F-A115-42EA-810B-6851124582AF}" type="slidenum">
              <a:rPr lang="en-US" altLang="en-US" sz="1200" smtClean="0">
                <a:latin typeface="Calibri" panose="020F0502020204030204" pitchFamily="34" charset="0"/>
              </a:rPr>
              <a:pPr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5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>
          <a:xfrm>
            <a:off x="0" y="-1828800"/>
            <a:ext cx="91440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[</a:t>
            </a:r>
            <a:fld id="{7CB8A801-755F-4E7B-A0FB-75E962AABE8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]</a:t>
            </a:r>
          </a:p>
        </p:txBody>
      </p:sp>
      <p:pic>
        <p:nvPicPr>
          <p:cNvPr id="10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77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>
          <a:xfrm>
            <a:off x="0" y="-1828800"/>
            <a:ext cx="9144000" cy="5029200"/>
          </a:xfrm>
          <a:prstGeom prst="rect">
            <a:avLst/>
          </a:prstGeom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6DC01-B10D-44E2-8FCD-DF52A1548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7087"/>
          </a:xfrm>
          <a:solidFill>
            <a:srgbClr val="17375E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27087"/>
          </a:xfrm>
          <a:solidFill>
            <a:srgbClr val="17375E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[</a:t>
            </a:r>
            <a:fld id="{7CB8A801-755F-4E7B-A0FB-75E962AABE8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19069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>
          <a:xfrm>
            <a:off x="0" y="-1828800"/>
            <a:ext cx="9144000" cy="5029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/>
              <a:t>[</a:t>
            </a:r>
            <a:fld id="{7CB8A801-755F-4E7B-A0FB-75E962AABE83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  <p:pic>
        <p:nvPicPr>
          <p:cNvPr id="11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032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/>
              <a:t>[</a:t>
            </a:r>
            <a:fld id="{7CB8A801-755F-4E7B-A0FB-75E962AABE83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  <p:pic>
        <p:nvPicPr>
          <p:cNvPr id="6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6442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17375E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/>
              <a:t>[</a:t>
            </a:r>
            <a:fld id="{7CB8A801-755F-4E7B-A0FB-75E962AABE83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  <p:pic>
        <p:nvPicPr>
          <p:cNvPr id="9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58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/>
              <a:t>[</a:t>
            </a:r>
            <a:fld id="{7CB8A801-755F-4E7B-A0FB-75E962AABE83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  <p:pic>
        <p:nvPicPr>
          <p:cNvPr id="9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078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>
          <a:xfrm>
            <a:off x="0" y="-1828800"/>
            <a:ext cx="91440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</a:t>
            </a:r>
            <a:fld id="{7CB8A801-755F-4E7B-A0FB-75E962AABE8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]</a:t>
            </a:r>
          </a:p>
        </p:txBody>
      </p:sp>
      <p:pic>
        <p:nvPicPr>
          <p:cNvPr id="9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67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F6DC01-B10D-44E2-8FCD-DF52A15485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988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0" y="228600"/>
            <a:ext cx="9144000" cy="6646863"/>
            <a:chOff x="0" y="228600"/>
            <a:chExt cx="9144000" cy="6646863"/>
          </a:xfrm>
        </p:grpSpPr>
        <p:pic>
          <p:nvPicPr>
            <p:cNvPr id="7" name="Picture 4" descr="title_gfx1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90800"/>
              <a:ext cx="9144000" cy="428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title_logo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676400"/>
              <a:ext cx="3008313" cy="56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title_stripes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63000" y="228600"/>
              <a:ext cx="379413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 userDrawn="1"/>
          </p:nvCxnSpPr>
          <p:spPr>
            <a:xfrm rot="5400000">
              <a:off x="6377781" y="758032"/>
              <a:ext cx="600075" cy="1588"/>
            </a:xfrm>
            <a:prstGeom prst="line">
              <a:avLst/>
            </a:prstGeom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848600" cy="1981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76800"/>
            <a:ext cx="7848600" cy="990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343400" y="609600"/>
            <a:ext cx="2209800" cy="381000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781800" y="457200"/>
            <a:ext cx="1828800" cy="685800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71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E3A67D60-3673-463B-B589-45E5E07AF5E2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716136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_gfx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itle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30083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itle_stripe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228600"/>
            <a:ext cx="3794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920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[</a:t>
            </a:r>
            <a:fld id="{09FDC597-E3F8-4427-A484-2F895290CAD1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dirty="0"/>
              <a:t>]</a:t>
            </a:r>
          </a:p>
        </p:txBody>
      </p:sp>
      <p:pic>
        <p:nvPicPr>
          <p:cNvPr id="7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696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E77987-2B7B-4282-B9AE-31E39BDCAFD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[</a:t>
            </a:r>
            <a:fld id="{95BF6184-E6A0-4C86-B0A1-E86B8E5C3F56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dirty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7087"/>
          </a:xfrm>
          <a:solidFill>
            <a:srgbClr val="17375E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27087"/>
          </a:xfrm>
          <a:solidFill>
            <a:srgbClr val="17375E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89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Click to edit Master title style</a:t>
            </a:r>
          </a:p>
        </p:txBody>
      </p:sp>
      <p:pic>
        <p:nvPicPr>
          <p:cNvPr id="6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C1FF663D-CD5B-4255-819F-6304B1F6DA2D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64225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D915937E-A632-4B8F-B14C-1C3F90212A05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71636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17375E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B355A936-0626-4075-9998-71058A73D50F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78054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D308B957-C493-4055-A823-A98D62F76C01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93886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 pitchFamily="34" charset="0"/>
                <a:cs typeface="Arial" pitchFamily="34" charset="0"/>
              </a:rPr>
              <a:t>[</a:t>
            </a:r>
            <a:fld id="{5C73A2E1-505F-4C2A-A829-3257281E10EC}" type="slidenum">
              <a:rPr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dirty="0">
                <a:latin typeface="Arial" pitchFamily="34" charset="0"/>
                <a:cs typeface="Arial" pitchFamily="34" charset="0"/>
              </a:rPr>
              <a:t>]</a:t>
            </a:r>
          </a:p>
        </p:txBody>
      </p:sp>
      <p:pic>
        <p:nvPicPr>
          <p:cNvPr id="6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11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AA4F-B2DC-42FA-8004-3343DD0D9AE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0483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A16EA013-21A1-4112-9A17-B134A1B1B69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28600"/>
            <a:ext cx="9144000" cy="6646863"/>
            <a:chOff x="0" y="228600"/>
            <a:chExt cx="9144000" cy="6646863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8DE68A9-9F7B-4722-A19C-5B6D78D869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90800"/>
              <a:ext cx="9144000" cy="428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5C16B6D3-9D9F-4287-BBF3-DCDFE4327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76400"/>
              <a:ext cx="3008313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64A319D3-6789-4D33-97BB-4F30BCC2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0" y="228600"/>
              <a:ext cx="379413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568D1F-6DC5-4D98-AC65-05F3E0FEC69B}"/>
                </a:ext>
              </a:extLst>
            </p:cNvPr>
            <p:cNvCxnSpPr/>
            <p:nvPr userDrawn="1"/>
          </p:nvCxnSpPr>
          <p:spPr>
            <a:xfrm rot="5400000">
              <a:off x="6377781" y="758032"/>
              <a:ext cx="600075" cy="1588"/>
            </a:xfrm>
            <a:prstGeom prst="line">
              <a:avLst/>
            </a:prstGeom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848600" cy="1981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76800"/>
            <a:ext cx="7848600" cy="990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343400" y="609600"/>
            <a:ext cx="2209800" cy="381000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781800" y="457200"/>
            <a:ext cx="1828800" cy="685800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33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453DAF-19AC-4B94-AA3E-4C345FD59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51BA9AC-6961-48E9-8C8D-723C146D61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55A76-FC42-48CA-B1ED-7073A76A9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[</a:t>
            </a:r>
            <a:fld id="{15D81F06-D7DF-45D6-8507-FDF295EE2CD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7787537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930468C-92F3-4739-B859-506C15217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6C74E05-6D8E-497D-914A-DD157BCE6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0083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B160A41-661B-4B9B-BD8A-85407050B2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"/>
            <a:ext cx="379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5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C4A6E79-2D0B-4332-BB6C-CF77C51D6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EEA7A-09F8-405A-95C1-24FD1E6F1404}"/>
              </a:ext>
            </a:extLst>
          </p:cNvPr>
          <p:cNvSpPr txBox="1">
            <a:spLocks/>
          </p:cNvSpPr>
          <p:nvPr userDrawn="1"/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200" b="1">
                <a:solidFill>
                  <a:srgbClr val="17375E"/>
                </a:solidFill>
                <a:latin typeface="Calibri" panose="020F0502020204030204" pitchFamily="34" charset="0"/>
              </a:rPr>
              <a:t>[</a:t>
            </a:r>
            <a:fld id="{8105460F-1624-46C3-8403-1019AA9AA209}" type="slidenum">
              <a:rPr lang="en-US" altLang="en-US" sz="1200" b="1" smtClean="0">
                <a:solidFill>
                  <a:srgbClr val="17375E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r>
              <a:rPr lang="en-US" altLang="en-US" sz="1200" b="1">
                <a:solidFill>
                  <a:srgbClr val="17375E"/>
                </a:solidFill>
                <a:latin typeface="Calibri" panose="020F0502020204030204" pitchFamily="34" charset="0"/>
              </a:rPr>
              <a:t>]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A6AD3C3-D73B-46AB-B6C5-886081E85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787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3A49DFC-61EB-4A68-92D1-191F58D3A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2CD571B-9968-473E-85C2-75B8C4393E8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2F2EAE8-207E-4969-AD01-AA246373BA89}" type="slidenum">
              <a:rPr lang="en-US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07CB39A-56AA-43A6-88D3-6CAD574B10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84E88B4-C530-4450-817D-0C1CF0806AB3}"/>
              </a:ext>
            </a:extLst>
          </p:cNvPr>
          <p:cNvSpPr txBox="1">
            <a:spLocks/>
          </p:cNvSpPr>
          <p:nvPr userDrawn="1"/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200" b="1">
                <a:solidFill>
                  <a:srgbClr val="17375E"/>
                </a:solidFill>
                <a:latin typeface="Calibri" panose="020F0502020204030204" pitchFamily="34" charset="0"/>
              </a:rPr>
              <a:t>[</a:t>
            </a:r>
            <a:fld id="{7DCE8649-5FDD-4D2D-91EF-90C76D2510E4}" type="slidenum">
              <a:rPr lang="en-US" altLang="en-US" sz="1200" b="1" smtClean="0">
                <a:solidFill>
                  <a:srgbClr val="17375E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r>
              <a:rPr lang="en-US" altLang="en-US" sz="1200" b="1">
                <a:solidFill>
                  <a:srgbClr val="17375E"/>
                </a:solidFill>
                <a:latin typeface="Calibri" panose="020F0502020204030204" pitchFamily="34" charset="0"/>
              </a:rPr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7087"/>
          </a:xfrm>
          <a:solidFill>
            <a:srgbClr val="17375E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27087"/>
          </a:xfrm>
          <a:solidFill>
            <a:srgbClr val="17375E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28C3EB01-852B-449B-9E16-38636900F3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28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8CEEBC-726D-4BA1-A494-D2A8B8566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12F306-275D-46DA-A2D1-61CAD98D5AF2}"/>
              </a:ext>
            </a:extLst>
          </p:cNvPr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3DBA650-2A15-4D2D-80C2-0611E99F40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2DF245-784C-4C41-AB98-02A5F6D11E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[</a:t>
            </a:r>
            <a:fld id="{3D432C4E-D5A7-42BA-BB51-A8D03F7A844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49751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75B8082-8890-4A0E-83E9-79CF0E979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292576A-9B96-483E-B0B5-70D365FD88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[</a:t>
            </a:r>
            <a:fld id="{E92D0A80-60E3-415E-924E-3DFD608E43C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80460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99DE9A-82C5-4F21-AD0D-954A9AA93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17375E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7B3BE-F990-4DD8-A1B7-89B6ECA82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[</a:t>
            </a:r>
            <a:fld id="{B703C9EF-581B-459A-9863-2D2141ED29D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25691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8F337C-D789-4226-AEE6-71A6CA4C3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69041-E898-427C-A518-6A1045EE6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[</a:t>
            </a:r>
            <a:fld id="{E66E9453-2AB0-4BA3-869E-F1EAAA8E263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6534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67562F-961A-4C57-95C2-8E1A0E6FA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003613-6260-47C9-8D89-1ADC62C9E932}"/>
              </a:ext>
            </a:extLst>
          </p:cNvPr>
          <p:cNvSpPr txBox="1">
            <a:spLocks/>
          </p:cNvSpPr>
          <p:nvPr userDrawn="1"/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200" b="1">
                <a:solidFill>
                  <a:srgbClr val="17375E"/>
                </a:solidFill>
              </a:rPr>
              <a:t>[</a:t>
            </a:r>
            <a:fld id="{9E076E8E-D161-480B-8A24-7980A83F2692}" type="slidenum">
              <a:rPr lang="en-US" altLang="en-US" sz="1200" b="1" smtClean="0">
                <a:solidFill>
                  <a:srgbClr val="17375E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 b="1">
                <a:solidFill>
                  <a:srgbClr val="17375E"/>
                </a:solidFill>
              </a:rPr>
              <a:t>]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2B2AD94-3023-4505-AE42-EA12FF924D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60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3FBCE85-B768-49B7-B397-70077DE72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208AAA-3996-4D33-9F54-BC4F20F942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05E1B-7440-40F6-8C1E-C667C1D29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07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930"/>
              </a:lnSpc>
            </a:pPr>
            <a:r>
              <a:rPr lang="en-US" spc="-8"/>
              <a:t>[</a:t>
            </a:r>
            <a:fld id="{81D60167-4931-47E6-BA6A-407CBD079E47}" type="slidenum">
              <a:rPr smtClean="0"/>
              <a:pPr marL="9525">
                <a:lnSpc>
                  <a:spcPts val="930"/>
                </a:lnSpc>
              </a:pPr>
              <a:t>‹#›</a:t>
            </a:fld>
            <a:r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628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4042" y="97791"/>
            <a:ext cx="6455917" cy="415498"/>
          </a:xfrm>
        </p:spPr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7377" y="1521471"/>
            <a:ext cx="7929244" cy="253916"/>
          </a:xfrm>
        </p:spPr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930"/>
              </a:lnSpc>
            </a:pPr>
            <a:r>
              <a:rPr lang="en-US" spc="-8"/>
              <a:t>[</a:t>
            </a:r>
            <a:fld id="{81D60167-4931-47E6-BA6A-407CBD079E47}" type="slidenum">
              <a:rPr smtClean="0"/>
              <a:pPr marL="9525">
                <a:lnSpc>
                  <a:spcPts val="930"/>
                </a:lnSpc>
              </a:pPr>
              <a:t>‹#›</a:t>
            </a:fld>
            <a:r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520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4042" y="97791"/>
            <a:ext cx="6455917" cy="415498"/>
          </a:xfrm>
        </p:spPr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930"/>
              </a:lnSpc>
            </a:pPr>
            <a:r>
              <a:rPr lang="en-US" spc="-8"/>
              <a:t>[</a:t>
            </a:r>
            <a:fld id="{81D60167-4931-47E6-BA6A-407CBD079E47}" type="slidenum">
              <a:rPr smtClean="0"/>
              <a:pPr marL="9525">
                <a:lnSpc>
                  <a:spcPts val="930"/>
                </a:lnSpc>
              </a:pPr>
              <a:t>‹#›</a:t>
            </a:fld>
            <a:r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6691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4042" y="97791"/>
            <a:ext cx="6455917" cy="415498"/>
          </a:xfrm>
        </p:spPr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930"/>
              </a:lnSpc>
            </a:pPr>
            <a:r>
              <a:rPr lang="en-US" spc="-8"/>
              <a:t>[</a:t>
            </a:r>
            <a:fld id="{81D60167-4931-47E6-BA6A-407CBD079E47}" type="slidenum">
              <a:rPr smtClean="0"/>
              <a:pPr marL="9525">
                <a:lnSpc>
                  <a:spcPts val="930"/>
                </a:lnSpc>
              </a:pPr>
              <a:t>‹#›</a:t>
            </a:fld>
            <a:r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401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930"/>
              </a:lnSpc>
            </a:pPr>
            <a:r>
              <a:rPr lang="en-US" spc="-8"/>
              <a:t>[</a:t>
            </a:r>
            <a:fld id="{81D60167-4931-47E6-BA6A-407CBD079E47}" type="slidenum">
              <a:rPr smtClean="0"/>
              <a:pPr marL="9525">
                <a:lnSpc>
                  <a:spcPts val="930"/>
                </a:lnSpc>
              </a:pPr>
              <a:t>‹#›</a:t>
            </a:fld>
            <a:r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5106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itle_gfx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2"/>
            <a:ext cx="91440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title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676400"/>
            <a:ext cx="30083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title_stripe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1" y="228602"/>
            <a:ext cx="3794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22313" y="4406902"/>
            <a:ext cx="7772400" cy="461665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176069"/>
            <a:ext cx="7772400" cy="230832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2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itle_gfx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title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30083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title_stripe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228600"/>
            <a:ext cx="3794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86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28600"/>
            <a:ext cx="9144000" cy="6646863"/>
            <a:chOff x="0" y="228600"/>
            <a:chExt cx="9144000" cy="6646863"/>
          </a:xfrm>
        </p:grpSpPr>
        <p:pic>
          <p:nvPicPr>
            <p:cNvPr id="7" name="Picture 4" descr="title_gfx1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90800"/>
              <a:ext cx="9144000" cy="428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title_logo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676400"/>
              <a:ext cx="3008313" cy="56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title_stripes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63000" y="228600"/>
              <a:ext cx="379413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 userDrawn="1"/>
          </p:nvCxnSpPr>
          <p:spPr>
            <a:xfrm rot="5400000">
              <a:off x="6377781" y="758032"/>
              <a:ext cx="600075" cy="1588"/>
            </a:xfrm>
            <a:prstGeom prst="line">
              <a:avLst/>
            </a:prstGeom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895600"/>
            <a:ext cx="7848600" cy="1981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76800"/>
            <a:ext cx="7848600" cy="990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343400" y="609600"/>
            <a:ext cx="2209800" cy="381000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781800" y="457200"/>
            <a:ext cx="1828800" cy="685800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2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>
          <a:xfrm>
            <a:off x="0" y="-1828800"/>
            <a:ext cx="9144000" cy="5029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/>
              <a:t>[</a:t>
            </a:r>
            <a:fld id="{7CB8A801-755F-4E7B-A0FB-75E962AABE83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  <p:pic>
        <p:nvPicPr>
          <p:cNvPr id="12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2572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itle_gfx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title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30083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title_stripe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228600"/>
            <a:ext cx="3794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12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999" cy="142189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540" y="6248400"/>
            <a:ext cx="2181860" cy="4114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4041" y="97790"/>
            <a:ext cx="6455917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7377" y="1521471"/>
            <a:ext cx="7929244" cy="4386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36280" y="6419850"/>
            <a:ext cx="2755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‹#›</a:t>
            </a:fld>
            <a:r>
              <a:rPr dirty="0"/>
              <a:t>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/>
              <a:t>[</a:t>
            </a:r>
            <a:fld id="{7CB8A801-755F-4E7B-A0FB-75E962AABE83}" type="slidenum">
              <a:rPr lang="en-US" smtClean="0"/>
              <a:pPr/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4187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CAEC95F5-72A8-4866-ABA9-AC8C8461E5D3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4427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3AC58DD-DD4D-4802-87AE-A26A2F940B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5E48B1A-54DC-4A6F-BE80-7940859817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6844C5-A151-4BAD-B54F-FFB569F48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17375E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[</a:t>
            </a:r>
            <a:fld id="{E90E938C-6C1C-40C6-B09E-D7E004D3863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2948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2"/>
            <a:ext cx="9143999" cy="142189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540" y="6248400"/>
            <a:ext cx="2181860" cy="4114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4042" y="97791"/>
            <a:ext cx="645591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7377" y="1521471"/>
            <a:ext cx="792924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36280" y="6419851"/>
            <a:ext cx="275590" cy="11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930"/>
              </a:lnSpc>
            </a:pPr>
            <a:r>
              <a:rPr lang="en-US" spc="-8"/>
              <a:t>[</a:t>
            </a:r>
            <a:fld id="{81D60167-4931-47E6-BA6A-407CBD079E47}" type="slidenum">
              <a:rPr smtClean="0"/>
              <a:pPr marL="9525">
                <a:lnSpc>
                  <a:spcPts val="930"/>
                </a:lnSpc>
              </a:pPr>
              <a:t>‹#›</a:t>
            </a:fld>
            <a:r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68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90800"/>
            <a:ext cx="9143999" cy="42671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54711"/>
            <a:ext cx="3007360" cy="5664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3000" y="228600"/>
            <a:ext cx="378459" cy="101853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678930" y="461009"/>
            <a:ext cx="1905" cy="600075"/>
          </a:xfrm>
          <a:custGeom>
            <a:avLst/>
            <a:gdLst/>
            <a:ahLst/>
            <a:cxnLst/>
            <a:rect l="l" t="t" r="r" b="b"/>
            <a:pathLst>
              <a:path w="1904" h="600075">
                <a:moveTo>
                  <a:pt x="1650" y="0"/>
                </a:moveTo>
                <a:lnTo>
                  <a:pt x="0" y="600075"/>
                </a:lnTo>
              </a:path>
            </a:pathLst>
          </a:custGeom>
          <a:ln w="12699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8828" y="3091116"/>
            <a:ext cx="6397372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4260" marR="105791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SUPER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NTENDE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T  RECOMMENDED 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FY2</a:t>
            </a:r>
            <a:r>
              <a:rPr lang="en-US" sz="3600" b="1" spc="-5" dirty="0">
                <a:solidFill>
                  <a:srgbClr val="FFFFFF"/>
                </a:solidFill>
                <a:latin typeface="Arial"/>
                <a:cs typeface="Arial"/>
              </a:rPr>
              <a:t>023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2444" y="427228"/>
            <a:ext cx="1636395" cy="4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100"/>
              </a:spcBef>
            </a:pPr>
            <a:r>
              <a:rPr sz="1100" spc="-5" dirty="0">
                <a:solidFill>
                  <a:srgbClr val="17375E"/>
                </a:solidFill>
                <a:latin typeface="+mj-lt"/>
                <a:cs typeface="Arial"/>
              </a:rPr>
              <a:t>Edward </a:t>
            </a:r>
            <a:r>
              <a:rPr sz="1100" dirty="0">
                <a:solidFill>
                  <a:srgbClr val="17375E"/>
                </a:solidFill>
                <a:latin typeface="+mj-lt"/>
                <a:cs typeface="Arial"/>
              </a:rPr>
              <a:t>A </a:t>
            </a:r>
            <a:r>
              <a:rPr sz="1100" spc="-5" dirty="0">
                <a:solidFill>
                  <a:srgbClr val="17375E"/>
                </a:solidFill>
                <a:latin typeface="+mj-lt"/>
                <a:cs typeface="Arial"/>
              </a:rPr>
              <a:t>Bouquillon </a:t>
            </a:r>
            <a:r>
              <a:rPr sz="1100" dirty="0">
                <a:solidFill>
                  <a:srgbClr val="17375E"/>
                </a:solidFill>
                <a:latin typeface="+mj-lt"/>
                <a:cs typeface="Arial"/>
              </a:rPr>
              <a:t>PhD </a:t>
            </a:r>
            <a:r>
              <a:rPr sz="1100" spc="-295" dirty="0">
                <a:solidFill>
                  <a:srgbClr val="17375E"/>
                </a:solidFill>
                <a:latin typeface="+mj-lt"/>
                <a:cs typeface="Arial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+mj-lt"/>
                <a:cs typeface="Arial"/>
              </a:rPr>
              <a:t>Superintendent-Director</a:t>
            </a:r>
            <a:endParaRPr sz="1100" dirty="0">
              <a:latin typeface="+mj-lt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37D3A248-E69D-4C46-B80D-51BAE47105E9}"/>
              </a:ext>
            </a:extLst>
          </p:cNvPr>
          <p:cNvSpPr txBox="1"/>
          <p:nvPr/>
        </p:nvSpPr>
        <p:spPr>
          <a:xfrm>
            <a:off x="441642" y="1230725"/>
            <a:ext cx="8057197" cy="495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9600"/>
              </a:lnSpc>
              <a:spcBef>
                <a:spcPts val="100"/>
              </a:spcBef>
            </a:pPr>
            <a:r>
              <a:rPr lang="en-US" sz="2800" b="1" spc="-5" dirty="0">
                <a:solidFill>
                  <a:srgbClr val="17375E"/>
                </a:solidFill>
                <a:latin typeface="+mj-lt"/>
                <a:cs typeface="Arial"/>
              </a:rPr>
              <a:t>FY23 “Preliminary” Budget &amp; Assessment</a:t>
            </a:r>
            <a:endParaRPr sz="2800" b="1" dirty="0">
              <a:latin typeface="+mj-lt"/>
              <a:cs typeface="Arial"/>
            </a:endParaRPr>
          </a:p>
        </p:txBody>
      </p:sp>
      <p:pic>
        <p:nvPicPr>
          <p:cNvPr id="11" name="Picture 10" descr="A picture containing building, outdoor, brick&#10;&#10;Description automatically generated">
            <a:extLst>
              <a:ext uri="{FF2B5EF4-FFF2-40B4-BE49-F238E27FC236}">
                <a16:creationId xmlns:a16="http://schemas.microsoft.com/office/drawing/2014/main" id="{1F210FBD-4128-42B2-B19C-1913EAAC2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" y="1768929"/>
            <a:ext cx="9144000" cy="4327071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856195A-70E1-40B1-831B-E423F3FF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62C665D-2EF8-4541-B413-CB5FA17B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041" y="413319"/>
            <a:ext cx="6455917" cy="553998"/>
          </a:xfrm>
        </p:spPr>
        <p:txBody>
          <a:bodyPr/>
          <a:lstStyle/>
          <a:p>
            <a:pPr algn="ctr"/>
            <a:r>
              <a:rPr lang="en-US" altLang="en-US" dirty="0">
                <a:latin typeface="+mj-lt"/>
                <a:ea typeface="ＭＳ Ｐゴシック"/>
                <a:cs typeface="Arial"/>
              </a:rPr>
              <a:t>Overall Enrollment: Oct 1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DCC93F1F-00D7-4082-B589-A1654BD4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077200" y="6356350"/>
            <a:ext cx="6096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/>
              <a:t>[</a:t>
            </a:r>
            <a:fld id="{E25B239B-8EF1-4E95-A196-2402A69980E2}" type="slidenum">
              <a:rPr lang="en-US" altLang="en-US" smtClean="0"/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lang="en-US" altLang="en-US"/>
              <a:t>]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DE99DEF4-C127-48A2-BAD9-7FB48F068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868055"/>
              </p:ext>
            </p:extLst>
          </p:nvPr>
        </p:nvGraphicFramePr>
        <p:xfrm>
          <a:off x="228599" y="1447800"/>
          <a:ext cx="8686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10DC-A621-4BF8-88A2-2F885673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041" y="450233"/>
            <a:ext cx="6455917" cy="677108"/>
          </a:xfrm>
        </p:spPr>
        <p:txBody>
          <a:bodyPr/>
          <a:lstStyle/>
          <a:p>
            <a:pPr algn="ctr"/>
            <a:r>
              <a:rPr lang="en-US" sz="4400" dirty="0">
                <a:latin typeface="+mj-lt"/>
                <a:ea typeface="ＭＳ Ｐゴシック"/>
                <a:cs typeface="Arial"/>
              </a:rPr>
              <a:t>Enrollment HAS SHIFTED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E8BE0-0671-4FE2-A4C1-6BAAFC5DF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12420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ＭＳ Ｐゴシック"/>
                <a:cs typeface="Arial"/>
              </a:rPr>
              <a:t>Greater (almost all) In-District Enrollment</a:t>
            </a:r>
            <a:endParaRPr lang="en-US" sz="3200" dirty="0">
              <a:latin typeface="+mj-lt"/>
              <a:ea typeface="ＭＳ Ｐゴシック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ＭＳ Ｐゴシック"/>
                <a:cs typeface="Arial"/>
              </a:rPr>
              <a:t>Out of District enrollment is decreasing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ＭＳ Ｐゴシック"/>
                <a:cs typeface="Arial"/>
              </a:rPr>
              <a:t>Out of District Tuition Revenue decreasing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ＭＳ Ｐゴシック"/>
                <a:cs typeface="Arial"/>
              </a:rPr>
              <a:t>Out of District Capital Fee Revenue decreasing</a:t>
            </a:r>
          </a:p>
          <a:p>
            <a:endParaRPr lang="en-US" sz="3200" dirty="0">
              <a:latin typeface="+mj-lt"/>
              <a:ea typeface="ＭＳ Ｐゴシック"/>
              <a:cs typeface="Arial"/>
            </a:endParaRPr>
          </a:p>
          <a:p>
            <a:pPr algn="ctr"/>
            <a:r>
              <a:rPr lang="en-US" sz="3600" b="1" dirty="0">
                <a:latin typeface="+mj-lt"/>
                <a:ea typeface="ＭＳ Ｐゴシック"/>
                <a:cs typeface="Arial"/>
              </a:rPr>
              <a:t> Resulting in: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latin typeface="+mj-lt"/>
                <a:ea typeface="ＭＳ Ｐゴシック"/>
              </a:rPr>
              <a:t>I</a:t>
            </a:r>
            <a:r>
              <a:rPr lang="en-US" sz="3600" b="1" dirty="0">
                <a:latin typeface="+mj-lt"/>
                <a:ea typeface="ＭＳ Ｐゴシック"/>
                <a:cs typeface="Arial"/>
              </a:rPr>
              <a:t>ncreased Assessments to members &amp;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latin typeface="+mj-lt"/>
                <a:ea typeface="ＭＳ Ｐゴシック"/>
              </a:rPr>
              <a:t>Reduced </a:t>
            </a:r>
            <a:r>
              <a:rPr lang="en-US" sz="3600" b="1" dirty="0">
                <a:latin typeface="+mj-lt"/>
                <a:ea typeface="ＭＳ Ｐゴシック"/>
                <a:cs typeface="Arial"/>
              </a:rPr>
              <a:t>Per Pupil assessments</a:t>
            </a:r>
            <a:endParaRPr lang="en-US" sz="3600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EC3E6-386D-4C12-9AE5-2EB00C2D4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[</a:t>
            </a:r>
            <a:fld id="{15D81F06-D7DF-45D6-8507-FDF295EE2CD8}" type="slidenum">
              <a:rPr lang="en-US" altLang="en-US" smtClean="0"/>
              <a:pPr>
                <a:defRPr/>
              </a:pPr>
              <a:t>11</a:t>
            </a:fld>
            <a:r>
              <a:rPr lang="en-US" alt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9233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62C665D-2EF8-4541-B413-CB5FA17B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79" y="304800"/>
            <a:ext cx="8229600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+mj-lt"/>
                <a:ea typeface="ＭＳ Ｐゴシック"/>
                <a:cs typeface="Arial"/>
              </a:rPr>
              <a:t>NON-Member Tuition</a:t>
            </a:r>
            <a:r>
              <a:rPr lang="en-US" altLang="en-US" dirty="0">
                <a:latin typeface="+mj-lt"/>
                <a:ea typeface="ＭＳ Ｐゴシック"/>
              </a:rPr>
              <a:t> &amp; </a:t>
            </a:r>
            <a:r>
              <a:rPr lang="en-US" altLang="en-US" dirty="0">
                <a:latin typeface="+mj-lt"/>
                <a:ea typeface="ＭＳ Ｐゴシック"/>
                <a:cs typeface="Arial"/>
              </a:rPr>
              <a:t>Capital Fee Reduction and Increasing Member Enrollment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DCC93F1F-00D7-4082-B589-A1654BD4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077200" y="6356350"/>
            <a:ext cx="6096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[</a:t>
            </a:r>
            <a:fld id="{E25B239B-8EF1-4E95-A196-2402A69980E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]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DE99DEF4-C127-48A2-BAD9-7FB48F0683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79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1A6092-4008-492A-AA25-A6EAF0875014}"/>
              </a:ext>
            </a:extLst>
          </p:cNvPr>
          <p:cNvSpPr txBox="1"/>
          <p:nvPr/>
        </p:nvSpPr>
        <p:spPr>
          <a:xfrm>
            <a:off x="685801" y="5472382"/>
            <a:ext cx="7162800" cy="7877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ctr" anchorCtr="0">
            <a:normAutofit fontScale="55000" lnSpcReduction="20000"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Non-Member Tuition is set annually by the DESE Commissioner based on 125% of Statewide Foundation Vocational Rate.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Non-Member Tuition may include an incremental Special Education Fee per Student, if applicable.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Non-Member Capital Fee is based on average per pupil cost of Debt Service (New Building Only).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The Fee varies depending on if Cities/Towns have less than (Type A) or more than (Type B) five Chapter 74 Programs.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3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9650-13C4-4BAA-B749-DE2F8CEDC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97791"/>
            <a:ext cx="8229600" cy="1661993"/>
          </a:xfrm>
        </p:spPr>
        <p:txBody>
          <a:bodyPr/>
          <a:lstStyle/>
          <a:p>
            <a:pPr algn="ctr" rtl="0"/>
            <a:r>
              <a:rPr lang="en-US" dirty="0"/>
              <a:t>Changes in Avg Enrollment</a:t>
            </a:r>
            <a:br>
              <a:rPr lang="en-US" dirty="0"/>
            </a:br>
            <a:r>
              <a:rPr lang="en-US" dirty="0"/>
              <a:t>Changes in Assessment FY22-FY23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DB634E-D95F-4B6E-940C-C24ED7E37F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271795"/>
              </p:ext>
            </p:extLst>
          </p:nvPr>
        </p:nvGraphicFramePr>
        <p:xfrm>
          <a:off x="566831" y="1447800"/>
          <a:ext cx="791971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47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EC7E-09D0-4703-94D0-0D8678B6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82" y="284866"/>
            <a:ext cx="82296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/>
                <a:cs typeface="Arial"/>
              </a:rPr>
              <a:t>Member Towns: Per Pupil Assessment</a:t>
            </a: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7E2A90E7-B9EA-4B24-B34F-395E62F74A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077200" y="6356350"/>
            <a:ext cx="6096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/>
              <a:t>[</a:t>
            </a:r>
            <a:fld id="{15D81F06-D7DF-45D6-8507-FDF295EE2CD8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14</a:t>
            </a:fld>
            <a:r>
              <a:rPr lang="en-US" altLang="en-US"/>
              <a:t>]</a:t>
            </a:r>
            <a:endParaRPr lang="en-US" altLang="en-US" sz="1200">
              <a:solidFill>
                <a:srgbClr val="17375E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D778C4-48E3-424D-AC11-214B46744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68218"/>
            <a:ext cx="88053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A590F8A8-01C6-4CAD-BD45-5DDB98D05273}"/>
              </a:ext>
            </a:extLst>
          </p:cNvPr>
          <p:cNvGraphicFramePr>
            <a:graphicFrameLocks/>
          </p:cNvGraphicFramePr>
          <p:nvPr/>
        </p:nvGraphicFramePr>
        <p:xfrm>
          <a:off x="590808" y="1484418"/>
          <a:ext cx="7962383" cy="4669616"/>
        </p:xfrm>
        <a:graphic>
          <a:graphicData uri="http://schemas.openxmlformats.org/drawingml/2006/table">
            <a:tbl>
              <a:tblPr/>
              <a:tblGrid>
                <a:gridCol w="2200743">
                  <a:extLst>
                    <a:ext uri="{9D8B030D-6E8A-4147-A177-3AD203B41FA5}">
                      <a16:colId xmlns:a16="http://schemas.microsoft.com/office/drawing/2014/main" val="3041524568"/>
                    </a:ext>
                  </a:extLst>
                </a:gridCol>
                <a:gridCol w="1157360">
                  <a:extLst>
                    <a:ext uri="{9D8B030D-6E8A-4147-A177-3AD203B41FA5}">
                      <a16:colId xmlns:a16="http://schemas.microsoft.com/office/drawing/2014/main" val="918179882"/>
                    </a:ext>
                  </a:extLst>
                </a:gridCol>
                <a:gridCol w="1114887">
                  <a:extLst>
                    <a:ext uri="{9D8B030D-6E8A-4147-A177-3AD203B41FA5}">
                      <a16:colId xmlns:a16="http://schemas.microsoft.com/office/drawing/2014/main" val="3974553918"/>
                    </a:ext>
                  </a:extLst>
                </a:gridCol>
                <a:gridCol w="1222600">
                  <a:extLst>
                    <a:ext uri="{9D8B030D-6E8A-4147-A177-3AD203B41FA5}">
                      <a16:colId xmlns:a16="http://schemas.microsoft.com/office/drawing/2014/main" val="3028045793"/>
                    </a:ext>
                  </a:extLst>
                </a:gridCol>
                <a:gridCol w="1078797">
                  <a:extLst>
                    <a:ext uri="{9D8B030D-6E8A-4147-A177-3AD203B41FA5}">
                      <a16:colId xmlns:a16="http://schemas.microsoft.com/office/drawing/2014/main" val="3734155392"/>
                    </a:ext>
                  </a:extLst>
                </a:gridCol>
                <a:gridCol w="1187996">
                  <a:extLst>
                    <a:ext uri="{9D8B030D-6E8A-4147-A177-3AD203B41FA5}">
                      <a16:colId xmlns:a16="http://schemas.microsoft.com/office/drawing/2014/main" val="3829348073"/>
                    </a:ext>
                  </a:extLst>
                </a:gridCol>
              </a:tblGrid>
              <a:tr h="75746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Member Towns</a:t>
                      </a:r>
                      <a:endParaRPr lang="en-US" sz="2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1" i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Est. FY23*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1" i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FY22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1" i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FY21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1" i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FY20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1" i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FY19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9841"/>
                  </a:ext>
                </a:extLst>
              </a:tr>
              <a:tr h="41818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</a:rPr>
                        <a:t>Acton</a:t>
                      </a: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$27,944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$27,584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$34,418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$34,594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$31,269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7414"/>
                  </a:ext>
                </a:extLst>
              </a:tr>
              <a:tr h="43787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Arlington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$29,776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$28,341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$32,611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$34,109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$33,680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48272"/>
                  </a:ext>
                </a:extLst>
              </a:tr>
              <a:tr h="41818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Bolton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$27,098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$30,587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$40,133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$33,605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$32,279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972"/>
                  </a:ext>
                </a:extLst>
              </a:tr>
              <a:tr h="43787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$30,651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$33,571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$34,666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$31,134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$32,030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66716"/>
                  </a:ext>
                </a:extLst>
              </a:tr>
              <a:tr h="41818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Dover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$30,903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$27,196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$24,555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N/A**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$45,732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22249"/>
                  </a:ext>
                </a:extLst>
              </a:tr>
              <a:tr h="43787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Lancaster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$31,748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$28,913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$30,700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$32,246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$26,834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1494"/>
                  </a:ext>
                </a:extLst>
              </a:tr>
              <a:tr h="43787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Lexington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$32,452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$31,016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$35,299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$35,535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$30,758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92086"/>
                  </a:ext>
                </a:extLst>
              </a:tr>
              <a:tr h="43787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Needham​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$30,590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$30,453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$35,880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$37,780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$34,058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41786"/>
                  </a:ext>
                </a:extLst>
              </a:tr>
              <a:tr h="41818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Stow​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$28,350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$26,893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$28,005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$32,244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$33,831</a:t>
                      </a:r>
                    </a:p>
                  </a:txBody>
                  <a:tcPr marL="6350" marR="6350" marT="6350" marB="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609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B52002-13B5-461D-A2C5-344C8CBADEAE}"/>
              </a:ext>
            </a:extLst>
          </p:cNvPr>
          <p:cNvSpPr txBox="1"/>
          <p:nvPr/>
        </p:nvSpPr>
        <p:spPr>
          <a:xfrm>
            <a:off x="752669" y="5874013"/>
            <a:ext cx="7532914" cy="48818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6B159-D89F-49BF-957F-3603A51CCA1F}"/>
              </a:ext>
            </a:extLst>
          </p:cNvPr>
          <p:cNvSpPr txBox="1"/>
          <p:nvPr/>
        </p:nvSpPr>
        <p:spPr>
          <a:xfrm>
            <a:off x="2487692" y="6215071"/>
            <a:ext cx="5589508" cy="42158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 fontScale="850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* Est. FY23 Per Pupil Assessment =</a:t>
            </a:r>
            <a:r>
              <a:rPr lang="en-US" sz="1200" dirty="0">
                <a:latin typeface="+mj-lt"/>
                <a:ea typeface="+mn-ea"/>
                <a:cs typeface="Arial" pitchFamily="34" charset="0"/>
              </a:rPr>
              <a:t> FY23 Proposed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Operating Assessment / Oct 1, 2021</a:t>
            </a:r>
            <a:r>
              <a:rPr lang="en-US" sz="1200" dirty="0"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Enrollment Count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1200" dirty="0">
                <a:latin typeface="+mj-lt"/>
                <a:ea typeface="+mn-ea"/>
                <a:cs typeface="Arial" pitchFamily="34" charset="0"/>
              </a:rPr>
              <a:t>** The Enrollment for Dover was 0, therefore Per Pupil Assessment is unable to be calculated.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CF99-C76B-4F42-BF22-F50AC626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041" y="326935"/>
            <a:ext cx="6455917" cy="553998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Application &amp; Enrollment Trend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F4A2A-652F-42F0-9995-1F496790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32" y="4489847"/>
            <a:ext cx="8570118" cy="1688306"/>
          </a:xfrm>
        </p:spPr>
        <p:txBody>
          <a:bodyPr>
            <a:normAutofit fontScale="25000" lnSpcReduction="20000"/>
          </a:bodyPr>
          <a:lstStyle/>
          <a:p>
            <a:pPr algn="ctr" fontAlgn="ctr">
              <a:lnSpc>
                <a:spcPct val="120000"/>
              </a:lnSpc>
            </a:pPr>
            <a:r>
              <a:rPr lang="en-US" sz="11200" b="1" dirty="0">
                <a:latin typeface="+mj-lt"/>
              </a:rPr>
              <a:t>*Highlights:</a:t>
            </a:r>
          </a:p>
          <a:p>
            <a:pPr algn="ctr" fontAlgn="ctr">
              <a:lnSpc>
                <a:spcPct val="120000"/>
              </a:lnSpc>
            </a:pPr>
            <a:r>
              <a:rPr lang="en-US" sz="8000" dirty="0">
                <a:latin typeface="+mj-lt"/>
              </a:rPr>
              <a:t>Applications up 11% from one year ago currently*.</a:t>
            </a:r>
          </a:p>
          <a:p>
            <a:pPr algn="ctr">
              <a:lnSpc>
                <a:spcPct val="120000"/>
              </a:lnSpc>
            </a:pPr>
            <a:r>
              <a:rPr lang="en-US" sz="7200" dirty="0">
                <a:latin typeface="+mj-lt"/>
                <a:cs typeface="Arial"/>
              </a:rPr>
              <a:t>27% increase in overall Enrollment since FY19</a:t>
            </a:r>
          </a:p>
          <a:p>
            <a:pPr algn="ctr">
              <a:lnSpc>
                <a:spcPct val="120000"/>
              </a:lnSpc>
            </a:pPr>
            <a:r>
              <a:rPr lang="en-US" sz="7200" dirty="0">
                <a:latin typeface="+mj-lt"/>
                <a:cs typeface="Arial"/>
              </a:rPr>
              <a:t>65% increase </a:t>
            </a:r>
            <a:r>
              <a:rPr lang="en-US" sz="7200" dirty="0">
                <a:latin typeface="+mj-lt"/>
              </a:rPr>
              <a:t>from the current NINE </a:t>
            </a:r>
            <a:r>
              <a:rPr lang="en-US" sz="7200" dirty="0">
                <a:latin typeface="+mj-lt"/>
                <a:cs typeface="Arial"/>
              </a:rPr>
              <a:t>MEMBER towns since FY19</a:t>
            </a:r>
          </a:p>
          <a:p>
            <a:pPr algn="ctr">
              <a:lnSpc>
                <a:spcPct val="120000"/>
              </a:lnSpc>
            </a:pPr>
            <a:r>
              <a:rPr lang="en-US" sz="8000" dirty="0">
                <a:latin typeface="+mj-lt"/>
              </a:rPr>
              <a:t>Class of 2025 = 95% from NINE MEMBER towns.</a:t>
            </a:r>
          </a:p>
          <a:p>
            <a:pPr marL="91440" lvl="1">
              <a:lnSpc>
                <a:spcPct val="120000"/>
              </a:lnSpc>
            </a:pPr>
            <a:endParaRPr lang="en-US" sz="7200" dirty="0">
              <a:latin typeface="Arial"/>
              <a:cs typeface="Arial"/>
            </a:endParaRPr>
          </a:p>
          <a:p>
            <a:pPr marL="417671" lvl="1" indent="-160496"/>
            <a:endParaRPr lang="en-US" sz="5400" dirty="0">
              <a:latin typeface="Arial"/>
              <a:cs typeface="Arial"/>
            </a:endParaRPr>
          </a:p>
          <a:p>
            <a:endParaRPr lang="en-US" sz="4125" dirty="0"/>
          </a:p>
          <a:p>
            <a:endParaRPr lang="en-US" sz="4125" dirty="0"/>
          </a:p>
          <a:p>
            <a:endParaRPr lang="en-US" sz="4125" dirty="0"/>
          </a:p>
          <a:p>
            <a:endParaRPr lang="en-US" sz="4125" dirty="0"/>
          </a:p>
          <a:p>
            <a:endParaRPr lang="en-US" sz="4125" dirty="0"/>
          </a:p>
          <a:p>
            <a:endParaRPr lang="en-US" sz="4125" dirty="0"/>
          </a:p>
          <a:p>
            <a:pPr algn="ctr" fontAlgn="ctr"/>
            <a:r>
              <a:rPr lang="en-US" sz="4125" b="1" dirty="0">
                <a:solidFill>
                  <a:srgbClr val="FFFFFF"/>
                </a:solidFill>
                <a:latin typeface="Calibri" panose="020F0502020204030204" pitchFamily="34" charset="0"/>
              </a:rPr>
              <a:t>Column1</a:t>
            </a:r>
            <a:endParaRPr lang="en-US" sz="4125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A3C12-7AB0-40C8-B625-67370C43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9022" y="6341084"/>
            <a:ext cx="8128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lang="en-US" sz="9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fld id="{7CB8A801-755F-4E7B-A0FB-75E962AABE83}" type="slidenum">
              <a:rPr smtClean="0"/>
              <a:pPr/>
              <a:t>15</a:t>
            </a:fld>
            <a:r>
              <a:rPr dirty="0"/>
              <a:t>]</a:t>
            </a:r>
            <a:endParaRPr lang="en-US" dirty="0"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AB2E8-87BD-4E62-A1F2-399AD6B832C1}"/>
              </a:ext>
            </a:extLst>
          </p:cNvPr>
          <p:cNvSpPr txBox="1"/>
          <p:nvPr/>
        </p:nvSpPr>
        <p:spPr>
          <a:xfrm>
            <a:off x="3543300" y="3290501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D24DBC-BF32-41DD-A223-B10CB9AFF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45709"/>
              </p:ext>
            </p:extLst>
          </p:nvPr>
        </p:nvGraphicFramePr>
        <p:xfrm>
          <a:off x="152400" y="1524000"/>
          <a:ext cx="8839202" cy="2773922"/>
        </p:xfrm>
        <a:graphic>
          <a:graphicData uri="http://schemas.openxmlformats.org/drawingml/2006/table">
            <a:tbl>
              <a:tblPr/>
              <a:tblGrid>
                <a:gridCol w="2314442">
                  <a:extLst>
                    <a:ext uri="{9D8B030D-6E8A-4147-A177-3AD203B41FA5}">
                      <a16:colId xmlns:a16="http://schemas.microsoft.com/office/drawing/2014/main" val="3998227634"/>
                    </a:ext>
                  </a:extLst>
                </a:gridCol>
                <a:gridCol w="1304952">
                  <a:extLst>
                    <a:ext uri="{9D8B030D-6E8A-4147-A177-3AD203B41FA5}">
                      <a16:colId xmlns:a16="http://schemas.microsoft.com/office/drawing/2014/main" val="1823876769"/>
                    </a:ext>
                  </a:extLst>
                </a:gridCol>
                <a:gridCol w="1304952">
                  <a:extLst>
                    <a:ext uri="{9D8B030D-6E8A-4147-A177-3AD203B41FA5}">
                      <a16:colId xmlns:a16="http://schemas.microsoft.com/office/drawing/2014/main" val="4252401183"/>
                    </a:ext>
                  </a:extLst>
                </a:gridCol>
                <a:gridCol w="1304952">
                  <a:extLst>
                    <a:ext uri="{9D8B030D-6E8A-4147-A177-3AD203B41FA5}">
                      <a16:colId xmlns:a16="http://schemas.microsoft.com/office/drawing/2014/main" val="2045165330"/>
                    </a:ext>
                  </a:extLst>
                </a:gridCol>
                <a:gridCol w="1304952">
                  <a:extLst>
                    <a:ext uri="{9D8B030D-6E8A-4147-A177-3AD203B41FA5}">
                      <a16:colId xmlns:a16="http://schemas.microsoft.com/office/drawing/2014/main" val="3501961652"/>
                    </a:ext>
                  </a:extLst>
                </a:gridCol>
                <a:gridCol w="1304952">
                  <a:extLst>
                    <a:ext uri="{9D8B030D-6E8A-4147-A177-3AD203B41FA5}">
                      <a16:colId xmlns:a16="http://schemas.microsoft.com/office/drawing/2014/main" val="923172917"/>
                    </a:ext>
                  </a:extLst>
                </a:gridCol>
              </a:tblGrid>
              <a:tr h="406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YOG ‘22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YOG ‘23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YOG ‘24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YOG ‘25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YOG ‘26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001906"/>
                  </a:ext>
                </a:extLst>
              </a:tr>
              <a:tr h="39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Applications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358*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10929"/>
                  </a:ext>
                </a:extLst>
              </a:tr>
              <a:tr h="345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Nine Member Towns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270*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140662"/>
                  </a:ext>
                </a:extLst>
              </a:tr>
              <a:tr h="443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 District (OOD)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44*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912417"/>
                  </a:ext>
                </a:extLst>
              </a:tr>
              <a:tr h="345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OOD (Ineligible)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44*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9002"/>
                  </a:ext>
                </a:extLst>
              </a:tr>
              <a:tr h="419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2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 Enrollment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77510"/>
                  </a:ext>
                </a:extLst>
              </a:tr>
              <a:tr h="419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of 1/27/22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30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71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0752" y="376554"/>
            <a:ext cx="72631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+mj-lt"/>
              </a:rPr>
              <a:t>Out of District Revenue Decline</a:t>
            </a:r>
            <a:endParaRPr dirty="0">
              <a:latin typeface="+mj-l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16</a:t>
            </a:fld>
            <a:r>
              <a:rPr dirty="0"/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146C1-19C6-4A82-98B3-B3EF85467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86799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3789" y="409575"/>
            <a:ext cx="4379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+mj-lt"/>
              </a:rPr>
              <a:t>Budget Summary</a:t>
            </a:r>
            <a:endParaRPr spc="-10" dirty="0">
              <a:latin typeface="+mj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17</a:t>
            </a:fld>
            <a:r>
              <a:rPr dirty="0"/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436" y="1676400"/>
            <a:ext cx="7925434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latin typeface="+mj-lt"/>
                <a:cs typeface="Arial"/>
              </a:rPr>
              <a:t>FY2</a:t>
            </a:r>
            <a:r>
              <a:rPr lang="en-US" sz="3500" spc="-5" dirty="0">
                <a:latin typeface="+mj-lt"/>
                <a:cs typeface="Arial"/>
              </a:rPr>
              <a:t>3</a:t>
            </a:r>
            <a:r>
              <a:rPr sz="3500" dirty="0">
                <a:latin typeface="+mj-lt"/>
                <a:cs typeface="Arial"/>
              </a:rPr>
              <a:t> </a:t>
            </a:r>
            <a:r>
              <a:rPr sz="3500" spc="-5" dirty="0">
                <a:latin typeface="+mj-lt"/>
                <a:cs typeface="Arial"/>
              </a:rPr>
              <a:t>Operating</a:t>
            </a:r>
            <a:r>
              <a:rPr sz="3500" spc="25" dirty="0">
                <a:latin typeface="+mj-lt"/>
                <a:cs typeface="Arial"/>
              </a:rPr>
              <a:t> </a:t>
            </a:r>
            <a:r>
              <a:rPr sz="3500" spc="-5" dirty="0">
                <a:latin typeface="+mj-lt"/>
                <a:cs typeface="Arial"/>
              </a:rPr>
              <a:t>Request</a:t>
            </a:r>
            <a:r>
              <a:rPr sz="3500" spc="15" dirty="0">
                <a:latin typeface="+mj-lt"/>
                <a:cs typeface="Arial"/>
              </a:rPr>
              <a:t> </a:t>
            </a:r>
            <a:r>
              <a:rPr sz="3500" dirty="0">
                <a:latin typeface="+mj-lt"/>
                <a:cs typeface="Arial"/>
              </a:rPr>
              <a:t>=</a:t>
            </a:r>
            <a:r>
              <a:rPr sz="3500" spc="15" dirty="0">
                <a:latin typeface="+mj-lt"/>
                <a:cs typeface="Arial"/>
              </a:rPr>
              <a:t> </a:t>
            </a:r>
            <a:r>
              <a:rPr sz="3500" b="1" spc="-5" dirty="0">
                <a:latin typeface="+mj-lt"/>
                <a:cs typeface="Arial"/>
              </a:rPr>
              <a:t>$2</a:t>
            </a:r>
            <a:r>
              <a:rPr lang="en-US" sz="3500" b="1" spc="-5" dirty="0">
                <a:latin typeface="+mj-lt"/>
                <a:cs typeface="Arial"/>
              </a:rPr>
              <a:t>2</a:t>
            </a:r>
            <a:r>
              <a:rPr sz="3500" b="1" spc="-5" dirty="0">
                <a:latin typeface="+mj-lt"/>
                <a:cs typeface="Arial"/>
              </a:rPr>
              <a:t>,</a:t>
            </a:r>
            <a:r>
              <a:rPr lang="en-US" sz="3500" b="1" spc="-5" dirty="0">
                <a:latin typeface="+mj-lt"/>
                <a:cs typeface="Arial"/>
              </a:rPr>
              <a:t>092</a:t>
            </a:r>
            <a:r>
              <a:rPr sz="3500" b="1" spc="-5" dirty="0">
                <a:latin typeface="+mj-lt"/>
                <a:cs typeface="Arial"/>
              </a:rPr>
              <a:t>,</a:t>
            </a:r>
            <a:r>
              <a:rPr lang="en-US" sz="3500" b="1" spc="-5" dirty="0">
                <a:latin typeface="+mj-lt"/>
                <a:cs typeface="Arial"/>
              </a:rPr>
              <a:t>652</a:t>
            </a:r>
            <a:endParaRPr sz="3500" dirty="0">
              <a:latin typeface="+mj-lt"/>
              <a:cs typeface="Arial"/>
            </a:endParaRPr>
          </a:p>
          <a:p>
            <a:pPr marR="452120" algn="ctr">
              <a:lnSpc>
                <a:spcPct val="100000"/>
              </a:lnSpc>
              <a:spcBef>
                <a:spcPts val="180"/>
              </a:spcBef>
            </a:pPr>
            <a:r>
              <a:rPr lang="en-US" sz="3500" dirty="0">
                <a:latin typeface="+mj-lt"/>
                <a:cs typeface="Arial"/>
              </a:rPr>
              <a:t>6</a:t>
            </a:r>
            <a:r>
              <a:rPr sz="3500" dirty="0">
                <a:latin typeface="+mj-lt"/>
                <a:cs typeface="Arial"/>
              </a:rPr>
              <a:t>.</a:t>
            </a:r>
            <a:r>
              <a:rPr lang="en-US" sz="3500" dirty="0">
                <a:latin typeface="+mj-lt"/>
                <a:cs typeface="Arial"/>
              </a:rPr>
              <a:t>57</a:t>
            </a:r>
            <a:r>
              <a:rPr sz="3500" dirty="0">
                <a:latin typeface="+mj-lt"/>
                <a:cs typeface="Arial"/>
              </a:rPr>
              <a:t>%</a:t>
            </a:r>
            <a:r>
              <a:rPr sz="3500" spc="-25" dirty="0">
                <a:latin typeface="+mj-lt"/>
                <a:cs typeface="Arial"/>
              </a:rPr>
              <a:t> </a:t>
            </a:r>
            <a:r>
              <a:rPr sz="3500" spc="-10" dirty="0">
                <a:latin typeface="+mj-lt"/>
                <a:cs typeface="Arial"/>
              </a:rPr>
              <a:t>above</a:t>
            </a:r>
            <a:r>
              <a:rPr sz="3500" spc="15" dirty="0">
                <a:latin typeface="+mj-lt"/>
                <a:cs typeface="Arial"/>
              </a:rPr>
              <a:t> </a:t>
            </a:r>
            <a:r>
              <a:rPr sz="3500" dirty="0">
                <a:latin typeface="+mj-lt"/>
                <a:cs typeface="Arial"/>
              </a:rPr>
              <a:t>FY2</a:t>
            </a:r>
            <a:r>
              <a:rPr lang="en-US" sz="3500" dirty="0">
                <a:latin typeface="+mj-lt"/>
                <a:cs typeface="Arial"/>
              </a:rPr>
              <a:t>2</a:t>
            </a:r>
            <a:endParaRPr sz="35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 dirty="0">
              <a:latin typeface="+mj-lt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500" spc="-5" dirty="0">
                <a:latin typeface="+mj-lt"/>
                <a:cs typeface="Arial"/>
              </a:rPr>
              <a:t>FY2</a:t>
            </a:r>
            <a:r>
              <a:rPr lang="en-US" sz="3500" spc="-5" dirty="0">
                <a:latin typeface="+mj-lt"/>
                <a:cs typeface="Arial"/>
              </a:rPr>
              <a:t>3</a:t>
            </a:r>
            <a:r>
              <a:rPr sz="3500" spc="10" dirty="0">
                <a:latin typeface="+mj-lt"/>
                <a:cs typeface="Arial"/>
              </a:rPr>
              <a:t> </a:t>
            </a:r>
            <a:r>
              <a:rPr sz="3500" spc="-5" dirty="0">
                <a:latin typeface="+mj-lt"/>
                <a:cs typeface="Arial"/>
              </a:rPr>
              <a:t>Capital Request</a:t>
            </a:r>
            <a:r>
              <a:rPr sz="3500" spc="55" dirty="0">
                <a:latin typeface="+mj-lt"/>
                <a:cs typeface="Arial"/>
              </a:rPr>
              <a:t> </a:t>
            </a:r>
            <a:r>
              <a:rPr sz="3500" dirty="0">
                <a:latin typeface="+mj-lt"/>
                <a:cs typeface="Arial"/>
              </a:rPr>
              <a:t>=</a:t>
            </a:r>
            <a:r>
              <a:rPr sz="3500" spc="20" dirty="0">
                <a:latin typeface="+mj-lt"/>
                <a:cs typeface="Arial"/>
              </a:rPr>
              <a:t> </a:t>
            </a:r>
            <a:r>
              <a:rPr sz="3500" b="1" spc="-5" dirty="0">
                <a:latin typeface="+mj-lt"/>
                <a:cs typeface="Arial"/>
              </a:rPr>
              <a:t>$1,</a:t>
            </a:r>
            <a:r>
              <a:rPr lang="en-US" sz="3500" b="1" spc="-5" dirty="0">
                <a:latin typeface="+mj-lt"/>
                <a:cs typeface="Arial"/>
              </a:rPr>
              <a:t>235</a:t>
            </a:r>
            <a:r>
              <a:rPr sz="3500" b="1" spc="-5" dirty="0">
                <a:latin typeface="+mj-lt"/>
                <a:cs typeface="Arial"/>
              </a:rPr>
              <a:t>,</a:t>
            </a:r>
            <a:r>
              <a:rPr lang="en-US" sz="3500" b="1" spc="-5" dirty="0">
                <a:latin typeface="+mj-lt"/>
                <a:cs typeface="Arial"/>
              </a:rPr>
              <a:t>608</a:t>
            </a:r>
            <a:endParaRPr sz="3500" dirty="0">
              <a:latin typeface="+mj-lt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3500" spc="-5" dirty="0">
                <a:latin typeface="+mj-lt"/>
                <a:cs typeface="Arial"/>
              </a:rPr>
              <a:t>8</a:t>
            </a:r>
            <a:r>
              <a:rPr lang="en-US" sz="3500" spc="-5" dirty="0">
                <a:latin typeface="+mj-lt"/>
                <a:cs typeface="Arial"/>
              </a:rPr>
              <a:t>.89</a:t>
            </a:r>
            <a:r>
              <a:rPr sz="3500" spc="-5" dirty="0">
                <a:latin typeface="+mj-lt"/>
                <a:cs typeface="Arial"/>
              </a:rPr>
              <a:t>%</a:t>
            </a:r>
            <a:r>
              <a:rPr sz="3500" spc="-15" dirty="0">
                <a:latin typeface="+mj-lt"/>
                <a:cs typeface="Arial"/>
              </a:rPr>
              <a:t> </a:t>
            </a:r>
            <a:r>
              <a:rPr sz="3500" spc="-10" dirty="0">
                <a:latin typeface="+mj-lt"/>
                <a:cs typeface="Arial"/>
              </a:rPr>
              <a:t>above</a:t>
            </a:r>
            <a:r>
              <a:rPr sz="3500" spc="30" dirty="0">
                <a:latin typeface="+mj-lt"/>
                <a:cs typeface="Arial"/>
              </a:rPr>
              <a:t> </a:t>
            </a:r>
            <a:r>
              <a:rPr sz="3500" dirty="0">
                <a:latin typeface="+mj-lt"/>
                <a:cs typeface="Arial"/>
              </a:rPr>
              <a:t>FY2</a:t>
            </a:r>
            <a:r>
              <a:rPr lang="en-US" sz="3500" dirty="0">
                <a:latin typeface="+mj-lt"/>
                <a:cs typeface="Arial"/>
              </a:rPr>
              <a:t>2</a:t>
            </a:r>
            <a:endParaRPr sz="35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50" dirty="0">
              <a:latin typeface="+mj-lt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500" dirty="0">
                <a:latin typeface="+mj-lt"/>
                <a:cs typeface="Arial"/>
              </a:rPr>
              <a:t>FY2</a:t>
            </a:r>
            <a:r>
              <a:rPr lang="en-US" sz="3500" dirty="0">
                <a:latin typeface="+mj-lt"/>
                <a:cs typeface="Arial"/>
              </a:rPr>
              <a:t>3</a:t>
            </a:r>
            <a:r>
              <a:rPr sz="3500" spc="5" dirty="0">
                <a:latin typeface="+mj-lt"/>
                <a:cs typeface="Arial"/>
              </a:rPr>
              <a:t> </a:t>
            </a:r>
            <a:r>
              <a:rPr lang="en-US" sz="3500" spc="5" dirty="0">
                <a:latin typeface="+mj-lt"/>
                <a:cs typeface="Arial"/>
              </a:rPr>
              <a:t>MSBA </a:t>
            </a:r>
            <a:r>
              <a:rPr sz="3500" spc="-5" dirty="0">
                <a:latin typeface="+mj-lt"/>
                <a:cs typeface="Arial"/>
              </a:rPr>
              <a:t>Project</a:t>
            </a:r>
            <a:r>
              <a:rPr sz="3500" dirty="0">
                <a:latin typeface="+mj-lt"/>
                <a:cs typeface="Arial"/>
              </a:rPr>
              <a:t> </a:t>
            </a:r>
            <a:r>
              <a:rPr sz="3500" spc="-5" dirty="0">
                <a:latin typeface="+mj-lt"/>
                <a:cs typeface="Arial"/>
              </a:rPr>
              <a:t>Debt</a:t>
            </a:r>
            <a:r>
              <a:rPr sz="3500" spc="30" dirty="0">
                <a:latin typeface="+mj-lt"/>
                <a:cs typeface="Arial"/>
              </a:rPr>
              <a:t> </a:t>
            </a:r>
            <a:r>
              <a:rPr sz="3500" dirty="0">
                <a:latin typeface="+mj-lt"/>
                <a:cs typeface="Arial"/>
              </a:rPr>
              <a:t>=</a:t>
            </a:r>
            <a:r>
              <a:rPr sz="3500" spc="-25" dirty="0">
                <a:latin typeface="+mj-lt"/>
                <a:cs typeface="Arial"/>
              </a:rPr>
              <a:t> </a:t>
            </a:r>
            <a:r>
              <a:rPr sz="3500" b="1" spc="-5" dirty="0">
                <a:latin typeface="+mj-lt"/>
                <a:cs typeface="Arial"/>
              </a:rPr>
              <a:t>$5,</a:t>
            </a:r>
            <a:r>
              <a:rPr lang="en-US" sz="3500" b="1" spc="-5" dirty="0">
                <a:latin typeface="+mj-lt"/>
                <a:cs typeface="Arial"/>
              </a:rPr>
              <a:t>682</a:t>
            </a:r>
            <a:r>
              <a:rPr sz="3500" b="1" spc="-5" dirty="0">
                <a:latin typeface="+mj-lt"/>
                <a:cs typeface="Arial"/>
              </a:rPr>
              <a:t>,</a:t>
            </a:r>
            <a:r>
              <a:rPr lang="en-US" sz="3500" b="1" spc="-5" dirty="0">
                <a:latin typeface="+mj-lt"/>
                <a:cs typeface="Arial"/>
              </a:rPr>
              <a:t>363</a:t>
            </a:r>
            <a:endParaRPr sz="3500" dirty="0">
              <a:latin typeface="+mj-lt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+mj-lt"/>
                <a:cs typeface="Arial"/>
              </a:rPr>
              <a:t>1.60</a:t>
            </a:r>
            <a:r>
              <a:rPr sz="3500" b="1" spc="-5" dirty="0">
                <a:solidFill>
                  <a:srgbClr val="FF0000"/>
                </a:solidFill>
                <a:latin typeface="+mj-lt"/>
                <a:cs typeface="Arial"/>
              </a:rPr>
              <a:t>%</a:t>
            </a:r>
            <a:r>
              <a:rPr sz="3500" b="1" spc="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en-US" sz="3500" b="1" spc="5" dirty="0">
                <a:solidFill>
                  <a:srgbClr val="FF0000"/>
                </a:solidFill>
                <a:latin typeface="+mj-lt"/>
                <a:cs typeface="Arial"/>
              </a:rPr>
              <a:t>below</a:t>
            </a:r>
            <a:r>
              <a:rPr sz="3500" b="1" spc="1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sz="3500" b="1" dirty="0">
                <a:solidFill>
                  <a:srgbClr val="FF0000"/>
                </a:solidFill>
                <a:latin typeface="+mj-lt"/>
                <a:cs typeface="Arial"/>
              </a:rPr>
              <a:t>FY2</a:t>
            </a:r>
            <a:r>
              <a:rPr lang="en-US" sz="3500" b="1" dirty="0">
                <a:solidFill>
                  <a:srgbClr val="FF0000"/>
                </a:solidFill>
                <a:latin typeface="+mj-lt"/>
                <a:cs typeface="Arial"/>
              </a:rPr>
              <a:t>2</a:t>
            </a:r>
            <a:endParaRPr sz="3500" b="1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93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6504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i="1" dirty="0">
                <a:latin typeface="+mj-lt"/>
              </a:rPr>
              <a:t>Preliminary*</a:t>
            </a:r>
            <a:r>
              <a:rPr lang="en-US" dirty="0">
                <a:latin typeface="+mj-lt"/>
              </a:rPr>
              <a:t> Staffing Additions for FY23</a:t>
            </a:r>
            <a:endParaRPr dirty="0">
              <a:latin typeface="+mj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18</a:t>
            </a:fld>
            <a:r>
              <a:rPr dirty="0"/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6" y="1526984"/>
            <a:ext cx="8075613" cy="4552528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20" dirty="0">
                <a:latin typeface="+mj-lt"/>
                <a:cs typeface="Arial"/>
              </a:rPr>
              <a:t>2.0</a:t>
            </a:r>
            <a:r>
              <a:rPr sz="3200" spc="-2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FTE</a:t>
            </a:r>
            <a:r>
              <a:rPr sz="3200" spc="-35" dirty="0">
                <a:latin typeface="+mj-lt"/>
                <a:cs typeface="Arial"/>
              </a:rPr>
              <a:t> </a:t>
            </a:r>
            <a:r>
              <a:rPr lang="en-US" sz="3200" spc="-35" dirty="0">
                <a:latin typeface="+mj-lt"/>
                <a:cs typeface="Arial"/>
              </a:rPr>
              <a:t>Student Support Professionals</a:t>
            </a: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+mj-lt"/>
                <a:cs typeface="Arial"/>
              </a:rPr>
              <a:t>1.0 FTE Program/Web Teacher</a:t>
            </a: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+mj-lt"/>
                <a:cs typeface="Arial"/>
              </a:rPr>
              <a:t>1.0 FTE Robotics/Automation Aide</a:t>
            </a:r>
          </a:p>
          <a:p>
            <a:pPr marL="355600" indent="-342900">
              <a:spcBef>
                <a:spcPts val="74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+mj-lt"/>
                <a:cs typeface="Arial"/>
              </a:rPr>
              <a:t>1.0</a:t>
            </a:r>
            <a:r>
              <a:rPr lang="en-US" sz="3200" spc="-25" dirty="0">
                <a:latin typeface="+mj-lt"/>
                <a:cs typeface="Arial"/>
              </a:rPr>
              <a:t> </a:t>
            </a:r>
            <a:r>
              <a:rPr lang="en-US" sz="3200" dirty="0">
                <a:latin typeface="+mj-lt"/>
                <a:cs typeface="Arial"/>
              </a:rPr>
              <a:t>FTE</a:t>
            </a:r>
            <a:r>
              <a:rPr lang="en-US" sz="3200" spc="-190" dirty="0">
                <a:latin typeface="+mj-lt"/>
                <a:cs typeface="Arial"/>
              </a:rPr>
              <a:t> </a:t>
            </a:r>
            <a:r>
              <a:rPr lang="en-US" sz="3200" dirty="0">
                <a:latin typeface="+mj-lt"/>
                <a:cs typeface="Arial"/>
              </a:rPr>
              <a:t>HR Support Specialist</a:t>
            </a:r>
          </a:p>
          <a:p>
            <a:pPr marL="355600" indent="-342900">
              <a:spcBef>
                <a:spcPts val="74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+mj-lt"/>
                <a:cs typeface="Arial"/>
              </a:rPr>
              <a:t>0.5 FTE Library/Reading Aide</a:t>
            </a:r>
          </a:p>
          <a:p>
            <a:pPr marL="12700">
              <a:spcBef>
                <a:spcPts val="745"/>
              </a:spcBef>
              <a:tabLst>
                <a:tab pos="354965" algn="l"/>
                <a:tab pos="355600" algn="l"/>
              </a:tabLst>
            </a:pPr>
            <a:endParaRPr lang="en-US" sz="3200" dirty="0">
              <a:latin typeface="+mj-lt"/>
              <a:cs typeface="Arial"/>
            </a:endParaRPr>
          </a:p>
          <a:p>
            <a:pPr marL="12700" algn="ctr">
              <a:spcBef>
                <a:spcPts val="745"/>
              </a:spcBef>
              <a:tabLst>
                <a:tab pos="354965" algn="l"/>
                <a:tab pos="355600" algn="l"/>
              </a:tabLst>
            </a:pPr>
            <a:r>
              <a:rPr lang="en-US" sz="2800" i="1" dirty="0">
                <a:latin typeface="+mj-lt"/>
                <a:cs typeface="Arial"/>
              </a:rPr>
              <a:t>*Academic staff increases WILL be required to increase building capacity once academic space is determined</a:t>
            </a:r>
            <a:r>
              <a:rPr lang="en-US" sz="3200" dirty="0">
                <a:latin typeface="+mj-lt"/>
                <a:cs typeface="Arial"/>
              </a:rPr>
              <a:t>.</a:t>
            </a:r>
            <a:endParaRPr lang="en-US" sz="28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6504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+mj-lt"/>
              </a:rPr>
              <a:t>Planned Staffing “Reductions” for FY23</a:t>
            </a:r>
            <a:endParaRPr dirty="0">
              <a:latin typeface="+mj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19</a:t>
            </a:fld>
            <a:r>
              <a:rPr dirty="0"/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526984"/>
            <a:ext cx="7448550" cy="353943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20" dirty="0">
                <a:latin typeface="+mj-lt"/>
                <a:cs typeface="Arial"/>
              </a:rPr>
              <a:t>1.0</a:t>
            </a:r>
            <a:r>
              <a:rPr sz="3200" spc="-2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FTE</a:t>
            </a:r>
            <a:r>
              <a:rPr sz="3200" spc="-35" dirty="0">
                <a:latin typeface="+mj-lt"/>
                <a:cs typeface="Arial"/>
              </a:rPr>
              <a:t> </a:t>
            </a:r>
            <a:r>
              <a:rPr lang="en-US" sz="3200" spc="-35" dirty="0">
                <a:latin typeface="+mj-lt"/>
                <a:cs typeface="Arial"/>
              </a:rPr>
              <a:t>ISS Professional</a:t>
            </a: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+mj-lt"/>
                <a:cs typeface="Arial"/>
              </a:rPr>
              <a:t>1.0 FTE Program/Web </a:t>
            </a:r>
            <a:r>
              <a:rPr lang="en-US" sz="3200" u="sng" dirty="0">
                <a:latin typeface="+mj-lt"/>
                <a:cs typeface="Arial"/>
              </a:rPr>
              <a:t>Aide</a:t>
            </a: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+mj-lt"/>
                <a:cs typeface="Arial"/>
              </a:rPr>
              <a:t>1.0 FTE Logistics Engineering </a:t>
            </a:r>
            <a:r>
              <a:rPr lang="en-US" sz="3200" u="sng" dirty="0">
                <a:latin typeface="+mj-lt"/>
                <a:cs typeface="Arial"/>
              </a:rPr>
              <a:t>Teacher</a:t>
            </a:r>
          </a:p>
          <a:p>
            <a:pPr marL="355600" indent="-342900">
              <a:spcBef>
                <a:spcPts val="74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+mj-lt"/>
                <a:cs typeface="Arial"/>
              </a:rPr>
              <a:t>1.0</a:t>
            </a:r>
            <a:r>
              <a:rPr lang="en-US" sz="3200" spc="-25" dirty="0">
                <a:latin typeface="+mj-lt"/>
                <a:cs typeface="Arial"/>
              </a:rPr>
              <a:t> </a:t>
            </a:r>
            <a:r>
              <a:rPr lang="en-US" sz="3200" dirty="0">
                <a:latin typeface="+mj-lt"/>
                <a:cs typeface="Arial"/>
              </a:rPr>
              <a:t>FTE</a:t>
            </a:r>
            <a:r>
              <a:rPr lang="en-US" sz="3200" spc="-190" dirty="0">
                <a:latin typeface="+mj-lt"/>
                <a:cs typeface="Arial"/>
              </a:rPr>
              <a:t> </a:t>
            </a:r>
            <a:r>
              <a:rPr lang="en-US" sz="3200" dirty="0">
                <a:latin typeface="+mj-lt"/>
                <a:cs typeface="Arial"/>
              </a:rPr>
              <a:t>HR Director </a:t>
            </a:r>
          </a:p>
          <a:p>
            <a:pPr marL="12700">
              <a:spcBef>
                <a:spcPts val="745"/>
              </a:spcBef>
              <a:tabLst>
                <a:tab pos="354965" algn="l"/>
                <a:tab pos="355600" algn="l"/>
              </a:tabLst>
            </a:pPr>
            <a:endParaRPr lang="en-US" sz="3200" dirty="0">
              <a:latin typeface="+mj-lt"/>
              <a:cs typeface="Arial"/>
            </a:endParaRPr>
          </a:p>
          <a:p>
            <a:pPr marL="12700" algn="ctr">
              <a:spcBef>
                <a:spcPts val="745"/>
              </a:spcBef>
              <a:tabLst>
                <a:tab pos="354965" algn="l"/>
                <a:tab pos="355600" algn="l"/>
              </a:tabLst>
            </a:pPr>
            <a:r>
              <a:rPr lang="en-US" sz="3200" dirty="0">
                <a:latin typeface="+mj-lt"/>
                <a:cs typeface="Arial"/>
              </a:rPr>
              <a:t>NET INCREASE = 1.5 FTE</a:t>
            </a:r>
            <a:endParaRPr lang="en-US" sz="2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69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3428" y="409575"/>
            <a:ext cx="66020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+mj-lt"/>
              </a:rPr>
              <a:t>Overall Budget Summary</a:t>
            </a:r>
            <a:endParaRPr spc="-10" dirty="0">
              <a:latin typeface="+mj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2</a:t>
            </a:fld>
            <a:r>
              <a:rPr dirty="0"/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1795" y="1699577"/>
            <a:ext cx="6276975" cy="3626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29"/>
              </a:lnSpc>
              <a:spcBef>
                <a:spcPts val="100"/>
              </a:spcBef>
            </a:pPr>
            <a:r>
              <a:rPr sz="3200" dirty="0">
                <a:latin typeface="+mj-lt"/>
                <a:cs typeface="Arial"/>
              </a:rPr>
              <a:t>FY2</a:t>
            </a:r>
            <a:r>
              <a:rPr lang="en-US" sz="3200" dirty="0">
                <a:latin typeface="+mj-lt"/>
                <a:cs typeface="Arial"/>
              </a:rPr>
              <a:t>3</a:t>
            </a:r>
            <a:r>
              <a:rPr sz="3200" spc="-40" dirty="0">
                <a:latin typeface="+mj-lt"/>
                <a:cs typeface="Arial"/>
              </a:rPr>
              <a:t> </a:t>
            </a:r>
            <a:r>
              <a:rPr sz="3200" spc="-5" dirty="0">
                <a:latin typeface="+mj-lt"/>
                <a:cs typeface="Arial"/>
              </a:rPr>
              <a:t>Operating</a:t>
            </a:r>
            <a:r>
              <a:rPr sz="3200" spc="-15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&amp;</a:t>
            </a:r>
            <a:r>
              <a:rPr sz="3200" spc="-15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Capital</a:t>
            </a:r>
            <a:r>
              <a:rPr sz="3200" spc="-4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Request</a:t>
            </a:r>
          </a:p>
          <a:p>
            <a:pPr marL="6350" algn="ctr">
              <a:lnSpc>
                <a:spcPts val="4310"/>
              </a:lnSpc>
            </a:pPr>
            <a:r>
              <a:rPr sz="3600" b="1" dirty="0">
                <a:latin typeface="+mj-lt"/>
                <a:cs typeface="Arial"/>
              </a:rPr>
              <a:t>$2</a:t>
            </a:r>
            <a:r>
              <a:rPr lang="en-US" sz="3600" b="1" dirty="0">
                <a:latin typeface="+mj-lt"/>
                <a:cs typeface="Arial"/>
              </a:rPr>
              <a:t>9</a:t>
            </a:r>
            <a:r>
              <a:rPr sz="3600" b="1" dirty="0">
                <a:latin typeface="+mj-lt"/>
                <a:cs typeface="Arial"/>
              </a:rPr>
              <a:t>,</a:t>
            </a:r>
            <a:r>
              <a:rPr lang="en-US" sz="3600" b="1" dirty="0">
                <a:latin typeface="+mj-lt"/>
                <a:cs typeface="Arial"/>
              </a:rPr>
              <a:t>010</a:t>
            </a:r>
            <a:r>
              <a:rPr sz="3600" b="1" dirty="0">
                <a:latin typeface="+mj-lt"/>
                <a:cs typeface="Arial"/>
              </a:rPr>
              <a:t>,</a:t>
            </a:r>
            <a:r>
              <a:rPr lang="en-US" sz="3600" b="1" dirty="0">
                <a:latin typeface="+mj-lt"/>
                <a:cs typeface="Arial"/>
              </a:rPr>
              <a:t>622</a:t>
            </a:r>
            <a:endParaRPr sz="3600" dirty="0">
              <a:latin typeface="+mj-lt"/>
              <a:cs typeface="Arial"/>
            </a:endParaRPr>
          </a:p>
          <a:p>
            <a:pPr marR="450215" algn="ctr">
              <a:lnSpc>
                <a:spcPct val="100000"/>
              </a:lnSpc>
              <a:spcBef>
                <a:spcPts val="25"/>
              </a:spcBef>
            </a:pPr>
            <a:r>
              <a:rPr lang="en-US" sz="3200" spc="-5" dirty="0">
                <a:latin typeface="+mj-lt"/>
                <a:cs typeface="Arial"/>
              </a:rPr>
              <a:t>4</a:t>
            </a:r>
            <a:r>
              <a:rPr sz="3200" spc="-5" dirty="0">
                <a:latin typeface="+mj-lt"/>
                <a:cs typeface="Arial"/>
              </a:rPr>
              <a:t>.</a:t>
            </a:r>
            <a:r>
              <a:rPr lang="en-US" sz="3200" spc="-5" dirty="0">
                <a:latin typeface="+mj-lt"/>
                <a:cs typeface="Arial"/>
              </a:rPr>
              <a:t>96</a:t>
            </a:r>
            <a:r>
              <a:rPr sz="3200" spc="-5" dirty="0">
                <a:latin typeface="+mj-lt"/>
                <a:cs typeface="Arial"/>
              </a:rPr>
              <a:t>%</a:t>
            </a:r>
            <a:r>
              <a:rPr sz="3200" spc="-3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above</a:t>
            </a:r>
            <a:r>
              <a:rPr sz="3200" spc="-7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FY2</a:t>
            </a:r>
            <a:r>
              <a:rPr lang="en-US" sz="3200" dirty="0">
                <a:latin typeface="+mj-lt"/>
                <a:cs typeface="Arial"/>
              </a:rPr>
              <a:t>2</a:t>
            </a:r>
            <a:endParaRPr sz="32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+mj-lt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+mj-lt"/>
                <a:cs typeface="Arial"/>
              </a:rPr>
              <a:t>F</a:t>
            </a:r>
            <a:r>
              <a:rPr sz="3200" spc="5" dirty="0">
                <a:latin typeface="+mj-lt"/>
                <a:cs typeface="Arial"/>
              </a:rPr>
              <a:t>Y</a:t>
            </a:r>
            <a:r>
              <a:rPr sz="3200" spc="-5" dirty="0">
                <a:latin typeface="+mj-lt"/>
                <a:cs typeface="Arial"/>
              </a:rPr>
              <a:t>2</a:t>
            </a:r>
            <a:r>
              <a:rPr lang="en-US" sz="3200" spc="-5" dirty="0">
                <a:latin typeface="+mj-lt"/>
                <a:cs typeface="Arial"/>
              </a:rPr>
              <a:t>3</a:t>
            </a:r>
            <a:r>
              <a:rPr sz="3200" spc="-21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Assessment</a:t>
            </a:r>
            <a:r>
              <a:rPr sz="3200" spc="-2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to </a:t>
            </a:r>
            <a:r>
              <a:rPr sz="3200" spc="-5" dirty="0">
                <a:latin typeface="+mj-lt"/>
                <a:cs typeface="Arial"/>
              </a:rPr>
              <a:t>Membe</a:t>
            </a:r>
            <a:r>
              <a:rPr sz="3200" spc="-20" dirty="0">
                <a:latin typeface="+mj-lt"/>
                <a:cs typeface="Arial"/>
              </a:rPr>
              <a:t>r</a:t>
            </a:r>
            <a:r>
              <a:rPr sz="3200" dirty="0">
                <a:latin typeface="+mj-lt"/>
                <a:cs typeface="Arial"/>
              </a:rPr>
              <a:t>s</a:t>
            </a:r>
          </a:p>
          <a:p>
            <a:pPr marL="2540" algn="ctr">
              <a:lnSpc>
                <a:spcPct val="100000"/>
              </a:lnSpc>
            </a:pPr>
            <a:r>
              <a:rPr sz="3600" b="1" spc="-5" dirty="0">
                <a:latin typeface="+mj-lt"/>
                <a:cs typeface="Arial"/>
              </a:rPr>
              <a:t>$</a:t>
            </a:r>
            <a:r>
              <a:rPr lang="en-US" sz="3600" b="1" spc="-5" dirty="0">
                <a:latin typeface="+mj-lt"/>
                <a:cs typeface="Arial"/>
              </a:rPr>
              <a:t>22</a:t>
            </a:r>
            <a:r>
              <a:rPr sz="3600" b="1" spc="-5" dirty="0">
                <a:latin typeface="+mj-lt"/>
                <a:cs typeface="Arial"/>
              </a:rPr>
              <a:t>,</a:t>
            </a:r>
            <a:r>
              <a:rPr lang="en-US" sz="3600" b="1" spc="-5" dirty="0">
                <a:latin typeface="+mj-lt"/>
                <a:cs typeface="Arial"/>
              </a:rPr>
              <a:t>395</a:t>
            </a:r>
            <a:r>
              <a:rPr sz="3600" b="1" spc="-5" dirty="0">
                <a:latin typeface="+mj-lt"/>
                <a:cs typeface="Arial"/>
              </a:rPr>
              <a:t>,</a:t>
            </a:r>
            <a:r>
              <a:rPr lang="en-US" sz="3600" b="1" spc="-5" dirty="0">
                <a:latin typeface="+mj-lt"/>
                <a:cs typeface="Arial"/>
              </a:rPr>
              <a:t>741</a:t>
            </a:r>
            <a:endParaRPr sz="3600" dirty="0">
              <a:latin typeface="+mj-lt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3200" spc="-5" dirty="0">
                <a:latin typeface="+mj-lt"/>
                <a:cs typeface="Arial"/>
              </a:rPr>
              <a:t>1</a:t>
            </a:r>
            <a:r>
              <a:rPr lang="en-US" sz="3200" spc="-5" dirty="0">
                <a:latin typeface="+mj-lt"/>
                <a:cs typeface="Arial"/>
              </a:rPr>
              <a:t>5</a:t>
            </a:r>
            <a:r>
              <a:rPr sz="3200" spc="-5" dirty="0">
                <a:latin typeface="+mj-lt"/>
                <a:cs typeface="Arial"/>
              </a:rPr>
              <a:t>.</a:t>
            </a:r>
            <a:r>
              <a:rPr lang="en-US" sz="3200" spc="-5" dirty="0">
                <a:latin typeface="+mj-lt"/>
                <a:cs typeface="Arial"/>
              </a:rPr>
              <a:t>08</a:t>
            </a:r>
            <a:r>
              <a:rPr sz="3200" spc="-5" dirty="0">
                <a:latin typeface="+mj-lt"/>
                <a:cs typeface="Arial"/>
              </a:rPr>
              <a:t>%</a:t>
            </a:r>
            <a:r>
              <a:rPr sz="3200" spc="-2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above</a:t>
            </a:r>
            <a:r>
              <a:rPr sz="3200" spc="-7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FY2</a:t>
            </a:r>
            <a:r>
              <a:rPr lang="en-US" sz="3200" dirty="0">
                <a:latin typeface="+mj-lt"/>
                <a:cs typeface="Arial"/>
              </a:rPr>
              <a:t>2</a:t>
            </a:r>
            <a:endParaRPr sz="32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8A254-F04B-4867-B004-68E447B7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19" y="381000"/>
            <a:ext cx="8534400" cy="553998"/>
          </a:xfrm>
        </p:spPr>
        <p:txBody>
          <a:bodyPr/>
          <a:lstStyle/>
          <a:p>
            <a:pPr algn="ctr"/>
            <a:r>
              <a:rPr lang="en-US" dirty="0"/>
              <a:t>Career Technical Budget Priorities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95DF-9CD3-4D81-8592-28A638D5E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521471"/>
            <a:ext cx="8534400" cy="43088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Animal Science &amp; Logistics Engineering Program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Shop Material and Equipment Increases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available workplace clothing and safety gear for all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 credentialing costs from Grants to District Budget: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National Occupational Competency Testing Institute (NOCTI)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American Welding Society (AWS)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Occupational Safety and Health Administration (OSHA)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Hazardous Waste Operations Emergency Response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Certified Nursing Assistant (CNA)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Emergency Medical Technician (EMT)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Industry 4.0 (robotics/Automation/Mechatronics)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State Board Licensing Examination Fees</a:t>
            </a:r>
          </a:p>
        </p:txBody>
      </p:sp>
    </p:spTree>
    <p:extLst>
      <p:ext uri="{BB962C8B-B14F-4D97-AF65-F5344CB8AC3E}">
        <p14:creationId xmlns:p14="http://schemas.microsoft.com/office/powerpoint/2010/main" val="1045922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1479-DC42-459A-A713-DE0EDF07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52400"/>
            <a:ext cx="8763000" cy="1107996"/>
          </a:xfrm>
        </p:spPr>
        <p:txBody>
          <a:bodyPr/>
          <a:lstStyle/>
          <a:p>
            <a:pPr algn="ctr"/>
            <a:r>
              <a:rPr lang="en-US" dirty="0"/>
              <a:t>Building Enrollment Beyond the </a:t>
            </a:r>
            <a:br>
              <a:rPr lang="en-US" dirty="0"/>
            </a:br>
            <a:r>
              <a:rPr lang="en-US" dirty="0"/>
              <a:t>Design Enrollment of 628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8667D-734B-490B-A5D2-842FAE31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499" y="1447800"/>
            <a:ext cx="8763000" cy="5601533"/>
          </a:xfrm>
        </p:spPr>
        <p:txBody>
          <a:bodyPr/>
          <a:lstStyle/>
          <a:p>
            <a:pPr algn="ctr"/>
            <a:r>
              <a:rPr lang="en-US" sz="2800" b="1" dirty="0"/>
              <a:t>Goal: Accommodate 800 students by Fall 2023</a:t>
            </a:r>
          </a:p>
          <a:p>
            <a:pPr algn="ctr"/>
            <a:r>
              <a:rPr lang="en-US" sz="2800" b="1" dirty="0"/>
              <a:t>with </a:t>
            </a:r>
            <a:r>
              <a:rPr lang="en-US" sz="2800" b="1" i="1" dirty="0"/>
              <a:t>no increase in debt</a:t>
            </a:r>
            <a:r>
              <a:rPr lang="en-US" sz="2800" b="1" dirty="0"/>
              <a:t>. </a:t>
            </a:r>
          </a:p>
          <a:p>
            <a:endParaRPr lang="en-US" dirty="0"/>
          </a:p>
          <a:p>
            <a:pPr algn="ctr"/>
            <a:r>
              <a:rPr lang="en-US" b="1" dirty="0"/>
              <a:t>Strategy #1</a:t>
            </a:r>
            <a:r>
              <a:rPr lang="en-US" dirty="0"/>
              <a:t>: Annually Fund Capital Stabilization Account</a:t>
            </a:r>
          </a:p>
          <a:p>
            <a:pPr algn="ctr"/>
            <a:r>
              <a:rPr lang="en-US" dirty="0"/>
              <a:t>Projected Account balance as of July 1, 2022: $1,434,600</a:t>
            </a:r>
          </a:p>
          <a:p>
            <a:endParaRPr lang="en-US" dirty="0"/>
          </a:p>
          <a:p>
            <a:pPr algn="ctr"/>
            <a:r>
              <a:rPr lang="en-US" dirty="0"/>
              <a:t>Capacity Building Project in Progress:</a:t>
            </a:r>
          </a:p>
          <a:p>
            <a:pPr algn="ctr"/>
            <a:r>
              <a:rPr lang="en-US" dirty="0"/>
              <a:t>North Metal Fab Shop: $700,000 Opening late Fall 2022</a:t>
            </a:r>
          </a:p>
          <a:p>
            <a:pPr algn="ctr"/>
            <a:r>
              <a:rPr lang="en-US" dirty="0"/>
              <a:t>Increase Capacity by 32 students over four years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Strategy #2</a:t>
            </a:r>
            <a:r>
              <a:rPr lang="en-US" dirty="0"/>
              <a:t>: Leverage Strategic Partnerships and Grants</a:t>
            </a:r>
          </a:p>
          <a:p>
            <a:pPr algn="ctr"/>
            <a:r>
              <a:rPr lang="en-US" dirty="0"/>
              <a:t>Vet Clinical Renovation: Design now. Opening Fall 2023</a:t>
            </a:r>
          </a:p>
          <a:p>
            <a:pPr algn="ctr"/>
            <a:r>
              <a:rPr lang="en-US" dirty="0"/>
              <a:t>Increase Capacity by 60+ students over four years</a:t>
            </a:r>
          </a:p>
          <a:p>
            <a:pPr algn="ctr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83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E8809AF5-F606-4C9B-9DF6-0575B100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52400"/>
            <a:ext cx="6455917" cy="1107996"/>
          </a:xfrm>
        </p:spPr>
        <p:txBody>
          <a:bodyPr/>
          <a:lstStyle/>
          <a:p>
            <a:pPr algn="ctr"/>
            <a:r>
              <a:rPr lang="en-US" altLang="en-US" dirty="0">
                <a:latin typeface="+mj-lt"/>
              </a:rPr>
              <a:t>OPEB Estimated Liability as of</a:t>
            </a:r>
            <a:br>
              <a:rPr lang="en-US" altLang="en-US" dirty="0">
                <a:latin typeface="+mj-lt"/>
              </a:rPr>
            </a:br>
            <a:r>
              <a:rPr lang="en-US" altLang="en-US" dirty="0">
                <a:latin typeface="+mj-lt"/>
              </a:rPr>
              <a:t>June 30, 2022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3D537347-14A1-4E43-9B75-86C38F018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77" y="1521471"/>
            <a:ext cx="7929244" cy="4370427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altLang="en-US" sz="2000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en-US" altLang="en-US" sz="4400" dirty="0">
                <a:latin typeface="+mj-lt"/>
              </a:rPr>
              <a:t>$26,124,691</a:t>
            </a:r>
          </a:p>
          <a:p>
            <a:pPr marL="0" indent="0" algn="ctr">
              <a:buNone/>
              <a:defRPr/>
            </a:pPr>
            <a:endParaRPr lang="en-US" altLang="en-US" sz="2800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en-US" altLang="en-US" sz="2800" dirty="0">
                <a:latin typeface="+mj-lt"/>
              </a:rPr>
              <a:t>11/30/2021 OPEB Trust Fund Balance = $471,240</a:t>
            </a:r>
          </a:p>
          <a:p>
            <a:pPr marL="0" indent="0" algn="ctr">
              <a:buNone/>
              <a:defRPr/>
            </a:pPr>
            <a:endParaRPr lang="en-US" altLang="en-US" sz="2800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en-US" altLang="en-US" sz="3200" dirty="0">
                <a:latin typeface="+mj-lt"/>
              </a:rPr>
              <a:t>NOTE: Estimated OPEB Net Liability as of </a:t>
            </a:r>
          </a:p>
          <a:p>
            <a:pPr marL="0" indent="0" algn="ctr">
              <a:buNone/>
              <a:defRPr/>
            </a:pPr>
            <a:r>
              <a:rPr lang="en-US" altLang="en-US" sz="3200" dirty="0">
                <a:latin typeface="+mj-lt"/>
              </a:rPr>
              <a:t>June 30, 2020, was $32,473,201</a:t>
            </a:r>
          </a:p>
          <a:p>
            <a:pPr marL="0" indent="0" algn="ctr">
              <a:buNone/>
              <a:defRPr/>
            </a:pPr>
            <a:endParaRPr lang="en-US" altLang="en-US" sz="28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482E7930-4665-4F4C-A835-B7095E2C9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077200" y="6356350"/>
            <a:ext cx="6096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/>
              <a:t>[</a:t>
            </a:r>
            <a:fld id="{15D81F06-D7DF-45D6-8507-FDF295EE2CD8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22</a:t>
            </a:fld>
            <a:r>
              <a:rPr lang="en-US" altLang="en-US"/>
              <a:t>]</a:t>
            </a:r>
            <a:endParaRPr lang="en-US" altLang="en-US" sz="120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3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E8809AF5-F606-4C9B-9DF6-0575B100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4442"/>
            <a:ext cx="8305800" cy="677108"/>
          </a:xfrm>
        </p:spPr>
        <p:txBody>
          <a:bodyPr/>
          <a:lstStyle/>
          <a:p>
            <a:pPr algn="ctr"/>
            <a:r>
              <a:rPr lang="en-US" altLang="en-US" sz="4400" dirty="0">
                <a:latin typeface="+mj-lt"/>
              </a:rPr>
              <a:t>Future Funding of OPEB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3D537347-14A1-4E43-9B75-86C38F018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28" y="1600200"/>
            <a:ext cx="8757745" cy="3354765"/>
          </a:xfrm>
        </p:spPr>
        <p:txBody>
          <a:bodyPr/>
          <a:lstStyle/>
          <a:p>
            <a:pPr marL="257175" indent="-257175" algn="l">
              <a:buFont typeface="Arial" panose="020B0604020202020204" pitchFamily="34" charset="0"/>
              <a:buChar char="•"/>
              <a:defRPr/>
            </a:pPr>
            <a:r>
              <a:rPr lang="en-US" altLang="en-US" sz="2650" dirty="0">
                <a:latin typeface="+mj-lt"/>
              </a:rPr>
              <a:t>OPEB Study Group: Next 6 Years of Contributions to Budget Line 5250, Retiree Insurance:</a:t>
            </a:r>
          </a:p>
          <a:p>
            <a:pPr marL="942975" lvl="2" indent="-257175" algn="l">
              <a:buFontTx/>
              <a:buChar char="-"/>
              <a:defRPr/>
            </a:pPr>
            <a:r>
              <a:rPr lang="en-US" altLang="en-US" sz="2800" dirty="0">
                <a:latin typeface="+mj-lt"/>
              </a:rPr>
              <a:t>FY23: $725,000		-   FY26: $1,155,000</a:t>
            </a:r>
          </a:p>
          <a:p>
            <a:pPr marL="942975" lvl="2" indent="-257175" algn="l">
              <a:buFontTx/>
              <a:buChar char="-"/>
              <a:defRPr/>
            </a:pPr>
            <a:r>
              <a:rPr lang="en-US" altLang="en-US" sz="2800" dirty="0">
                <a:latin typeface="+mj-lt"/>
              </a:rPr>
              <a:t>FY24: $762,000		-   FY27: $1,215,000</a:t>
            </a:r>
          </a:p>
          <a:p>
            <a:pPr marL="942975" lvl="2" indent="-257175" algn="l">
              <a:buFontTx/>
              <a:buChar char="-"/>
              <a:defRPr/>
            </a:pPr>
            <a:r>
              <a:rPr lang="en-US" altLang="en-US" sz="2800" dirty="0">
                <a:latin typeface="+mj-lt"/>
              </a:rPr>
              <a:t>FY25*: $1,100,000		-   FY28: $1,275,000</a:t>
            </a:r>
          </a:p>
          <a:p>
            <a:pPr lvl="2" algn="l">
              <a:defRPr/>
            </a:pPr>
            <a:endParaRPr lang="en-US" altLang="en-US" sz="28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650" dirty="0">
                <a:latin typeface="+mj-lt"/>
              </a:rPr>
              <a:t>$725,000 in FY23 with 5% increases each year.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650" dirty="0">
                <a:latin typeface="+mj-lt"/>
              </a:rPr>
              <a:t>PLUS $300,000 in FY25*as ESCO Lease is retired. </a:t>
            </a: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482E7930-4665-4F4C-A835-B7095E2C9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200900" y="5624512"/>
            <a:ext cx="457200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en-US"/>
              <a:t>[</a:t>
            </a:r>
            <a:fld id="{15D81F06-D7DF-45D6-8507-FDF295EE2CD8}" type="slidenum">
              <a:rPr lang="en-US" altLang="en-US"/>
              <a:pPr defTabSz="685800">
                <a:defRPr/>
              </a:pPr>
              <a:t>23</a:t>
            </a:fld>
            <a:r>
              <a:rPr lang="en-US" altLang="en-US"/>
              <a:t>]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3428" y="409575"/>
            <a:ext cx="66020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+mj-lt"/>
              </a:rPr>
              <a:t>Overall Budget Summary</a:t>
            </a:r>
            <a:endParaRPr spc="-10" dirty="0">
              <a:latin typeface="+mj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24</a:t>
            </a:fld>
            <a:r>
              <a:rPr dirty="0"/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1795" y="1699577"/>
            <a:ext cx="6276975" cy="3626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29"/>
              </a:lnSpc>
              <a:spcBef>
                <a:spcPts val="100"/>
              </a:spcBef>
            </a:pPr>
            <a:r>
              <a:rPr sz="3200" dirty="0">
                <a:latin typeface="+mj-lt"/>
                <a:cs typeface="Arial"/>
              </a:rPr>
              <a:t>FY2</a:t>
            </a:r>
            <a:r>
              <a:rPr lang="en-US" sz="3200" dirty="0">
                <a:latin typeface="+mj-lt"/>
                <a:cs typeface="Arial"/>
              </a:rPr>
              <a:t>3</a:t>
            </a:r>
            <a:r>
              <a:rPr sz="3200" spc="-40" dirty="0">
                <a:latin typeface="+mj-lt"/>
                <a:cs typeface="Arial"/>
              </a:rPr>
              <a:t> </a:t>
            </a:r>
            <a:r>
              <a:rPr sz="3200" spc="-5" dirty="0">
                <a:latin typeface="+mj-lt"/>
                <a:cs typeface="Arial"/>
              </a:rPr>
              <a:t>Operating</a:t>
            </a:r>
            <a:r>
              <a:rPr sz="3200" spc="-15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&amp;</a:t>
            </a:r>
            <a:r>
              <a:rPr sz="3200" spc="-15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Capital</a:t>
            </a:r>
            <a:r>
              <a:rPr sz="3200" spc="-4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Request</a:t>
            </a:r>
          </a:p>
          <a:p>
            <a:pPr marL="6350" algn="ctr">
              <a:lnSpc>
                <a:spcPts val="4310"/>
              </a:lnSpc>
            </a:pPr>
            <a:r>
              <a:rPr sz="3600" b="1" dirty="0">
                <a:latin typeface="+mj-lt"/>
                <a:cs typeface="Arial"/>
              </a:rPr>
              <a:t>$2</a:t>
            </a:r>
            <a:r>
              <a:rPr lang="en-US" sz="3600" b="1" dirty="0">
                <a:latin typeface="+mj-lt"/>
                <a:cs typeface="Arial"/>
              </a:rPr>
              <a:t>9</a:t>
            </a:r>
            <a:r>
              <a:rPr sz="3600" b="1" dirty="0">
                <a:latin typeface="+mj-lt"/>
                <a:cs typeface="Arial"/>
              </a:rPr>
              <a:t>,</a:t>
            </a:r>
            <a:r>
              <a:rPr lang="en-US" sz="3600" b="1" dirty="0">
                <a:latin typeface="+mj-lt"/>
                <a:cs typeface="Arial"/>
              </a:rPr>
              <a:t>010</a:t>
            </a:r>
            <a:r>
              <a:rPr sz="3600" b="1" dirty="0">
                <a:latin typeface="+mj-lt"/>
                <a:cs typeface="Arial"/>
              </a:rPr>
              <a:t>,</a:t>
            </a:r>
            <a:r>
              <a:rPr lang="en-US" sz="3600" b="1" dirty="0">
                <a:latin typeface="+mj-lt"/>
                <a:cs typeface="Arial"/>
              </a:rPr>
              <a:t>622</a:t>
            </a:r>
            <a:endParaRPr sz="3600" dirty="0">
              <a:latin typeface="+mj-lt"/>
              <a:cs typeface="Arial"/>
            </a:endParaRPr>
          </a:p>
          <a:p>
            <a:pPr marR="450215" algn="ctr">
              <a:lnSpc>
                <a:spcPct val="100000"/>
              </a:lnSpc>
              <a:spcBef>
                <a:spcPts val="25"/>
              </a:spcBef>
            </a:pPr>
            <a:r>
              <a:rPr lang="en-US" sz="3200" spc="-5" dirty="0">
                <a:latin typeface="+mj-lt"/>
                <a:cs typeface="Arial"/>
              </a:rPr>
              <a:t>4</a:t>
            </a:r>
            <a:r>
              <a:rPr sz="3200" spc="-5" dirty="0">
                <a:latin typeface="+mj-lt"/>
                <a:cs typeface="Arial"/>
              </a:rPr>
              <a:t>.</a:t>
            </a:r>
            <a:r>
              <a:rPr lang="en-US" sz="3200" spc="-5" dirty="0">
                <a:latin typeface="+mj-lt"/>
                <a:cs typeface="Arial"/>
              </a:rPr>
              <a:t>96</a:t>
            </a:r>
            <a:r>
              <a:rPr sz="3200" spc="-5" dirty="0">
                <a:latin typeface="+mj-lt"/>
                <a:cs typeface="Arial"/>
              </a:rPr>
              <a:t>%</a:t>
            </a:r>
            <a:r>
              <a:rPr sz="3200" spc="-3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above</a:t>
            </a:r>
            <a:r>
              <a:rPr sz="3200" spc="-7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FY2</a:t>
            </a:r>
            <a:r>
              <a:rPr lang="en-US" sz="3200" dirty="0">
                <a:latin typeface="+mj-lt"/>
                <a:cs typeface="Arial"/>
              </a:rPr>
              <a:t>2</a:t>
            </a:r>
            <a:endParaRPr sz="32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+mj-lt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+mj-lt"/>
                <a:cs typeface="Arial"/>
              </a:rPr>
              <a:t>F</a:t>
            </a:r>
            <a:r>
              <a:rPr sz="3200" spc="5" dirty="0">
                <a:latin typeface="+mj-lt"/>
                <a:cs typeface="Arial"/>
              </a:rPr>
              <a:t>Y</a:t>
            </a:r>
            <a:r>
              <a:rPr sz="3200" spc="-5" dirty="0">
                <a:latin typeface="+mj-lt"/>
                <a:cs typeface="Arial"/>
              </a:rPr>
              <a:t>2</a:t>
            </a:r>
            <a:r>
              <a:rPr lang="en-US" sz="3200" spc="-5" dirty="0">
                <a:latin typeface="+mj-lt"/>
                <a:cs typeface="Arial"/>
              </a:rPr>
              <a:t>3</a:t>
            </a:r>
            <a:r>
              <a:rPr sz="3200" spc="-21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Assessment</a:t>
            </a:r>
            <a:r>
              <a:rPr sz="3200" spc="-2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to </a:t>
            </a:r>
            <a:r>
              <a:rPr sz="3200" spc="-5" dirty="0">
                <a:latin typeface="+mj-lt"/>
                <a:cs typeface="Arial"/>
              </a:rPr>
              <a:t>Membe</a:t>
            </a:r>
            <a:r>
              <a:rPr sz="3200" spc="-20" dirty="0">
                <a:latin typeface="+mj-lt"/>
                <a:cs typeface="Arial"/>
              </a:rPr>
              <a:t>r</a:t>
            </a:r>
            <a:r>
              <a:rPr sz="3200" dirty="0">
                <a:latin typeface="+mj-lt"/>
                <a:cs typeface="Arial"/>
              </a:rPr>
              <a:t>s</a:t>
            </a:r>
          </a:p>
          <a:p>
            <a:pPr marL="2540" algn="ctr">
              <a:lnSpc>
                <a:spcPct val="100000"/>
              </a:lnSpc>
            </a:pPr>
            <a:r>
              <a:rPr sz="3600" b="1" spc="-5" dirty="0">
                <a:latin typeface="+mj-lt"/>
                <a:cs typeface="Arial"/>
              </a:rPr>
              <a:t>$</a:t>
            </a:r>
            <a:r>
              <a:rPr lang="en-US" sz="3600" b="1" spc="-5" dirty="0">
                <a:latin typeface="+mj-lt"/>
                <a:cs typeface="Arial"/>
              </a:rPr>
              <a:t>22</a:t>
            </a:r>
            <a:r>
              <a:rPr sz="3600" b="1" spc="-5" dirty="0">
                <a:latin typeface="+mj-lt"/>
                <a:cs typeface="Arial"/>
              </a:rPr>
              <a:t>,</a:t>
            </a:r>
            <a:r>
              <a:rPr lang="en-US" sz="3600" b="1" spc="-5" dirty="0">
                <a:latin typeface="+mj-lt"/>
                <a:cs typeface="Arial"/>
              </a:rPr>
              <a:t>395</a:t>
            </a:r>
            <a:r>
              <a:rPr sz="3600" b="1" spc="-5" dirty="0">
                <a:latin typeface="+mj-lt"/>
                <a:cs typeface="Arial"/>
              </a:rPr>
              <a:t>,</a:t>
            </a:r>
            <a:r>
              <a:rPr lang="en-US" sz="3600" b="1" spc="-5" dirty="0">
                <a:latin typeface="+mj-lt"/>
                <a:cs typeface="Arial"/>
              </a:rPr>
              <a:t>741</a:t>
            </a:r>
            <a:endParaRPr sz="3600" dirty="0">
              <a:latin typeface="+mj-lt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3200" spc="-5" dirty="0">
                <a:latin typeface="+mj-lt"/>
                <a:cs typeface="Arial"/>
              </a:rPr>
              <a:t>1</a:t>
            </a:r>
            <a:r>
              <a:rPr lang="en-US" sz="3200" spc="-5" dirty="0">
                <a:latin typeface="+mj-lt"/>
                <a:cs typeface="Arial"/>
              </a:rPr>
              <a:t>5</a:t>
            </a:r>
            <a:r>
              <a:rPr sz="3200" spc="-5" dirty="0">
                <a:latin typeface="+mj-lt"/>
                <a:cs typeface="Arial"/>
              </a:rPr>
              <a:t>.</a:t>
            </a:r>
            <a:r>
              <a:rPr lang="en-US" sz="3200" spc="-5" dirty="0">
                <a:latin typeface="+mj-lt"/>
                <a:cs typeface="Arial"/>
              </a:rPr>
              <a:t>08</a:t>
            </a:r>
            <a:r>
              <a:rPr sz="3200" spc="-5" dirty="0">
                <a:latin typeface="+mj-lt"/>
                <a:cs typeface="Arial"/>
              </a:rPr>
              <a:t>%</a:t>
            </a:r>
            <a:r>
              <a:rPr sz="3200" spc="-2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above</a:t>
            </a:r>
            <a:r>
              <a:rPr sz="3200" spc="-7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FY2</a:t>
            </a:r>
            <a:r>
              <a:rPr lang="en-US" sz="3200" dirty="0">
                <a:latin typeface="+mj-lt"/>
                <a:cs typeface="Arial"/>
              </a:rPr>
              <a:t>2</a:t>
            </a:r>
            <a:endParaRPr sz="3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961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47B2B-E86B-466E-8499-E189991D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98" y="34290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QUESTIONS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sz="1400" dirty="0">
                <a:latin typeface="+mj-lt"/>
              </a:rPr>
              <a:t>e.Bouquillon@minuteman.org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0B9C1-697A-438C-8328-62A081E83A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0"/>
            <a:ext cx="609600" cy="349250"/>
          </a:xfrm>
        </p:spPr>
        <p:txBody>
          <a:bodyPr/>
          <a:lstStyle/>
          <a:p>
            <a:r>
              <a:rPr lang="en-US"/>
              <a:t>[</a:t>
            </a:r>
            <a:fld id="{7CB8A801-755F-4E7B-A0FB-75E962AABE83}" type="slidenum">
              <a:rPr lang="en-US" smtClean="0"/>
              <a:pPr/>
              <a:t>25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0759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8244C-3F75-47F5-90C5-D625FC96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15553"/>
          </a:xfrm>
        </p:spPr>
        <p:txBody>
          <a:bodyPr/>
          <a:lstStyle/>
          <a:p>
            <a:r>
              <a:rPr lang="en-US" dirty="0"/>
              <a:t>BACKGROUND Slides</a:t>
            </a:r>
          </a:p>
        </p:txBody>
      </p:sp>
    </p:spTree>
    <p:extLst>
      <p:ext uri="{BB962C8B-B14F-4D97-AF65-F5344CB8AC3E}">
        <p14:creationId xmlns:p14="http://schemas.microsoft.com/office/powerpoint/2010/main" val="3645065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CF99-C76B-4F42-BF22-F50AC626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304800"/>
            <a:ext cx="8458200" cy="553998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Communications FY23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F4A2A-652F-42F0-9995-1F496790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5" y="1425576"/>
            <a:ext cx="8889206" cy="5105400"/>
          </a:xfrm>
        </p:spPr>
        <p:txBody>
          <a:bodyPr vert="horz" wrap="square" lIns="68580" tIns="34290" rIns="68580" bIns="34290" rtlCol="0" anchor="t">
            <a:normAutofit/>
          </a:bodyPr>
          <a:lstStyle/>
          <a:p>
            <a:pPr marL="548640" indent="-457200" algn="l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M</a:t>
            </a:r>
            <a:r>
              <a:rPr lang="en-US" sz="2600" dirty="0">
                <a:latin typeface="Arial"/>
                <a:cs typeface="Arial"/>
              </a:rPr>
              <a:t>aintain marketing/recruitment of member enrollment.</a:t>
            </a:r>
          </a:p>
          <a:p>
            <a:pPr marL="548640" indent="-457200" algn="l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Minuteman Technical Institute </a:t>
            </a:r>
            <a:r>
              <a:rPr lang="en-US" sz="2600" dirty="0"/>
              <a:t>m</a:t>
            </a:r>
            <a:r>
              <a:rPr lang="en-US" sz="2600" dirty="0">
                <a:latin typeface="Arial"/>
                <a:cs typeface="Arial"/>
              </a:rPr>
              <a:t>arketing and promotion</a:t>
            </a:r>
          </a:p>
          <a:p>
            <a:pPr marL="548640" indent="-457200" algn="l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Roll out and management of New MM Website</a:t>
            </a:r>
          </a:p>
          <a:p>
            <a:pPr marL="548640" indent="-457200" algn="l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Increase alumni success stories &amp; student milestones</a:t>
            </a:r>
          </a:p>
          <a:p>
            <a:pPr marL="54864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Legislative Communications and Outreach</a:t>
            </a:r>
          </a:p>
          <a:p>
            <a:pPr marL="54864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Enlighten CTE perceptions within our member towns</a:t>
            </a:r>
          </a:p>
          <a:p>
            <a:pPr marL="54864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Increase early outreach to Grades 6 - 7</a:t>
            </a:r>
          </a:p>
          <a:p>
            <a:pPr marL="54864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Strengthen the Girls in STE(A)M Program Grades 5-12</a:t>
            </a:r>
          </a:p>
          <a:p>
            <a:pPr marL="54864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Parent Communications &amp; Media Relations</a:t>
            </a:r>
          </a:p>
          <a:p>
            <a:pPr marL="54864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Managing Social Media Effectiveness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A3C12-7AB0-40C8-B625-67370C43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lang="en-US" sz="9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[</a:t>
            </a:r>
            <a:fld id="{7CB8A801-755F-4E7B-A0FB-75E962AABE83}" type="slidenum">
              <a:rPr smtClean="0"/>
              <a:pPr/>
              <a:t>27</a:t>
            </a:fld>
            <a:r>
              <a:t>]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774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037" y="381000"/>
            <a:ext cx="75279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latin typeface="+mj-lt"/>
              </a:rPr>
              <a:t>School Wide Goals </a:t>
            </a:r>
            <a:r>
              <a:rPr sz="4000" dirty="0">
                <a:latin typeface="+mj-lt"/>
              </a:rPr>
              <a:t>202</a:t>
            </a:r>
            <a:r>
              <a:rPr lang="en-US" sz="4000" dirty="0">
                <a:latin typeface="+mj-lt"/>
              </a:rPr>
              <a:t>2</a:t>
            </a:r>
            <a:r>
              <a:rPr sz="4000" spc="-15" dirty="0">
                <a:latin typeface="+mj-lt"/>
              </a:rPr>
              <a:t> </a:t>
            </a:r>
            <a:r>
              <a:rPr sz="4000" dirty="0">
                <a:latin typeface="+mj-lt"/>
              </a:rPr>
              <a:t>-</a:t>
            </a:r>
            <a:r>
              <a:rPr sz="4000" spc="-10" dirty="0">
                <a:latin typeface="+mj-lt"/>
              </a:rPr>
              <a:t> </a:t>
            </a:r>
            <a:r>
              <a:rPr sz="4000" spc="-5" dirty="0">
                <a:latin typeface="+mj-lt"/>
              </a:rPr>
              <a:t>202</a:t>
            </a:r>
            <a:r>
              <a:rPr lang="en-US" sz="4000" spc="-5" dirty="0">
                <a:latin typeface="+mj-lt"/>
              </a:rPr>
              <a:t>3</a:t>
            </a:r>
            <a:endParaRPr sz="4000" spc="-5" dirty="0">
              <a:latin typeface="+mj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28</a:t>
            </a:fld>
            <a:r>
              <a:rPr dirty="0"/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288542"/>
            <a:ext cx="8824912" cy="469102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b="1" dirty="0">
                <a:latin typeface="+mj-lt"/>
                <a:cs typeface="Arial"/>
              </a:rPr>
              <a:t>Extend</a:t>
            </a:r>
            <a:r>
              <a:rPr sz="2800" b="1" spc="-80" dirty="0">
                <a:latin typeface="+mj-lt"/>
                <a:cs typeface="Arial"/>
              </a:rPr>
              <a:t> </a:t>
            </a:r>
            <a:r>
              <a:rPr sz="2800" b="1" spc="-15" dirty="0">
                <a:latin typeface="+mj-lt"/>
                <a:cs typeface="Arial"/>
              </a:rPr>
              <a:t>Academy</a:t>
            </a:r>
            <a:r>
              <a:rPr sz="2800" b="1" spc="70" dirty="0">
                <a:latin typeface="+mj-lt"/>
                <a:cs typeface="Arial"/>
              </a:rPr>
              <a:t> </a:t>
            </a:r>
            <a:r>
              <a:rPr sz="2800" b="1" spc="-5" dirty="0">
                <a:latin typeface="+mj-lt"/>
                <a:cs typeface="Arial"/>
              </a:rPr>
              <a:t>Professional</a:t>
            </a:r>
            <a:r>
              <a:rPr sz="2800" b="1" spc="-20" dirty="0">
                <a:latin typeface="+mj-lt"/>
                <a:cs typeface="Arial"/>
              </a:rPr>
              <a:t> </a:t>
            </a:r>
            <a:r>
              <a:rPr sz="2800" b="1" spc="-5" dirty="0">
                <a:latin typeface="+mj-lt"/>
                <a:cs typeface="Arial"/>
              </a:rPr>
              <a:t>Learning</a:t>
            </a:r>
            <a:r>
              <a:rPr sz="2800" b="1" spc="15" dirty="0">
                <a:latin typeface="+mj-lt"/>
                <a:cs typeface="Arial"/>
              </a:rPr>
              <a:t> </a:t>
            </a:r>
            <a:r>
              <a:rPr sz="2800" b="1" spc="-5" dirty="0">
                <a:latin typeface="+mj-lt"/>
                <a:cs typeface="Arial"/>
              </a:rPr>
              <a:t>Communities</a:t>
            </a:r>
            <a:r>
              <a:rPr sz="2800" b="1" spc="10" dirty="0">
                <a:latin typeface="+mj-lt"/>
                <a:cs typeface="Arial"/>
              </a:rPr>
              <a:t> </a:t>
            </a:r>
            <a:r>
              <a:rPr sz="2800" b="1" dirty="0">
                <a:latin typeface="+mj-lt"/>
                <a:cs typeface="Arial"/>
              </a:rPr>
              <a:t>to:</a:t>
            </a:r>
            <a:endParaRPr sz="2800" dirty="0">
              <a:latin typeface="+mj-lt"/>
              <a:cs typeface="Arial"/>
            </a:endParaRPr>
          </a:p>
          <a:p>
            <a:pPr marL="528320" indent="-51625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800" spc="-5" dirty="0">
                <a:latin typeface="+mj-lt"/>
                <a:cs typeface="Arial"/>
              </a:rPr>
              <a:t>Provide</a:t>
            </a:r>
            <a:r>
              <a:rPr sz="2800" spc="10" dirty="0">
                <a:latin typeface="+mj-lt"/>
                <a:cs typeface="Arial"/>
              </a:rPr>
              <a:t> </a:t>
            </a:r>
            <a:r>
              <a:rPr sz="2800" spc="-5" dirty="0">
                <a:latin typeface="+mj-lt"/>
                <a:cs typeface="Arial"/>
              </a:rPr>
              <a:t>a </a:t>
            </a:r>
            <a:r>
              <a:rPr sz="2800" spc="-30" dirty="0">
                <a:latin typeface="+mj-lt"/>
                <a:cs typeface="Arial"/>
              </a:rPr>
              <a:t>healthy,</a:t>
            </a:r>
            <a:r>
              <a:rPr sz="2800" spc="1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safe,</a:t>
            </a:r>
            <a:r>
              <a:rPr sz="2800" spc="5" dirty="0">
                <a:latin typeface="+mj-lt"/>
                <a:cs typeface="Arial"/>
              </a:rPr>
              <a:t> </a:t>
            </a:r>
            <a:r>
              <a:rPr sz="2800" spc="-5" dirty="0">
                <a:latin typeface="+mj-lt"/>
                <a:cs typeface="Arial"/>
              </a:rPr>
              <a:t>supportive </a:t>
            </a:r>
            <a:r>
              <a:rPr sz="2800" dirty="0">
                <a:latin typeface="+mj-lt"/>
                <a:cs typeface="Arial"/>
              </a:rPr>
              <a:t>campus</a:t>
            </a:r>
            <a:r>
              <a:rPr sz="2800" spc="2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culture</a:t>
            </a:r>
          </a:p>
          <a:p>
            <a:pPr marL="528320" indent="-51625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800" dirty="0">
                <a:latin typeface="+mj-lt"/>
                <a:cs typeface="Arial"/>
              </a:rPr>
              <a:t>Promote</a:t>
            </a:r>
            <a:r>
              <a:rPr sz="2800" spc="-10" dirty="0">
                <a:latin typeface="+mj-lt"/>
                <a:cs typeface="Arial"/>
              </a:rPr>
              <a:t> </a:t>
            </a:r>
            <a:r>
              <a:rPr sz="2800" spc="-5" dirty="0">
                <a:latin typeface="+mj-lt"/>
                <a:cs typeface="Arial"/>
              </a:rPr>
              <a:t>teacher </a:t>
            </a:r>
            <a:r>
              <a:rPr sz="2800" dirty="0">
                <a:latin typeface="+mj-lt"/>
                <a:cs typeface="Arial"/>
              </a:rPr>
              <a:t>leadership</a:t>
            </a:r>
          </a:p>
          <a:p>
            <a:pPr marL="528320" indent="-51625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800" spc="-25" dirty="0">
                <a:latin typeface="+mj-lt"/>
                <a:cs typeface="Arial"/>
              </a:rPr>
              <a:t>Gather,</a:t>
            </a:r>
            <a:r>
              <a:rPr sz="2800" spc="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share,</a:t>
            </a:r>
            <a:r>
              <a:rPr sz="2800" spc="-25" dirty="0">
                <a:latin typeface="+mj-lt"/>
                <a:cs typeface="Arial"/>
              </a:rPr>
              <a:t> </a:t>
            </a:r>
            <a:r>
              <a:rPr sz="2800" spc="-10" dirty="0">
                <a:latin typeface="+mj-lt"/>
                <a:cs typeface="Arial"/>
              </a:rPr>
              <a:t>analyze</a:t>
            </a:r>
            <a:r>
              <a:rPr sz="2800" spc="6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data</a:t>
            </a:r>
            <a:r>
              <a:rPr sz="2800" spc="-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to </a:t>
            </a:r>
            <a:r>
              <a:rPr sz="2800" spc="-5" dirty="0">
                <a:latin typeface="+mj-lt"/>
                <a:cs typeface="Arial"/>
              </a:rPr>
              <a:t>improve</a:t>
            </a:r>
            <a:r>
              <a:rPr sz="2800" spc="25" dirty="0">
                <a:latin typeface="+mj-lt"/>
                <a:cs typeface="Arial"/>
              </a:rPr>
              <a:t> </a:t>
            </a:r>
            <a:r>
              <a:rPr sz="2800" spc="-5" dirty="0">
                <a:latin typeface="+mj-lt"/>
                <a:cs typeface="Arial"/>
              </a:rPr>
              <a:t>student</a:t>
            </a:r>
            <a:r>
              <a:rPr sz="2800" dirty="0">
                <a:latin typeface="+mj-lt"/>
                <a:cs typeface="Arial"/>
              </a:rPr>
              <a:t> </a:t>
            </a:r>
            <a:r>
              <a:rPr sz="2800" spc="-5" dirty="0">
                <a:latin typeface="+mj-lt"/>
                <a:cs typeface="Arial"/>
              </a:rPr>
              <a:t>outcomes</a:t>
            </a:r>
            <a:endParaRPr sz="2800" dirty="0">
              <a:latin typeface="+mj-lt"/>
              <a:cs typeface="Arial"/>
            </a:endParaRPr>
          </a:p>
          <a:p>
            <a:pPr marL="528320" indent="-51625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800" dirty="0">
                <a:latin typeface="+mj-lt"/>
                <a:cs typeface="Arial"/>
              </a:rPr>
              <a:t>Deploy</a:t>
            </a:r>
            <a:r>
              <a:rPr sz="2800" spc="-1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intelligent</a:t>
            </a:r>
            <a:r>
              <a:rPr sz="2800" spc="-3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technology</a:t>
            </a:r>
            <a:r>
              <a:rPr sz="2800" spc="-35" dirty="0">
                <a:latin typeface="+mj-lt"/>
                <a:cs typeface="Arial"/>
              </a:rPr>
              <a:t> </a:t>
            </a:r>
            <a:r>
              <a:rPr sz="2800" spc="-5" dirty="0">
                <a:latin typeface="+mj-lt"/>
                <a:cs typeface="Arial"/>
              </a:rPr>
              <a:t>to </a:t>
            </a:r>
            <a:r>
              <a:rPr sz="2800" dirty="0">
                <a:latin typeface="+mj-lt"/>
                <a:cs typeface="Arial"/>
              </a:rPr>
              <a:t>enhance</a:t>
            </a:r>
            <a:r>
              <a:rPr sz="2800" spc="2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learning</a:t>
            </a:r>
          </a:p>
          <a:p>
            <a:pPr marL="528320" indent="-51625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800" spc="-5" dirty="0">
                <a:latin typeface="+mj-lt"/>
                <a:cs typeface="Arial"/>
              </a:rPr>
              <a:t>Integrate</a:t>
            </a:r>
            <a:r>
              <a:rPr sz="2800" spc="-10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academic</a:t>
            </a:r>
            <a:r>
              <a:rPr sz="2800" spc="-3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and</a:t>
            </a:r>
            <a:r>
              <a:rPr sz="2800" spc="-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CVTE</a:t>
            </a:r>
            <a:r>
              <a:rPr sz="2800" spc="-20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curriculum</a:t>
            </a:r>
            <a:r>
              <a:rPr sz="2800" spc="20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maps</a:t>
            </a:r>
          </a:p>
          <a:p>
            <a:pPr marL="528320" indent="-51625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800" spc="-5" dirty="0">
                <a:latin typeface="+mj-lt"/>
                <a:cs typeface="Arial"/>
              </a:rPr>
              <a:t>Expand</a:t>
            </a:r>
            <a:r>
              <a:rPr sz="2800" spc="1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project-based</a:t>
            </a:r>
            <a:r>
              <a:rPr sz="2800" spc="-1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learning</a:t>
            </a:r>
          </a:p>
          <a:p>
            <a:pPr marL="528320" indent="-51625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800" spc="-5" dirty="0">
                <a:latin typeface="+mj-lt"/>
                <a:cs typeface="Arial"/>
              </a:rPr>
              <a:t>Develop </a:t>
            </a:r>
            <a:r>
              <a:rPr sz="2800" dirty="0">
                <a:latin typeface="+mj-lt"/>
                <a:cs typeface="Arial"/>
              </a:rPr>
              <a:t>rigorous</a:t>
            </a:r>
            <a:r>
              <a:rPr sz="2800" spc="-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integration</a:t>
            </a:r>
            <a:r>
              <a:rPr sz="2800" spc="-2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of</a:t>
            </a:r>
            <a:r>
              <a:rPr sz="2800" spc="-20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literacy</a:t>
            </a:r>
            <a:r>
              <a:rPr sz="2800" spc="-1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and</a:t>
            </a:r>
            <a:r>
              <a:rPr sz="2800" spc="-5" dirty="0">
                <a:latin typeface="+mj-lt"/>
                <a:cs typeface="Arial"/>
              </a:rPr>
              <a:t> math</a:t>
            </a:r>
            <a:endParaRPr sz="28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72" y="376554"/>
            <a:ext cx="77336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+mj-lt"/>
              </a:rPr>
              <a:t>FY2</a:t>
            </a:r>
            <a:r>
              <a:rPr lang="en-US" spc="-5" dirty="0">
                <a:latin typeface="+mj-lt"/>
              </a:rPr>
              <a:t>3</a:t>
            </a:r>
            <a:r>
              <a:rPr spc="-15" dirty="0">
                <a:latin typeface="+mj-lt"/>
              </a:rPr>
              <a:t> </a:t>
            </a:r>
            <a:r>
              <a:rPr spc="-40" dirty="0">
                <a:latin typeface="+mj-lt"/>
              </a:rPr>
              <a:t>O</a:t>
            </a:r>
            <a:r>
              <a:rPr lang="en-US" spc="-40" dirty="0">
                <a:latin typeface="+mj-lt"/>
              </a:rPr>
              <a:t>perating and Capital</a:t>
            </a:r>
            <a:endParaRPr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4107" y="3886200"/>
            <a:ext cx="7382173" cy="55399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18542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+mj-lt"/>
                <a:cs typeface="Arial"/>
              </a:rPr>
              <a:t>(</a:t>
            </a:r>
            <a:r>
              <a:rPr lang="en-US" sz="1600" b="1" spc="-5" dirty="0">
                <a:latin typeface="+mj-lt"/>
                <a:cs typeface="Arial"/>
              </a:rPr>
              <a:t>1</a:t>
            </a:r>
            <a:r>
              <a:rPr sz="1600" b="1" spc="-5" dirty="0">
                <a:latin typeface="+mj-lt"/>
                <a:cs typeface="Arial"/>
              </a:rPr>
              <a:t>)</a:t>
            </a:r>
            <a:r>
              <a:rPr sz="1600" b="1" spc="-80" dirty="0">
                <a:latin typeface="+mj-lt"/>
                <a:cs typeface="Arial"/>
              </a:rPr>
              <a:t> </a:t>
            </a:r>
            <a:r>
              <a:rPr sz="1600" b="1" dirty="0">
                <a:latin typeface="+mj-lt"/>
                <a:cs typeface="Arial"/>
              </a:rPr>
              <a:t>A</a:t>
            </a:r>
            <a:r>
              <a:rPr sz="1600" b="1" spc="-85" dirty="0">
                <a:latin typeface="+mj-lt"/>
                <a:cs typeface="Arial"/>
              </a:rPr>
              <a:t> </a:t>
            </a:r>
            <a:r>
              <a:rPr sz="1600" b="1" spc="-10" dirty="0">
                <a:latin typeface="+mj-lt"/>
                <a:cs typeface="Arial"/>
              </a:rPr>
              <a:t>debt</a:t>
            </a:r>
            <a:r>
              <a:rPr sz="1600" b="1" spc="50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exclusion</a:t>
            </a:r>
            <a:r>
              <a:rPr sz="1600" b="1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override </a:t>
            </a:r>
            <a:r>
              <a:rPr sz="1600" b="1" spc="-15" dirty="0">
                <a:latin typeface="+mj-lt"/>
                <a:cs typeface="Arial"/>
              </a:rPr>
              <a:t>was</a:t>
            </a:r>
            <a:r>
              <a:rPr sz="1600" b="1" spc="15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voted</a:t>
            </a:r>
            <a:r>
              <a:rPr sz="1600" b="1" spc="10" dirty="0">
                <a:latin typeface="+mj-lt"/>
                <a:cs typeface="Arial"/>
              </a:rPr>
              <a:t> </a:t>
            </a:r>
            <a:r>
              <a:rPr sz="1600" b="1" spc="-10" dirty="0">
                <a:latin typeface="+mj-lt"/>
                <a:cs typeface="Arial"/>
              </a:rPr>
              <a:t>on</a:t>
            </a:r>
            <a:r>
              <a:rPr sz="1600" b="1" spc="25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this</a:t>
            </a:r>
            <a:r>
              <a:rPr sz="1600" b="1" dirty="0">
                <a:latin typeface="+mj-lt"/>
                <a:cs typeface="Arial"/>
              </a:rPr>
              <a:t> </a:t>
            </a:r>
            <a:r>
              <a:rPr sz="1600" b="1" spc="-10" dirty="0">
                <a:latin typeface="+mj-lt"/>
                <a:cs typeface="Arial"/>
              </a:rPr>
              <a:t>debt</a:t>
            </a:r>
            <a:r>
              <a:rPr sz="1600" b="1" spc="50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in </a:t>
            </a:r>
            <a:r>
              <a:rPr sz="1600" b="1" spc="-10" dirty="0">
                <a:latin typeface="+mj-lt"/>
                <a:cs typeface="Arial"/>
              </a:rPr>
              <a:t>the</a:t>
            </a:r>
            <a:r>
              <a:rPr sz="1600" b="1" spc="30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following </a:t>
            </a:r>
            <a:r>
              <a:rPr sz="1600" b="1" spc="-10" dirty="0">
                <a:latin typeface="+mj-lt"/>
                <a:cs typeface="Arial"/>
              </a:rPr>
              <a:t>towns:</a:t>
            </a:r>
            <a:r>
              <a:rPr lang="en-US" sz="1600" b="1" spc="-10" dirty="0">
                <a:latin typeface="+mj-lt"/>
                <a:cs typeface="Arial"/>
              </a:rPr>
              <a:t> </a:t>
            </a:r>
            <a:r>
              <a:rPr sz="1600" b="1" spc="-10" dirty="0">
                <a:latin typeface="+mj-lt"/>
                <a:cs typeface="Arial"/>
              </a:rPr>
              <a:t>Acton, </a:t>
            </a:r>
            <a:r>
              <a:rPr sz="1600" b="1" spc="-430" dirty="0">
                <a:latin typeface="+mj-lt"/>
                <a:cs typeface="Arial"/>
              </a:rPr>
              <a:t> </a:t>
            </a:r>
            <a:r>
              <a:rPr sz="1600" b="1" spc="-10" dirty="0">
                <a:latin typeface="+mj-lt"/>
                <a:cs typeface="Arial"/>
              </a:rPr>
              <a:t>Arlington,</a:t>
            </a:r>
            <a:r>
              <a:rPr sz="1600" b="1" spc="25" dirty="0">
                <a:latin typeface="+mj-lt"/>
                <a:cs typeface="Arial"/>
              </a:rPr>
              <a:t> </a:t>
            </a:r>
            <a:r>
              <a:rPr sz="1600" b="1" spc="-10" dirty="0">
                <a:latin typeface="+mj-lt"/>
                <a:cs typeface="Arial"/>
              </a:rPr>
              <a:t>Bolton,</a:t>
            </a:r>
            <a:r>
              <a:rPr sz="1600" b="1" spc="25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Concord,</a:t>
            </a:r>
            <a:r>
              <a:rPr sz="1600" b="1" spc="25" dirty="0">
                <a:latin typeface="+mj-lt"/>
                <a:cs typeface="Arial"/>
              </a:rPr>
              <a:t> </a:t>
            </a:r>
            <a:r>
              <a:rPr sz="1600" b="1" spc="-15" dirty="0">
                <a:latin typeface="+mj-lt"/>
                <a:cs typeface="Arial"/>
              </a:rPr>
              <a:t>Dover,</a:t>
            </a:r>
            <a:r>
              <a:rPr sz="1600" b="1" spc="-10" dirty="0">
                <a:latin typeface="+mj-lt"/>
                <a:cs typeface="Arial"/>
              </a:rPr>
              <a:t> </a:t>
            </a:r>
            <a:r>
              <a:rPr sz="1600" b="1" spc="-15" dirty="0">
                <a:latin typeface="+mj-lt"/>
                <a:cs typeface="Arial"/>
              </a:rPr>
              <a:t>Lancaster,</a:t>
            </a:r>
            <a:r>
              <a:rPr sz="1600" b="1" spc="45" dirty="0">
                <a:latin typeface="+mj-lt"/>
                <a:cs typeface="Arial"/>
              </a:rPr>
              <a:t> </a:t>
            </a:r>
            <a:r>
              <a:rPr sz="1600" b="1" spc="-10" dirty="0">
                <a:latin typeface="+mj-lt"/>
                <a:cs typeface="Arial"/>
              </a:rPr>
              <a:t>and</a:t>
            </a:r>
            <a:r>
              <a:rPr sz="1600" b="1" spc="5" dirty="0">
                <a:latin typeface="+mj-lt"/>
                <a:cs typeface="Arial"/>
              </a:rPr>
              <a:t> </a:t>
            </a:r>
            <a:r>
              <a:rPr sz="1600" b="1" spc="-25" dirty="0">
                <a:latin typeface="+mj-lt"/>
                <a:cs typeface="Arial"/>
              </a:rPr>
              <a:t>Stow.</a:t>
            </a:r>
            <a:endParaRPr sz="1600" b="1" dirty="0">
              <a:latin typeface="+mj-lt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29</a:t>
            </a:fld>
            <a:r>
              <a:rPr dirty="0"/>
              <a:t>]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A718482-ACEC-4BDF-9E15-4F81FBE816AC}"/>
              </a:ext>
            </a:extLst>
          </p:cNvPr>
          <p:cNvSpPr txBox="1"/>
          <p:nvPr/>
        </p:nvSpPr>
        <p:spPr>
          <a:xfrm>
            <a:off x="954107" y="4648200"/>
            <a:ext cx="7199293" cy="1258292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354965" marR="5080" indent="-342900">
              <a:buChar char="•"/>
              <a:tabLst>
                <a:tab pos="354965" algn="l"/>
                <a:tab pos="355600" algn="l"/>
              </a:tabLst>
            </a:pPr>
            <a:r>
              <a:rPr lang="en-US" sz="1600" b="1" spc="-5" dirty="0">
                <a:latin typeface="+mj-lt"/>
                <a:cs typeface="Arial"/>
              </a:rPr>
              <a:t>(2) </a:t>
            </a:r>
            <a:r>
              <a:rPr sz="1600" b="1" spc="-5" dirty="0">
                <a:latin typeface="+mj-lt"/>
                <a:cs typeface="Arial"/>
              </a:rPr>
              <a:t>Annual</a:t>
            </a:r>
            <a:r>
              <a:rPr sz="1600" b="1" spc="-35" dirty="0">
                <a:latin typeface="+mj-lt"/>
                <a:cs typeface="Arial"/>
              </a:rPr>
              <a:t> </a:t>
            </a:r>
            <a:r>
              <a:rPr sz="1600" b="1" dirty="0">
                <a:latin typeface="+mj-lt"/>
                <a:cs typeface="Arial"/>
              </a:rPr>
              <a:t>ESCO</a:t>
            </a:r>
            <a:r>
              <a:rPr sz="1600" b="1" spc="5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Lease</a:t>
            </a:r>
            <a:r>
              <a:rPr sz="1600" b="1" spc="-20" dirty="0">
                <a:latin typeface="+mj-lt"/>
                <a:cs typeface="Arial"/>
              </a:rPr>
              <a:t> </a:t>
            </a:r>
            <a:r>
              <a:rPr sz="1600" b="1" dirty="0">
                <a:latin typeface="+mj-lt"/>
                <a:cs typeface="Arial"/>
              </a:rPr>
              <a:t>assessments</a:t>
            </a:r>
            <a:r>
              <a:rPr sz="1600" b="1" spc="-25" dirty="0">
                <a:latin typeface="+mj-lt"/>
                <a:cs typeface="Arial"/>
              </a:rPr>
              <a:t> </a:t>
            </a:r>
            <a:r>
              <a:rPr sz="1600" b="1" dirty="0">
                <a:latin typeface="+mj-lt"/>
                <a:cs typeface="Arial"/>
              </a:rPr>
              <a:t>include</a:t>
            </a:r>
            <a:r>
              <a:rPr sz="1600" b="1" spc="-45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the</a:t>
            </a:r>
            <a:r>
              <a:rPr sz="1600" b="1" spc="20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proportionate</a:t>
            </a:r>
            <a:r>
              <a:rPr sz="1600" b="1" spc="10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share</a:t>
            </a:r>
            <a:r>
              <a:rPr sz="1600" b="1" spc="-25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due from</a:t>
            </a:r>
            <a:r>
              <a:rPr sz="1600" b="1" spc="-15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the</a:t>
            </a:r>
            <a:r>
              <a:rPr sz="1600" b="1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6 </a:t>
            </a:r>
            <a:r>
              <a:rPr sz="1600" b="1" spc="-10" dirty="0">
                <a:latin typeface="+mj-lt"/>
                <a:cs typeface="Arial"/>
              </a:rPr>
              <a:t>towns</a:t>
            </a:r>
            <a:r>
              <a:rPr sz="1600" b="1" spc="40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that </a:t>
            </a:r>
            <a:r>
              <a:rPr sz="1600" b="1" spc="-375" dirty="0">
                <a:latin typeface="+mj-lt"/>
                <a:cs typeface="Arial"/>
              </a:rPr>
              <a:t> </a:t>
            </a:r>
            <a:r>
              <a:rPr sz="1600" b="1" spc="-10" dirty="0">
                <a:latin typeface="+mj-lt"/>
                <a:cs typeface="Arial"/>
              </a:rPr>
              <a:t>withdrew</a:t>
            </a:r>
            <a:r>
              <a:rPr sz="1600" b="1" spc="25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from</a:t>
            </a:r>
            <a:r>
              <a:rPr sz="1600" b="1" spc="-10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the</a:t>
            </a:r>
            <a:r>
              <a:rPr sz="1600" b="1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district</a:t>
            </a:r>
            <a:r>
              <a:rPr sz="1600" b="1" spc="-10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effective</a:t>
            </a:r>
            <a:r>
              <a:rPr sz="1600" b="1" spc="-40" dirty="0">
                <a:latin typeface="+mj-lt"/>
                <a:cs typeface="Arial"/>
              </a:rPr>
              <a:t> </a:t>
            </a:r>
            <a:r>
              <a:rPr sz="1600" b="1" dirty="0">
                <a:latin typeface="+mj-lt"/>
                <a:cs typeface="Arial"/>
              </a:rPr>
              <a:t>July</a:t>
            </a:r>
            <a:r>
              <a:rPr sz="1600" b="1" spc="-5" dirty="0">
                <a:latin typeface="+mj-lt"/>
                <a:cs typeface="Arial"/>
              </a:rPr>
              <a:t> </a:t>
            </a:r>
            <a:r>
              <a:rPr sz="1600" b="1" dirty="0">
                <a:latin typeface="+mj-lt"/>
                <a:cs typeface="Arial"/>
              </a:rPr>
              <a:t>1,</a:t>
            </a:r>
            <a:r>
              <a:rPr sz="1600" b="1" spc="10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2017,</a:t>
            </a:r>
            <a:r>
              <a:rPr sz="1600" b="1" spc="-30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and</a:t>
            </a:r>
            <a:r>
              <a:rPr sz="1600" b="1" dirty="0">
                <a:latin typeface="+mj-lt"/>
                <a:cs typeface="Arial"/>
              </a:rPr>
              <a:t> Belmont</a:t>
            </a:r>
            <a:r>
              <a:rPr sz="1600" b="1" spc="-25" dirty="0">
                <a:latin typeface="+mj-lt"/>
                <a:cs typeface="Arial"/>
              </a:rPr>
              <a:t> </a:t>
            </a:r>
            <a:r>
              <a:rPr sz="1600" b="1" spc="-10" dirty="0">
                <a:latin typeface="+mj-lt"/>
                <a:cs typeface="Arial"/>
              </a:rPr>
              <a:t>withdrawal</a:t>
            </a:r>
            <a:r>
              <a:rPr sz="1600" b="1" spc="85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effective</a:t>
            </a:r>
            <a:r>
              <a:rPr sz="1600" b="1" spc="-40" dirty="0">
                <a:latin typeface="+mj-lt"/>
                <a:cs typeface="Arial"/>
              </a:rPr>
              <a:t> </a:t>
            </a:r>
            <a:r>
              <a:rPr sz="1600" b="1" dirty="0">
                <a:latin typeface="+mj-lt"/>
                <a:cs typeface="Arial"/>
              </a:rPr>
              <a:t>July</a:t>
            </a:r>
            <a:r>
              <a:rPr sz="1600" b="1" spc="-5" dirty="0">
                <a:latin typeface="+mj-lt"/>
                <a:cs typeface="Arial"/>
              </a:rPr>
              <a:t> </a:t>
            </a:r>
            <a:r>
              <a:rPr sz="1600" b="1" dirty="0">
                <a:latin typeface="+mj-lt"/>
                <a:cs typeface="Arial"/>
              </a:rPr>
              <a:t>1,</a:t>
            </a:r>
            <a:r>
              <a:rPr sz="1600" b="1" spc="-10" dirty="0">
                <a:latin typeface="+mj-lt"/>
                <a:cs typeface="Arial"/>
              </a:rPr>
              <a:t> </a:t>
            </a:r>
            <a:r>
              <a:rPr sz="1600" b="1" spc="-5" dirty="0">
                <a:latin typeface="+mj-lt"/>
                <a:cs typeface="Arial"/>
              </a:rPr>
              <a:t>2020.</a:t>
            </a:r>
            <a:r>
              <a:rPr lang="en-US" sz="1600" b="1" spc="-5" dirty="0">
                <a:latin typeface="+mj-lt"/>
                <a:cs typeface="Arial"/>
              </a:rPr>
              <a:t> This also includes the 1</a:t>
            </a:r>
            <a:r>
              <a:rPr lang="en-US" sz="1600" b="1" spc="-5" baseline="30000" dirty="0">
                <a:latin typeface="+mj-lt"/>
                <a:cs typeface="Arial"/>
              </a:rPr>
              <a:t>st</a:t>
            </a:r>
            <a:r>
              <a:rPr lang="en-US" sz="1600" b="1" spc="-5" dirty="0">
                <a:latin typeface="+mj-lt"/>
                <a:cs typeface="Arial"/>
              </a:rPr>
              <a:t> payment on a 10 year note for the field lighting.</a:t>
            </a:r>
          </a:p>
          <a:p>
            <a:pPr marL="12065" marR="5080">
              <a:lnSpc>
                <a:spcPts val="1520"/>
              </a:lnSpc>
              <a:spcBef>
                <a:spcPts val="284"/>
              </a:spcBef>
              <a:tabLst>
                <a:tab pos="354965" algn="l"/>
                <a:tab pos="355600" algn="l"/>
              </a:tabLst>
            </a:pPr>
            <a:endParaRPr lang="en-US" sz="1600" b="1" spc="-5" dirty="0">
              <a:latin typeface="+mj-lt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39BAB1-8749-419B-9A9E-28AC4157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16" y="2057400"/>
            <a:ext cx="8571168" cy="15572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79666"/>
            <a:ext cx="86105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+mj-lt"/>
              </a:rPr>
              <a:t>FY23 DISTRICT BUDGET OBJECTIVES</a:t>
            </a:r>
            <a:endParaRPr dirty="0">
              <a:latin typeface="+mj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3</a:t>
            </a:fld>
            <a:r>
              <a:rPr dirty="0"/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598104"/>
            <a:ext cx="8534399" cy="428835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5" dirty="0">
                <a:latin typeface="+mj-lt"/>
                <a:cs typeface="Arial"/>
              </a:rPr>
              <a:t>Protect Student and Staff Health</a:t>
            </a:r>
            <a:endParaRPr lang="en-US" sz="3200" dirty="0">
              <a:latin typeface="+mj-lt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40"/>
              </a:spcBef>
              <a:buChar char="–"/>
              <a:tabLst>
                <a:tab pos="756920" algn="l"/>
              </a:tabLst>
            </a:pPr>
            <a:r>
              <a:rPr lang="en-US" sz="2800" dirty="0">
                <a:latin typeface="+mj-lt"/>
                <a:cs typeface="Arial"/>
              </a:rPr>
              <a:t>Critical to address Social Emotional Learning Needs</a:t>
            </a:r>
            <a:endParaRPr lang="en-US" sz="3200" spc="5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5" dirty="0">
                <a:latin typeface="+mj-lt"/>
                <a:cs typeface="Arial"/>
              </a:rPr>
              <a:t>Deliver</a:t>
            </a:r>
            <a:r>
              <a:rPr sz="3200" spc="-70" dirty="0">
                <a:latin typeface="+mj-lt"/>
                <a:cs typeface="Arial"/>
              </a:rPr>
              <a:t> </a:t>
            </a:r>
            <a:r>
              <a:rPr lang="en-US" sz="3200" spc="-70" dirty="0">
                <a:latin typeface="+mj-lt"/>
                <a:cs typeface="Arial"/>
              </a:rPr>
              <a:t>and Promote </a:t>
            </a:r>
            <a:r>
              <a:rPr sz="3200" dirty="0">
                <a:latin typeface="+mj-lt"/>
                <a:cs typeface="Arial"/>
              </a:rPr>
              <a:t>High</a:t>
            </a:r>
            <a:r>
              <a:rPr sz="3200" spc="-50" dirty="0">
                <a:latin typeface="+mj-lt"/>
                <a:cs typeface="Arial"/>
              </a:rPr>
              <a:t> </a:t>
            </a:r>
            <a:r>
              <a:rPr sz="3200" spc="-5" dirty="0">
                <a:latin typeface="+mj-lt"/>
                <a:cs typeface="Arial"/>
              </a:rPr>
              <a:t>Quality</a:t>
            </a:r>
            <a:r>
              <a:rPr sz="3200" spc="-25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CVTE</a:t>
            </a:r>
            <a:endParaRPr lang="en-US" sz="32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+mj-lt"/>
                <a:cs typeface="Arial"/>
              </a:rPr>
              <a:t>Advance the MM Academy Model</a:t>
            </a:r>
            <a:endParaRPr sz="32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+mj-lt"/>
                <a:cs typeface="Arial"/>
              </a:rPr>
              <a:t>Increase</a:t>
            </a:r>
            <a:r>
              <a:rPr sz="3200" spc="-25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Enrollment</a:t>
            </a:r>
            <a:r>
              <a:rPr sz="3200" spc="-65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Capacity</a:t>
            </a:r>
            <a:r>
              <a:rPr lang="en-US" sz="3200" dirty="0">
                <a:latin typeface="+mj-lt"/>
                <a:cs typeface="Arial"/>
              </a:rPr>
              <a:t> of Facility</a:t>
            </a:r>
            <a:endParaRPr sz="32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+mj-lt"/>
                <a:cs typeface="Arial"/>
              </a:rPr>
              <a:t>Athletic</a:t>
            </a:r>
            <a:r>
              <a:rPr sz="3200" spc="-15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Fields</a:t>
            </a:r>
            <a:r>
              <a:rPr sz="3200" spc="-45" dirty="0">
                <a:latin typeface="+mj-lt"/>
                <a:cs typeface="Arial"/>
              </a:rPr>
              <a:t> </a:t>
            </a:r>
            <a:r>
              <a:rPr lang="en-US" sz="3200" spc="-5" dirty="0">
                <a:latin typeface="+mj-lt"/>
                <a:cs typeface="Arial"/>
              </a:rPr>
              <a:t>Operations and </a:t>
            </a:r>
            <a:r>
              <a:rPr sz="3200" spc="-5" dirty="0">
                <a:latin typeface="+mj-lt"/>
                <a:cs typeface="Arial"/>
              </a:rPr>
              <a:t>Management</a:t>
            </a:r>
            <a:endParaRPr sz="32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+mj-lt"/>
                <a:cs typeface="Arial"/>
              </a:rPr>
              <a:t>Campus </a:t>
            </a:r>
            <a:r>
              <a:rPr sz="3200" dirty="0">
                <a:latin typeface="+mj-lt"/>
                <a:cs typeface="Arial"/>
              </a:rPr>
              <a:t>Facilities</a:t>
            </a:r>
            <a:r>
              <a:rPr sz="3200" spc="-65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Use</a:t>
            </a:r>
            <a:r>
              <a:rPr sz="3200" spc="-1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&amp;</a:t>
            </a:r>
            <a:r>
              <a:rPr sz="3200" spc="-3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Rental</a:t>
            </a:r>
            <a:r>
              <a:rPr sz="3200" spc="-1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Revenue</a:t>
            </a:r>
            <a:endParaRPr lang="en-US" sz="3200" dirty="0">
              <a:latin typeface="+mj-lt"/>
              <a:cs typeface="Arial"/>
            </a:endParaRPr>
          </a:p>
          <a:p>
            <a:pPr marL="355600" indent="-342900">
              <a:spcBef>
                <a:spcPts val="38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+mj-lt"/>
                <a:cs typeface="Arial"/>
              </a:rPr>
              <a:t>Close</a:t>
            </a:r>
            <a:r>
              <a:rPr lang="en-US" sz="3200" spc="-50" dirty="0">
                <a:latin typeface="+mj-lt"/>
                <a:cs typeface="Arial"/>
              </a:rPr>
              <a:t> </a:t>
            </a:r>
            <a:r>
              <a:rPr lang="en-US" sz="3200" dirty="0">
                <a:latin typeface="+mj-lt"/>
                <a:cs typeface="Arial"/>
              </a:rPr>
              <a:t>out</a:t>
            </a:r>
            <a:r>
              <a:rPr lang="en-US" sz="3200" spc="-35" dirty="0">
                <a:latin typeface="+mj-lt"/>
                <a:cs typeface="Arial"/>
              </a:rPr>
              <a:t> </a:t>
            </a:r>
            <a:r>
              <a:rPr lang="en-US" sz="3200" dirty="0">
                <a:latin typeface="+mj-lt"/>
                <a:cs typeface="Arial"/>
              </a:rPr>
              <a:t>MSBA</a:t>
            </a:r>
            <a:r>
              <a:rPr lang="en-US" sz="3200" spc="-180" dirty="0">
                <a:latin typeface="+mj-lt"/>
                <a:cs typeface="Arial"/>
              </a:rPr>
              <a:t> </a:t>
            </a:r>
            <a:r>
              <a:rPr lang="en-US" sz="3200" spc="-5" dirty="0">
                <a:latin typeface="+mj-lt"/>
                <a:cs typeface="Arial"/>
              </a:rPr>
              <a:t>Project</a:t>
            </a:r>
            <a:endParaRPr lang="en-US" sz="32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0752" y="376554"/>
            <a:ext cx="72631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+mj-lt"/>
              </a:rPr>
              <a:t>A</a:t>
            </a:r>
            <a:r>
              <a:rPr lang="en-US" spc="-10" dirty="0">
                <a:latin typeface="+mj-lt"/>
              </a:rPr>
              <a:t>ssessment Components</a:t>
            </a:r>
            <a:endParaRPr dirty="0">
              <a:latin typeface="+mj-l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30</a:t>
            </a:fld>
            <a:r>
              <a:rPr dirty="0"/>
              <a:t>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C6335-D345-4951-BA35-BDD27A56B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8915400" cy="22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3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772" y="335915"/>
            <a:ext cx="71932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+mj-lt"/>
              </a:rPr>
              <a:t>FY2</a:t>
            </a:r>
            <a:r>
              <a:rPr lang="en-US" sz="4000" dirty="0">
                <a:latin typeface="+mj-lt"/>
              </a:rPr>
              <a:t>3</a:t>
            </a:r>
            <a:r>
              <a:rPr sz="4000" spc="-35" dirty="0">
                <a:latin typeface="+mj-lt"/>
              </a:rPr>
              <a:t> </a:t>
            </a:r>
            <a:r>
              <a:rPr sz="4000" spc="-30" dirty="0">
                <a:latin typeface="+mj-lt"/>
              </a:rPr>
              <a:t>O</a:t>
            </a:r>
            <a:r>
              <a:rPr lang="en-US" sz="4000" spc="-30" dirty="0">
                <a:latin typeface="+mj-lt"/>
              </a:rPr>
              <a:t>perating Budget Drivers</a:t>
            </a:r>
            <a:endParaRPr sz="4000" dirty="0">
              <a:latin typeface="+mj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4</a:t>
            </a:fld>
            <a:r>
              <a:rPr dirty="0"/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025" y="1447800"/>
            <a:ext cx="8379845" cy="4490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marR="508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Arial"/>
              </a:rPr>
              <a:t>Teachers Contract (2% plus Steps and Levels)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sz="3200" dirty="0">
                <a:latin typeface="+mj-lt"/>
                <a:cs typeface="Arial"/>
              </a:rPr>
              <a:t>Health</a:t>
            </a:r>
            <a:r>
              <a:rPr sz="3200" spc="-10" dirty="0">
                <a:latin typeface="+mj-lt"/>
                <a:cs typeface="Arial"/>
              </a:rPr>
              <a:t> </a:t>
            </a:r>
            <a:r>
              <a:rPr sz="3200" dirty="0">
                <a:latin typeface="+mj-lt"/>
                <a:cs typeface="Arial"/>
              </a:rPr>
              <a:t>Insurance</a:t>
            </a:r>
            <a:r>
              <a:rPr lang="en-US" sz="3200" spc="-35" dirty="0">
                <a:latin typeface="+mj-lt"/>
                <a:cs typeface="Arial"/>
              </a:rPr>
              <a:t> (10% Increase)</a:t>
            </a:r>
            <a:endParaRPr sz="3200" dirty="0">
              <a:latin typeface="+mj-lt"/>
              <a:cs typeface="Arial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sz="3200" spc="-10" dirty="0">
                <a:latin typeface="+mj-lt"/>
                <a:cs typeface="Arial"/>
              </a:rPr>
              <a:t>Transportation</a:t>
            </a:r>
            <a:r>
              <a:rPr sz="3200" spc="-15" dirty="0">
                <a:latin typeface="+mj-lt"/>
                <a:cs typeface="Arial"/>
              </a:rPr>
              <a:t> </a:t>
            </a:r>
            <a:r>
              <a:rPr lang="en-US" sz="3200" spc="-15" dirty="0">
                <a:latin typeface="+mj-lt"/>
                <a:cs typeface="Arial"/>
              </a:rPr>
              <a:t>Increase (FY23 = 5% CPI)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spc="-15" dirty="0">
                <a:latin typeface="+mj-lt"/>
                <a:cs typeface="Arial"/>
              </a:rPr>
              <a:t>Building Utilities (5% Projected Increase)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spc="-15" dirty="0">
                <a:latin typeface="+mj-lt"/>
                <a:cs typeface="Arial"/>
              </a:rPr>
              <a:t>CTE Supply and Material Cost Increases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spc="-15" dirty="0">
                <a:latin typeface="+mj-lt"/>
                <a:cs typeface="Arial"/>
              </a:rPr>
              <a:t>OPEB ($120,000 = $60,000 Increase)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spc="-15" dirty="0">
                <a:latin typeface="+mj-lt"/>
                <a:cs typeface="Arial"/>
              </a:rPr>
              <a:t>Lease of 2 Field Trip/Worksite Buses ($50,000)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spc="-15" dirty="0">
                <a:latin typeface="+mj-lt"/>
                <a:cs typeface="Arial"/>
              </a:rPr>
              <a:t>Stabilization ($500,000 = $150,000 Increase)</a:t>
            </a:r>
            <a:endParaRPr sz="32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3789" y="409575"/>
            <a:ext cx="4379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+mj-lt"/>
              </a:rPr>
              <a:t>Budget Summary</a:t>
            </a:r>
            <a:endParaRPr spc="-10" dirty="0">
              <a:latin typeface="+mj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[</a:t>
            </a:r>
            <a:fld id="{81D60167-4931-47E6-BA6A-407CBD079E47}" type="slidenum">
              <a:rPr dirty="0"/>
              <a:t>5</a:t>
            </a:fld>
            <a:r>
              <a:rPr dirty="0"/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436" y="1676400"/>
            <a:ext cx="7925434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latin typeface="+mj-lt"/>
                <a:cs typeface="Arial"/>
              </a:rPr>
              <a:t>FY2</a:t>
            </a:r>
            <a:r>
              <a:rPr lang="en-US" sz="3500" spc="-5" dirty="0">
                <a:latin typeface="+mj-lt"/>
                <a:cs typeface="Arial"/>
              </a:rPr>
              <a:t>3</a:t>
            </a:r>
            <a:r>
              <a:rPr sz="3500" dirty="0">
                <a:latin typeface="+mj-lt"/>
                <a:cs typeface="Arial"/>
              </a:rPr>
              <a:t> </a:t>
            </a:r>
            <a:r>
              <a:rPr sz="3500" spc="-5" dirty="0">
                <a:latin typeface="+mj-lt"/>
                <a:cs typeface="Arial"/>
              </a:rPr>
              <a:t>Operating</a:t>
            </a:r>
            <a:r>
              <a:rPr sz="3500" spc="25" dirty="0">
                <a:latin typeface="+mj-lt"/>
                <a:cs typeface="Arial"/>
              </a:rPr>
              <a:t> </a:t>
            </a:r>
            <a:r>
              <a:rPr sz="3500" spc="-5" dirty="0">
                <a:latin typeface="+mj-lt"/>
                <a:cs typeface="Arial"/>
              </a:rPr>
              <a:t>Request</a:t>
            </a:r>
            <a:r>
              <a:rPr sz="3500" spc="15" dirty="0">
                <a:latin typeface="+mj-lt"/>
                <a:cs typeface="Arial"/>
              </a:rPr>
              <a:t> </a:t>
            </a:r>
            <a:r>
              <a:rPr sz="3500" dirty="0">
                <a:latin typeface="+mj-lt"/>
                <a:cs typeface="Arial"/>
              </a:rPr>
              <a:t>=</a:t>
            </a:r>
            <a:r>
              <a:rPr sz="3500" spc="15" dirty="0">
                <a:latin typeface="+mj-lt"/>
                <a:cs typeface="Arial"/>
              </a:rPr>
              <a:t> </a:t>
            </a:r>
            <a:r>
              <a:rPr sz="3500" b="1" spc="-5" dirty="0">
                <a:latin typeface="+mj-lt"/>
                <a:cs typeface="Arial"/>
              </a:rPr>
              <a:t>$2</a:t>
            </a:r>
            <a:r>
              <a:rPr lang="en-US" sz="3500" b="1" spc="-5" dirty="0">
                <a:latin typeface="+mj-lt"/>
                <a:cs typeface="Arial"/>
              </a:rPr>
              <a:t>2</a:t>
            </a:r>
            <a:r>
              <a:rPr sz="3500" b="1" spc="-5" dirty="0">
                <a:latin typeface="+mj-lt"/>
                <a:cs typeface="Arial"/>
              </a:rPr>
              <a:t>,</a:t>
            </a:r>
            <a:r>
              <a:rPr lang="en-US" sz="3500" b="1" spc="-5" dirty="0">
                <a:latin typeface="+mj-lt"/>
                <a:cs typeface="Arial"/>
              </a:rPr>
              <a:t>092</a:t>
            </a:r>
            <a:r>
              <a:rPr sz="3500" b="1" spc="-5" dirty="0">
                <a:latin typeface="+mj-lt"/>
                <a:cs typeface="Arial"/>
              </a:rPr>
              <a:t>,</a:t>
            </a:r>
            <a:r>
              <a:rPr lang="en-US" sz="3500" b="1" spc="-5" dirty="0">
                <a:latin typeface="+mj-lt"/>
                <a:cs typeface="Arial"/>
              </a:rPr>
              <a:t>652</a:t>
            </a:r>
            <a:endParaRPr sz="3500" dirty="0">
              <a:latin typeface="+mj-lt"/>
              <a:cs typeface="Arial"/>
            </a:endParaRPr>
          </a:p>
          <a:p>
            <a:pPr marR="452120" algn="ctr">
              <a:lnSpc>
                <a:spcPct val="100000"/>
              </a:lnSpc>
              <a:spcBef>
                <a:spcPts val="180"/>
              </a:spcBef>
            </a:pPr>
            <a:r>
              <a:rPr lang="en-US" sz="3500" dirty="0">
                <a:latin typeface="+mj-lt"/>
                <a:cs typeface="Arial"/>
              </a:rPr>
              <a:t>6</a:t>
            </a:r>
            <a:r>
              <a:rPr sz="3500" dirty="0">
                <a:latin typeface="+mj-lt"/>
                <a:cs typeface="Arial"/>
              </a:rPr>
              <a:t>.</a:t>
            </a:r>
            <a:r>
              <a:rPr lang="en-US" sz="3500" dirty="0">
                <a:latin typeface="+mj-lt"/>
                <a:cs typeface="Arial"/>
              </a:rPr>
              <a:t>57</a:t>
            </a:r>
            <a:r>
              <a:rPr sz="3500" dirty="0">
                <a:latin typeface="+mj-lt"/>
                <a:cs typeface="Arial"/>
              </a:rPr>
              <a:t>%</a:t>
            </a:r>
            <a:r>
              <a:rPr sz="3500" spc="-25" dirty="0">
                <a:latin typeface="+mj-lt"/>
                <a:cs typeface="Arial"/>
              </a:rPr>
              <a:t> </a:t>
            </a:r>
            <a:r>
              <a:rPr sz="3500" spc="-10" dirty="0">
                <a:latin typeface="+mj-lt"/>
                <a:cs typeface="Arial"/>
              </a:rPr>
              <a:t>above</a:t>
            </a:r>
            <a:r>
              <a:rPr sz="3500" spc="15" dirty="0">
                <a:latin typeface="+mj-lt"/>
                <a:cs typeface="Arial"/>
              </a:rPr>
              <a:t> </a:t>
            </a:r>
            <a:r>
              <a:rPr sz="3500" dirty="0">
                <a:latin typeface="+mj-lt"/>
                <a:cs typeface="Arial"/>
              </a:rPr>
              <a:t>FY2</a:t>
            </a:r>
            <a:r>
              <a:rPr lang="en-US" sz="3500" dirty="0">
                <a:latin typeface="+mj-lt"/>
                <a:cs typeface="Arial"/>
              </a:rPr>
              <a:t>2</a:t>
            </a:r>
            <a:endParaRPr sz="35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 dirty="0">
              <a:latin typeface="+mj-lt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500" spc="-5" dirty="0">
                <a:latin typeface="+mj-lt"/>
                <a:cs typeface="Arial"/>
              </a:rPr>
              <a:t>FY2</a:t>
            </a:r>
            <a:r>
              <a:rPr lang="en-US" sz="3500" spc="-5" dirty="0">
                <a:latin typeface="+mj-lt"/>
                <a:cs typeface="Arial"/>
              </a:rPr>
              <a:t>3</a:t>
            </a:r>
            <a:r>
              <a:rPr sz="3500" spc="10" dirty="0">
                <a:latin typeface="+mj-lt"/>
                <a:cs typeface="Arial"/>
              </a:rPr>
              <a:t> </a:t>
            </a:r>
            <a:r>
              <a:rPr sz="3500" spc="-5" dirty="0">
                <a:latin typeface="+mj-lt"/>
                <a:cs typeface="Arial"/>
              </a:rPr>
              <a:t>Capital Request</a:t>
            </a:r>
            <a:r>
              <a:rPr sz="3500" spc="55" dirty="0">
                <a:latin typeface="+mj-lt"/>
                <a:cs typeface="Arial"/>
              </a:rPr>
              <a:t> </a:t>
            </a:r>
            <a:r>
              <a:rPr sz="3500" dirty="0">
                <a:latin typeface="+mj-lt"/>
                <a:cs typeface="Arial"/>
              </a:rPr>
              <a:t>=</a:t>
            </a:r>
            <a:r>
              <a:rPr sz="3500" spc="20" dirty="0">
                <a:latin typeface="+mj-lt"/>
                <a:cs typeface="Arial"/>
              </a:rPr>
              <a:t> </a:t>
            </a:r>
            <a:r>
              <a:rPr sz="3500" b="1" spc="-5" dirty="0">
                <a:latin typeface="+mj-lt"/>
                <a:cs typeface="Arial"/>
              </a:rPr>
              <a:t>$1,</a:t>
            </a:r>
            <a:r>
              <a:rPr lang="en-US" sz="3500" b="1" spc="-5" dirty="0">
                <a:latin typeface="+mj-lt"/>
                <a:cs typeface="Arial"/>
              </a:rPr>
              <a:t>235</a:t>
            </a:r>
            <a:r>
              <a:rPr sz="3500" b="1" spc="-5" dirty="0">
                <a:latin typeface="+mj-lt"/>
                <a:cs typeface="Arial"/>
              </a:rPr>
              <a:t>,</a:t>
            </a:r>
            <a:r>
              <a:rPr lang="en-US" sz="3500" b="1" spc="-5" dirty="0">
                <a:latin typeface="+mj-lt"/>
                <a:cs typeface="Arial"/>
              </a:rPr>
              <a:t>608</a:t>
            </a:r>
            <a:endParaRPr sz="3500" dirty="0">
              <a:latin typeface="+mj-lt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3500" spc="-5" dirty="0">
                <a:latin typeface="+mj-lt"/>
                <a:cs typeface="Arial"/>
              </a:rPr>
              <a:t>8</a:t>
            </a:r>
            <a:r>
              <a:rPr lang="en-US" sz="3500" spc="-5" dirty="0">
                <a:latin typeface="+mj-lt"/>
                <a:cs typeface="Arial"/>
              </a:rPr>
              <a:t>.89</a:t>
            </a:r>
            <a:r>
              <a:rPr sz="3500" spc="-5" dirty="0">
                <a:latin typeface="+mj-lt"/>
                <a:cs typeface="Arial"/>
              </a:rPr>
              <a:t>%</a:t>
            </a:r>
            <a:r>
              <a:rPr sz="3500" spc="-15" dirty="0">
                <a:latin typeface="+mj-lt"/>
                <a:cs typeface="Arial"/>
              </a:rPr>
              <a:t> </a:t>
            </a:r>
            <a:r>
              <a:rPr sz="3500" spc="-10" dirty="0">
                <a:latin typeface="+mj-lt"/>
                <a:cs typeface="Arial"/>
              </a:rPr>
              <a:t>above</a:t>
            </a:r>
            <a:r>
              <a:rPr sz="3500" spc="30" dirty="0">
                <a:latin typeface="+mj-lt"/>
                <a:cs typeface="Arial"/>
              </a:rPr>
              <a:t> </a:t>
            </a:r>
            <a:r>
              <a:rPr sz="3500" dirty="0">
                <a:latin typeface="+mj-lt"/>
                <a:cs typeface="Arial"/>
              </a:rPr>
              <a:t>FY2</a:t>
            </a:r>
            <a:r>
              <a:rPr lang="en-US" sz="3500" dirty="0">
                <a:latin typeface="+mj-lt"/>
                <a:cs typeface="Arial"/>
              </a:rPr>
              <a:t>2</a:t>
            </a:r>
            <a:endParaRPr sz="35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50" dirty="0">
              <a:latin typeface="+mj-lt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500" dirty="0">
                <a:latin typeface="+mj-lt"/>
                <a:cs typeface="Arial"/>
              </a:rPr>
              <a:t>FY2</a:t>
            </a:r>
            <a:r>
              <a:rPr lang="en-US" sz="3500" dirty="0">
                <a:latin typeface="+mj-lt"/>
                <a:cs typeface="Arial"/>
              </a:rPr>
              <a:t>3</a:t>
            </a:r>
            <a:r>
              <a:rPr sz="3500" spc="5" dirty="0">
                <a:latin typeface="+mj-lt"/>
                <a:cs typeface="Arial"/>
              </a:rPr>
              <a:t> </a:t>
            </a:r>
            <a:r>
              <a:rPr lang="en-US" sz="3500" spc="5" dirty="0">
                <a:latin typeface="+mj-lt"/>
                <a:cs typeface="Arial"/>
              </a:rPr>
              <a:t>MSBA </a:t>
            </a:r>
            <a:r>
              <a:rPr sz="3500" spc="-5" dirty="0">
                <a:latin typeface="+mj-lt"/>
                <a:cs typeface="Arial"/>
              </a:rPr>
              <a:t>Project</a:t>
            </a:r>
            <a:r>
              <a:rPr sz="3500" dirty="0">
                <a:latin typeface="+mj-lt"/>
                <a:cs typeface="Arial"/>
              </a:rPr>
              <a:t> </a:t>
            </a:r>
            <a:r>
              <a:rPr sz="3500" spc="-5" dirty="0">
                <a:latin typeface="+mj-lt"/>
                <a:cs typeface="Arial"/>
              </a:rPr>
              <a:t>Debt</a:t>
            </a:r>
            <a:r>
              <a:rPr sz="3500" spc="30" dirty="0">
                <a:latin typeface="+mj-lt"/>
                <a:cs typeface="Arial"/>
              </a:rPr>
              <a:t> </a:t>
            </a:r>
            <a:r>
              <a:rPr sz="3500" dirty="0">
                <a:latin typeface="+mj-lt"/>
                <a:cs typeface="Arial"/>
              </a:rPr>
              <a:t>=</a:t>
            </a:r>
            <a:r>
              <a:rPr sz="3500" spc="-25" dirty="0">
                <a:latin typeface="+mj-lt"/>
                <a:cs typeface="Arial"/>
              </a:rPr>
              <a:t> </a:t>
            </a:r>
            <a:r>
              <a:rPr sz="3500" b="1" spc="-5" dirty="0">
                <a:latin typeface="+mj-lt"/>
                <a:cs typeface="Arial"/>
              </a:rPr>
              <a:t>$5,</a:t>
            </a:r>
            <a:r>
              <a:rPr lang="en-US" sz="3500" b="1" spc="-5" dirty="0">
                <a:latin typeface="+mj-lt"/>
                <a:cs typeface="Arial"/>
              </a:rPr>
              <a:t>682</a:t>
            </a:r>
            <a:r>
              <a:rPr sz="3500" b="1" spc="-5" dirty="0">
                <a:latin typeface="+mj-lt"/>
                <a:cs typeface="Arial"/>
              </a:rPr>
              <a:t>,</a:t>
            </a:r>
            <a:r>
              <a:rPr lang="en-US" sz="3500" b="1" spc="-5" dirty="0">
                <a:latin typeface="+mj-lt"/>
                <a:cs typeface="Arial"/>
              </a:rPr>
              <a:t>363</a:t>
            </a:r>
            <a:endParaRPr sz="3500" dirty="0">
              <a:latin typeface="+mj-lt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+mj-lt"/>
                <a:cs typeface="Arial"/>
              </a:rPr>
              <a:t>1.60</a:t>
            </a:r>
            <a:r>
              <a:rPr sz="3500" b="1" spc="-5" dirty="0">
                <a:solidFill>
                  <a:srgbClr val="FF0000"/>
                </a:solidFill>
                <a:latin typeface="+mj-lt"/>
                <a:cs typeface="Arial"/>
              </a:rPr>
              <a:t>%</a:t>
            </a:r>
            <a:r>
              <a:rPr sz="3500" b="1" spc="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en-US" sz="3500" b="1" spc="5" dirty="0">
                <a:solidFill>
                  <a:srgbClr val="FF0000"/>
                </a:solidFill>
                <a:latin typeface="+mj-lt"/>
                <a:cs typeface="Arial"/>
              </a:rPr>
              <a:t>below</a:t>
            </a:r>
            <a:r>
              <a:rPr sz="3500" b="1" spc="1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sz="3500" b="1" dirty="0">
                <a:solidFill>
                  <a:srgbClr val="FF0000"/>
                </a:solidFill>
                <a:latin typeface="+mj-lt"/>
                <a:cs typeface="Arial"/>
              </a:rPr>
              <a:t>FY2</a:t>
            </a:r>
            <a:r>
              <a:rPr lang="en-US" sz="3500" b="1" dirty="0">
                <a:solidFill>
                  <a:srgbClr val="FF0000"/>
                </a:solidFill>
                <a:latin typeface="+mj-lt"/>
                <a:cs typeface="Arial"/>
              </a:rPr>
              <a:t>2</a:t>
            </a:r>
            <a:endParaRPr sz="3500" b="1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B0BE-AF15-4C60-8A91-7256CE93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68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Concord: Preliminary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2C19-DF35-4F3B-AF78-D65BC4D6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600200"/>
            <a:ext cx="8817428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286500" algn="l"/>
              </a:tabLst>
            </a:pPr>
            <a:r>
              <a:rPr lang="en-US" dirty="0">
                <a:latin typeface="+mj-lt"/>
              </a:rPr>
              <a:t>Minimum Required Contribution	$     562,427</a:t>
            </a:r>
          </a:p>
          <a:p>
            <a:pPr marL="0" indent="0" defTabSz="898525">
              <a:buNone/>
              <a:tabLst>
                <a:tab pos="6286500" algn="l"/>
              </a:tabLst>
            </a:pPr>
            <a:r>
              <a:rPr lang="en-US" dirty="0">
                <a:latin typeface="+mj-lt"/>
              </a:rPr>
              <a:t>Transportation Assessment		$       33,653</a:t>
            </a:r>
          </a:p>
          <a:p>
            <a:pPr marL="0" indent="0" defTabSz="898525">
              <a:buNone/>
            </a:pPr>
            <a:r>
              <a:rPr lang="en-US" dirty="0">
                <a:latin typeface="+mj-lt"/>
              </a:rPr>
              <a:t>Operating Assessment			$     415,407 Debt &amp; Capital Assessment		          </a:t>
            </a:r>
            <a:r>
              <a:rPr lang="en-US" u="sng" dirty="0">
                <a:latin typeface="+mj-lt"/>
              </a:rPr>
              <a:t>$       84,036</a:t>
            </a:r>
            <a:r>
              <a:rPr lang="en-US" dirty="0">
                <a:latin typeface="+mj-lt"/>
              </a:rPr>
              <a:t>	Sub-Total					$  1,095,523 Building Project – Debt Service*		</a:t>
            </a:r>
            <a:r>
              <a:rPr lang="en-US" u="sng" dirty="0">
                <a:latin typeface="+mj-lt"/>
              </a:rPr>
              <a:t>$      413,021</a:t>
            </a:r>
            <a:r>
              <a:rPr lang="en-US" dirty="0">
                <a:latin typeface="+mj-lt"/>
              </a:rPr>
              <a:t>	Total Assessment			</a:t>
            </a:r>
            <a:r>
              <a:rPr lang="en-US" u="dbl" dirty="0">
                <a:latin typeface="+mj-lt"/>
              </a:rPr>
              <a:t>$   1,508,544</a:t>
            </a:r>
          </a:p>
          <a:p>
            <a:pPr marL="0" indent="0" defTabSz="898525">
              <a:buNone/>
            </a:pPr>
            <a:r>
              <a:rPr lang="en-US" sz="2400" b="1" i="1" dirty="0">
                <a:latin typeface="+mj-lt"/>
              </a:rPr>
              <a:t>   *Debt service excluded from Prop 2 ½ limitation</a:t>
            </a:r>
          </a:p>
          <a:p>
            <a:pPr marL="0" indent="0" defTabSz="898525">
              <a:buNone/>
            </a:pPr>
            <a:endParaRPr lang="en-US" sz="24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4A650-5F81-4157-8DDC-EAE054639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[</a:t>
            </a:r>
            <a:fld id="{E3A67D60-3673-463B-B589-45E5E07AF5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6392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Concord: Comparison of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54562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[</a:t>
            </a:r>
            <a:fld id="{E3A67D60-3673-463B-B589-45E5E07AF5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]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7461FA9-8DF9-4B41-B59D-F0885940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015264"/>
              </p:ext>
            </p:extLst>
          </p:nvPr>
        </p:nvGraphicFramePr>
        <p:xfrm>
          <a:off x="152400" y="1524000"/>
          <a:ext cx="883920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84">
                  <a:extLst>
                    <a:ext uri="{9D8B030D-6E8A-4147-A177-3AD203B41FA5}">
                      <a16:colId xmlns:a16="http://schemas.microsoft.com/office/drawing/2014/main" val="54877191"/>
                    </a:ext>
                  </a:extLst>
                </a:gridCol>
                <a:gridCol w="1647696">
                  <a:extLst>
                    <a:ext uri="{9D8B030D-6E8A-4147-A177-3AD203B41FA5}">
                      <a16:colId xmlns:a16="http://schemas.microsoft.com/office/drawing/2014/main" val="1237801906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96156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918964636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67712783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Concord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FY22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FY23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Difference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9831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20967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 4 Yr. Avg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032734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Share </a:t>
                      </a: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488427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Share Capital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04902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Req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$434,410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$562,427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$128,017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604855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$42,453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$33,653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($8,800)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807954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$362,406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$415,407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$53,001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189531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&amp; Capital Ops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$71,996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$84,036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723482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MSBA Debt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$378,019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$413,021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$35,002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629342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671333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1,289,284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$1,508,544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$219,260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48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78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62C665D-2EF8-4541-B413-CB5FA17B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041" y="413319"/>
            <a:ext cx="6455917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+mj-lt"/>
                <a:ea typeface="ＭＳ Ｐゴシック"/>
              </a:rPr>
              <a:t>Concord</a:t>
            </a:r>
            <a:r>
              <a:rPr lang="en-US" altLang="en-US" dirty="0">
                <a:latin typeface="+mj-lt"/>
                <a:ea typeface="ＭＳ Ｐゴシック"/>
                <a:cs typeface="Arial"/>
              </a:rPr>
              <a:t> Enrollment: Oct 1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DCC93F1F-00D7-4082-B589-A1654BD4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077200" y="6356350"/>
            <a:ext cx="6096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[</a:t>
            </a:r>
            <a:fld id="{E25B239B-8EF1-4E95-A196-2402A69980E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]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DE99DEF4-C127-48A2-BAD9-7FB48F0683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599" y="1447800"/>
          <a:ext cx="8686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918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EC7E-09D0-4703-94D0-0D8678B6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/>
                <a:cs typeface="Arial"/>
              </a:rPr>
              <a:t>Concord: Per Pupil Assessment</a:t>
            </a: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7E2A90E7-B9EA-4B24-B34F-395E62F74A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[</a:t>
            </a:r>
            <a:fld id="{382D8F99-9D70-4EC0-B864-B4EF28F30EF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]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D778C4-48E3-424D-AC11-214B46744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68218"/>
            <a:ext cx="88053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A590F8A8-01C6-4CAD-BD45-5DDB98D05273}"/>
              </a:ext>
            </a:extLst>
          </p:cNvPr>
          <p:cNvGraphicFramePr>
            <a:graphicFrameLocks/>
          </p:cNvGraphicFramePr>
          <p:nvPr/>
        </p:nvGraphicFramePr>
        <p:xfrm>
          <a:off x="752669" y="1690242"/>
          <a:ext cx="7578013" cy="3315720"/>
        </p:xfrm>
        <a:graphic>
          <a:graphicData uri="http://schemas.openxmlformats.org/drawingml/2006/table">
            <a:tbl>
              <a:tblPr/>
              <a:tblGrid>
                <a:gridCol w="1719294">
                  <a:extLst>
                    <a:ext uri="{9D8B030D-6E8A-4147-A177-3AD203B41FA5}">
                      <a16:colId xmlns:a16="http://schemas.microsoft.com/office/drawing/2014/main" val="3041524568"/>
                    </a:ext>
                  </a:extLst>
                </a:gridCol>
                <a:gridCol w="1958271">
                  <a:extLst>
                    <a:ext uri="{9D8B030D-6E8A-4147-A177-3AD203B41FA5}">
                      <a16:colId xmlns:a16="http://schemas.microsoft.com/office/drawing/2014/main" val="3974553918"/>
                    </a:ext>
                  </a:extLst>
                </a:gridCol>
                <a:gridCol w="1950224">
                  <a:extLst>
                    <a:ext uri="{9D8B030D-6E8A-4147-A177-3AD203B41FA5}">
                      <a16:colId xmlns:a16="http://schemas.microsoft.com/office/drawing/2014/main" val="3721536548"/>
                    </a:ext>
                  </a:extLst>
                </a:gridCol>
                <a:gridCol w="1950224">
                  <a:extLst>
                    <a:ext uri="{9D8B030D-6E8A-4147-A177-3AD203B41FA5}">
                      <a16:colId xmlns:a16="http://schemas.microsoft.com/office/drawing/2014/main" val="3278900596"/>
                    </a:ext>
                  </a:extLst>
                </a:gridCol>
              </a:tblGrid>
              <a:tr h="53426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Concord</a:t>
                      </a:r>
                      <a:endParaRPr lang="en-US" sz="2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Operating Assessment</a:t>
                      </a:r>
                      <a:endParaRPr lang="en-US" sz="2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</a:rPr>
                        <a:t>October 1 Enrollment Count</a:t>
                      </a: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</a:rPr>
                        <a:t>Per Pupil Assessment</a:t>
                      </a:r>
                    </a:p>
                  </a:txBody>
                  <a:tcPr marL="64939" marR="64939" marT="32470" marB="32470" anchor="ctr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9841"/>
                  </a:ext>
                </a:extLst>
              </a:tr>
              <a:tr h="363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</a:rPr>
                        <a:t>Est. FY23*</a:t>
                      </a:r>
                    </a:p>
                  </a:txBody>
                  <a:tcPr marL="64939" marR="64939" marT="32470" marB="32470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$ 1,011,487 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$30,651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52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7414"/>
                  </a:ext>
                </a:extLst>
              </a:tr>
              <a:tr h="363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FY22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39" marR="64939" marT="32470" marB="32470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 839,269 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$33,571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48272"/>
                  </a:ext>
                </a:extLst>
              </a:tr>
              <a:tr h="363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FY21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39" marR="64939" marT="32470" marB="32470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 866,644 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$34,666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972"/>
                  </a:ext>
                </a:extLst>
              </a:tr>
              <a:tr h="363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39" marR="64939" marT="32470" marB="32470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 778,353 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$31,134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66716"/>
                  </a:ext>
                </a:extLst>
              </a:tr>
              <a:tr h="3636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FY19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39" marR="64939" marT="32470" marB="32470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 544,510 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$32,030</a:t>
                      </a:r>
                    </a:p>
                  </a:txBody>
                  <a:tcPr marL="6350" marR="6350" marT="6350" marB="0" anchor="b">
                    <a:lnL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1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222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B52002-13B5-461D-A2C5-344C8CBADEAE}"/>
              </a:ext>
            </a:extLst>
          </p:cNvPr>
          <p:cNvSpPr txBox="1"/>
          <p:nvPr/>
        </p:nvSpPr>
        <p:spPr>
          <a:xfrm>
            <a:off x="752669" y="5874013"/>
            <a:ext cx="7532914" cy="48818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68774-E939-4C59-AB6E-981EC7831294}"/>
              </a:ext>
            </a:extLst>
          </p:cNvPr>
          <p:cNvSpPr txBox="1"/>
          <p:nvPr/>
        </p:nvSpPr>
        <p:spPr>
          <a:xfrm>
            <a:off x="707572" y="5073412"/>
            <a:ext cx="7857694" cy="4148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itchFamily="34" charset="0"/>
              </a:rPr>
              <a:t>*Est. FY23 Per Pupil Assessment = FY23 Proposed Operating Assessment / Oct 1, 2021 Enrollment Count</a:t>
            </a:r>
          </a:p>
        </p:txBody>
      </p:sp>
    </p:spTree>
    <p:extLst>
      <p:ext uri="{BB962C8B-B14F-4D97-AF65-F5344CB8AC3E}">
        <p14:creationId xmlns:p14="http://schemas.microsoft.com/office/powerpoint/2010/main" val="262092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M PPT - Offi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MM PPT - Offi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MM PPT - Offi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30755</TotalTime>
  <Words>1857</Words>
  <Application>Microsoft Office PowerPoint</Application>
  <PresentationFormat>On-screen Show (4:3)</PresentationFormat>
  <Paragraphs>432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Wingdings</vt:lpstr>
      <vt:lpstr>Office Theme</vt:lpstr>
      <vt:lpstr>MM PPT - Official</vt:lpstr>
      <vt:lpstr>1_MM PPT - Official</vt:lpstr>
      <vt:lpstr>2_MM PPT - Official</vt:lpstr>
      <vt:lpstr>1_Office Theme</vt:lpstr>
      <vt:lpstr>PowerPoint Presentation</vt:lpstr>
      <vt:lpstr>Overall Budget Summary</vt:lpstr>
      <vt:lpstr>FY23 DISTRICT BUDGET OBJECTIVES</vt:lpstr>
      <vt:lpstr>FY23 Operating Budget Drivers</vt:lpstr>
      <vt:lpstr>Budget Summary</vt:lpstr>
      <vt:lpstr>Concord: Preliminary Assessment</vt:lpstr>
      <vt:lpstr>Concord: Comparison of Assessment</vt:lpstr>
      <vt:lpstr>Concord Enrollment: Oct 1</vt:lpstr>
      <vt:lpstr>Concord: Per Pupil Assessment</vt:lpstr>
      <vt:lpstr>Overall Enrollment: Oct 1</vt:lpstr>
      <vt:lpstr>Enrollment HAS SHIFTED</vt:lpstr>
      <vt:lpstr>NON-Member Tuition &amp; Capital Fee Reduction and Increasing Member Enrollment</vt:lpstr>
      <vt:lpstr>Changes in Avg Enrollment Changes in Assessment FY22-FY23 </vt:lpstr>
      <vt:lpstr>Member Towns: Per Pupil Assessment</vt:lpstr>
      <vt:lpstr>Application &amp; Enrollment Trend</vt:lpstr>
      <vt:lpstr>Out of District Revenue Decline</vt:lpstr>
      <vt:lpstr>Budget Summary</vt:lpstr>
      <vt:lpstr>Preliminary* Staffing Additions for FY23</vt:lpstr>
      <vt:lpstr>Planned Staffing “Reductions” for FY23</vt:lpstr>
      <vt:lpstr>Career Technical Budget Priorities</vt:lpstr>
      <vt:lpstr>Building Enrollment Beyond the  Design Enrollment of 628</vt:lpstr>
      <vt:lpstr>OPEB Estimated Liability as of June 30, 2022</vt:lpstr>
      <vt:lpstr>Future Funding of OPEB</vt:lpstr>
      <vt:lpstr>Overall Budget Summary</vt:lpstr>
      <vt:lpstr>QUESTIONS  e.Bouquillon@minuteman.org</vt:lpstr>
      <vt:lpstr>BACKGROUND Slides</vt:lpstr>
      <vt:lpstr>Communications FY23</vt:lpstr>
      <vt:lpstr>School Wide Goals 2022 - 2023</vt:lpstr>
      <vt:lpstr>FY23 Operating and Capital</vt:lpstr>
      <vt:lpstr>Assessment Components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Brendan Dutch</dc:creator>
  <cp:lastModifiedBy>Bouquillon, Ed</cp:lastModifiedBy>
  <cp:revision>67</cp:revision>
  <dcterms:created xsi:type="dcterms:W3CDTF">2022-01-05T14:22:28Z</dcterms:created>
  <dcterms:modified xsi:type="dcterms:W3CDTF">2022-03-07T18:34:07Z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2022-01-05T00:00:00Z</vt:filetime>
  </property>
</Properties>
</file>