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8" r:id="rId2"/>
    <p:sldId id="265" r:id="rId3"/>
    <p:sldId id="257" r:id="rId4"/>
    <p:sldId id="258" r:id="rId5"/>
    <p:sldId id="259" r:id="rId6"/>
    <p:sldId id="285" r:id="rId7"/>
    <p:sldId id="287" r:id="rId8"/>
    <p:sldId id="261" r:id="rId9"/>
    <p:sldId id="269" r:id="rId10"/>
    <p:sldId id="275" r:id="rId11"/>
    <p:sldId id="284" r:id="rId12"/>
    <p:sldId id="280" r:id="rId13"/>
    <p:sldId id="278" r:id="rId14"/>
    <p:sldId id="267" r:id="rId15"/>
    <p:sldId id="289" r:id="rId16"/>
    <p:sldId id="286" r:id="rId17"/>
    <p:sldId id="277" r:id="rId18"/>
    <p:sldId id="273" r:id="rId19"/>
    <p:sldId id="268" r:id="rId20"/>
    <p:sldId id="260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ph Stein" initials="JS" lastIdx="3" clrIdx="0">
    <p:extLst>
      <p:ext uri="{19B8F6BF-5375-455C-9EA6-DF929625EA0E}">
        <p15:presenceInfo xmlns:p15="http://schemas.microsoft.com/office/powerpoint/2012/main" userId="d5f762a0271b26c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0303" autoAdjust="0"/>
  </p:normalViewPr>
  <p:slideViewPr>
    <p:cSldViewPr>
      <p:cViewPr varScale="1">
        <p:scale>
          <a:sx n="106" d="100"/>
          <a:sy n="106" d="100"/>
        </p:scale>
        <p:origin x="1090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57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climate.columbia.edu/2020/04/30/plastic-paper-cotton-bags/#:~:text=Paper%20bags%20are%20made%20from,felling%20of%2014%20million%20trees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36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17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99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32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23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636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92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62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Almost 1 tons of waste/person/year on average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51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419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U.S., over 10 billion paper bags are consumed each year, requiring the felling of 14 million trees</a:t>
            </a:r>
            <a:r>
              <a:rPr lang="en-US" dirty="0" smtClean="0"/>
              <a:t>.</a:t>
            </a:r>
          </a:p>
          <a:p>
            <a:endParaRPr lang="en-US" dirty="0">
              <a:hlinkClick r:id="rId3"/>
            </a:endParaRP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://news.climate.columbia.edu/2020/04/30/plastic-paper-cotton-bags/#:~:text=Paper%20bags%20are%20made%20from,felling%20of%2014%20million%20trees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5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23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96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08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82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9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21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20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10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6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265458"/>
            <a:ext cx="7315200" cy="106829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Mr. Stein moves that the Town take affirmative action on Article 37 as printed in the </a:t>
            </a:r>
            <a:r>
              <a:rPr lang="en-US" sz="2400" dirty="0" smtClean="0"/>
              <a:t>handout.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0501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293355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590518"/>
            <a:ext cx="8382000" cy="2895600"/>
          </a:xfrm>
        </p:spPr>
        <p:txBody>
          <a:bodyPr>
            <a:noAutofit/>
          </a:bodyPr>
          <a:lstStyle/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Waste and climate crisis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800" dirty="0" smtClean="0"/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Rising costs (bags, disposal/recycling)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 smtClean="0"/>
              <a:t>Paper bag cost recently doubled ($0.10 </a:t>
            </a:r>
            <a:r>
              <a:rPr lang="en-US" altLang="en-US" sz="1600" dirty="0" smtClean="0">
                <a:sym typeface="Wingdings" panose="05000000000000000000" pitchFamily="2" charset="2"/>
              </a:rPr>
              <a:t> $0.20)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 smtClean="0">
                <a:sym typeface="Wingdings" panose="05000000000000000000" pitchFamily="2" charset="2"/>
              </a:rPr>
              <a:t>Crosby’s: </a:t>
            </a:r>
            <a:r>
              <a:rPr lang="en-US" altLang="en-US" sz="1600" i="1" dirty="0" smtClean="0">
                <a:sym typeface="Wingdings" panose="05000000000000000000" pitchFamily="2" charset="2"/>
              </a:rPr>
              <a:t>“Starting to eat into margins”</a:t>
            </a:r>
          </a:p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Support by large retailers in town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 smtClean="0"/>
              <a:t>Crosby’s, Concord Market, Debra’s</a:t>
            </a:r>
          </a:p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Still no statewide regulation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 smtClean="0"/>
              <a:t>Neither for restrictions on single-use plastic bags, nor check-out bag charges</a:t>
            </a:r>
            <a:endParaRPr lang="en-US" alt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57200" y="409485"/>
            <a:ext cx="830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911258"/>
            <a:ext cx="7772400" cy="48526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Why Now?</a:t>
            </a:r>
            <a:endParaRPr lang="en-US" sz="3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911258"/>
            <a:ext cx="2286000" cy="134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31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57350"/>
            <a:ext cx="8153400" cy="2895600"/>
          </a:xfrm>
        </p:spPr>
        <p:txBody>
          <a:bodyPr>
            <a:noAutofit/>
          </a:bodyPr>
          <a:lstStyle/>
          <a:p>
            <a:pPr marL="1143000" lvl="1" indent="-685800" algn="l">
              <a:buFont typeface="Arial" charset="0"/>
              <a:buChar char="•"/>
            </a:pPr>
            <a:r>
              <a:rPr lang="en-US" altLang="en-US" sz="2400" dirty="0" smtClean="0"/>
              <a:t>At point-of-sale, retailers ask if you want a bag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400" dirty="0" smtClean="0"/>
              <a:t>Purchased bags treated like any other item</a:t>
            </a:r>
          </a:p>
          <a:p>
            <a:pPr marL="1600200" lvl="2" indent="-685800" algn="l">
              <a:buFont typeface="Arial" charset="0"/>
              <a:buChar char="•"/>
            </a:pPr>
            <a:r>
              <a:rPr lang="en-US" altLang="en-US" sz="1600" dirty="0" smtClean="0"/>
              <a:t>Listed on receipt </a:t>
            </a:r>
          </a:p>
          <a:p>
            <a:pPr marL="1600200" lvl="2" indent="-685800" algn="l">
              <a:buFont typeface="Arial" charset="0"/>
              <a:buChar char="•"/>
            </a:pPr>
            <a:r>
              <a:rPr lang="en-US" altLang="en-US" sz="1600" dirty="0" smtClean="0"/>
              <a:t>Subject to MA tax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400" dirty="0" smtClean="0"/>
              <a:t>Money </a:t>
            </a:r>
            <a:r>
              <a:rPr lang="en-US" altLang="en-US" sz="2400" dirty="0"/>
              <a:t>collected </a:t>
            </a:r>
            <a:r>
              <a:rPr lang="en-US" altLang="en-US" sz="2400" dirty="0" smtClean="0"/>
              <a:t>remains </a:t>
            </a:r>
            <a:r>
              <a:rPr lang="en-US" altLang="en-US" sz="2400" dirty="0"/>
              <a:t>with </a:t>
            </a:r>
            <a:r>
              <a:rPr lang="en-US" altLang="en-US" sz="2400" dirty="0" smtClean="0"/>
              <a:t>retailer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400" dirty="0"/>
              <a:t>Charge would apply </a:t>
            </a:r>
            <a:r>
              <a:rPr lang="en-US" altLang="en-US" sz="2400" dirty="0" smtClean="0"/>
              <a:t>to any bag material type</a:t>
            </a: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38150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47700" y="960240"/>
            <a:ext cx="7772400" cy="507176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How Would It Work?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7605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51161"/>
            <a:ext cx="7772400" cy="68595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600" b="1" dirty="0" smtClean="0"/>
              <a:t>Exemptions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6881" y="1733550"/>
            <a:ext cx="7806519" cy="2895600"/>
          </a:xfrm>
        </p:spPr>
        <p:txBody>
          <a:bodyPr>
            <a:noAutofit/>
          </a:bodyPr>
          <a:lstStyle/>
          <a:p>
            <a:pPr marL="914400" lvl="1" indent="-457200" algn="l">
              <a:spcBef>
                <a:spcPts val="6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400" dirty="0" smtClean="0"/>
              <a:t>Bags </a:t>
            </a:r>
            <a:r>
              <a:rPr lang="en-US" sz="2400" dirty="0"/>
              <a:t>in which loose </a:t>
            </a:r>
            <a:r>
              <a:rPr lang="en-US" sz="2400" dirty="0" smtClean="0"/>
              <a:t>products </a:t>
            </a:r>
            <a:r>
              <a:rPr lang="en-US" sz="2400" dirty="0"/>
              <a:t>are placed by the consumer to </a:t>
            </a:r>
            <a:r>
              <a:rPr lang="en-US" sz="2400" dirty="0" smtClean="0"/>
              <a:t>bring to check </a:t>
            </a:r>
            <a:r>
              <a:rPr lang="en-US" sz="2400" dirty="0"/>
              <a:t>out </a:t>
            </a:r>
            <a:r>
              <a:rPr lang="en-US" sz="2400" dirty="0" smtClean="0"/>
              <a:t>area</a:t>
            </a:r>
          </a:p>
          <a:p>
            <a:pPr marL="1371600" lvl="2" indent="-457200" algn="l">
              <a:spcBef>
                <a:spcPts val="6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 smtClean="0"/>
              <a:t>Produce bags, etc.</a:t>
            </a:r>
          </a:p>
          <a:p>
            <a:pPr lvl="2" algn="l">
              <a:spcBef>
                <a:spcPts val="600"/>
              </a:spcBef>
              <a:buClr>
                <a:schemeClr val="tx1"/>
              </a:buClr>
            </a:pPr>
            <a:endParaRPr lang="en-US" altLang="en-US" sz="400" dirty="0" smtClean="0"/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400" dirty="0" smtClean="0"/>
              <a:t>Small non-handled bags (or “sleeves”)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1600" dirty="0"/>
              <a:t>M</a:t>
            </a:r>
            <a:r>
              <a:rPr lang="en-US" altLang="en-US" sz="1600" dirty="0" smtClean="0"/>
              <a:t>edication bags, bookstore bags, bags for loose hardware, </a:t>
            </a:r>
            <a:r>
              <a:rPr lang="en-US" altLang="en-US" sz="1600" dirty="0" err="1" smtClean="0"/>
              <a:t>etc</a:t>
            </a:r>
            <a:endParaRPr lang="en-US" altLang="en-US" sz="1600" dirty="0" smtClean="0"/>
          </a:p>
          <a:p>
            <a:pPr lvl="2" algn="l">
              <a:spcBef>
                <a:spcPts val="0"/>
              </a:spcBef>
              <a:buClr>
                <a:schemeClr val="tx1"/>
              </a:buClr>
            </a:pPr>
            <a:r>
              <a:rPr lang="en-US" altLang="en-US" sz="1600" dirty="0" smtClean="0"/>
              <a:t> 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400" dirty="0" smtClean="0"/>
              <a:t>Non-handled dry cleaning bags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57200" y="409485"/>
            <a:ext cx="830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24378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315070"/>
            <a:ext cx="8610600" cy="1292345"/>
          </a:xfrm>
        </p:spPr>
        <p:txBody>
          <a:bodyPr>
            <a:noAutofit/>
          </a:bodyPr>
          <a:lstStyle/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Other US cities (</a:t>
            </a:r>
            <a:r>
              <a:rPr lang="en-US" altLang="en-US" sz="2000" dirty="0" err="1" smtClean="0"/>
              <a:t>ie</a:t>
            </a:r>
            <a:r>
              <a:rPr lang="en-US" altLang="en-US" sz="2000" dirty="0" smtClean="0"/>
              <a:t>, Denver, Boulder, Durango - all $0.10) 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California (2014), Maine, Vermont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Denmark (1993), Ireland (2002), Germany, France, Belgium, Netherlands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57200" y="409485"/>
            <a:ext cx="830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0140" y="862236"/>
            <a:ext cx="7772400" cy="68595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600" b="1" dirty="0" smtClean="0"/>
              <a:t>It Works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454132"/>
            <a:ext cx="5105400" cy="529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2000" b="1" dirty="0" smtClean="0"/>
              <a:t> MA cities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5800" y="2846631"/>
            <a:ext cx="2057400" cy="468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2000" b="1" dirty="0" smtClean="0"/>
              <a:t>Elsewhere</a:t>
            </a:r>
            <a:endParaRPr lang="en-US" sz="2000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49640" y="1863804"/>
            <a:ext cx="8153400" cy="826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$0.05: Boston, Haverhill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$0.10: Newton, Cambridge, Framingham</a:t>
            </a:r>
          </a:p>
          <a:p>
            <a:pPr marL="914400" lvl="1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No impact to local economy</a:t>
            </a:r>
          </a:p>
        </p:txBody>
      </p:sp>
    </p:spTree>
    <p:extLst>
      <p:ext uri="{BB962C8B-B14F-4D97-AF65-F5344CB8AC3E}">
        <p14:creationId xmlns:p14="http://schemas.microsoft.com/office/powerpoint/2010/main" val="316717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5351"/>
            <a:ext cx="7772400" cy="99059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 Triple Win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85950"/>
            <a:ext cx="7315200" cy="2514600"/>
          </a:xfrm>
        </p:spPr>
        <p:txBody>
          <a:bodyPr>
            <a:norm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Win for the environment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Win for Concord residents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Win for Concord businesses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05011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198510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265458"/>
            <a:ext cx="7315200" cy="106829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Mr. Stein moves that the Town take affirmative action on Article 37 as printed in the </a:t>
            </a:r>
            <a:r>
              <a:rPr lang="en-US" sz="2400" dirty="0" smtClean="0"/>
              <a:t>handout.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0501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18141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05011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1581150"/>
            <a:ext cx="7772400" cy="88817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Q&amp;A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5091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45374"/>
            <a:ext cx="7772400" cy="88817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We Have a Problem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85950"/>
            <a:ext cx="6324600" cy="2438400"/>
          </a:xfrm>
        </p:spPr>
        <p:txBody>
          <a:bodyPr>
            <a:noAutofit/>
          </a:bodyPr>
          <a:lstStyle/>
          <a:p>
            <a:pPr marL="990600" lvl="1" indent="-533400" algn="l"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Americans are wasteful</a:t>
            </a:r>
          </a:p>
          <a:p>
            <a:pPr marL="990600" lvl="1" indent="-5334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Per capita, we generate </a:t>
            </a:r>
            <a:r>
              <a:rPr lang="en-US" sz="2000" dirty="0"/>
              <a:t>more waste than any other nation in the </a:t>
            </a:r>
            <a:r>
              <a:rPr lang="en-US" sz="2000" dirty="0" smtClean="0"/>
              <a:t>world (</a:t>
            </a:r>
            <a:r>
              <a:rPr lang="en-US" altLang="en-US" sz="2000" dirty="0" smtClean="0"/>
              <a:t>1700 lb./person/year)</a:t>
            </a:r>
          </a:p>
          <a:p>
            <a:pPr marL="990600" lvl="1" indent="-533400" algn="l"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America is 4% of world’s population, but generates 12</a:t>
            </a:r>
            <a:r>
              <a:rPr lang="en-US" altLang="en-US" sz="2000" dirty="0"/>
              <a:t>% of global </a:t>
            </a:r>
            <a:r>
              <a:rPr lang="en-US" altLang="en-US" sz="2000" dirty="0" smtClean="0"/>
              <a:t>municipal solid waste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5264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0591" y="1836403"/>
            <a:ext cx="2075543" cy="1219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8410" y="3293909"/>
            <a:ext cx="1480429" cy="11878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CD16C76-6E32-4145-9BEB-96D55D2AFDBE}"/>
              </a:ext>
            </a:extLst>
          </p:cNvPr>
          <p:cNvSpPr txBox="1"/>
          <p:nvPr/>
        </p:nvSpPr>
        <p:spPr>
          <a:xfrm>
            <a:off x="457199" y="4322917"/>
            <a:ext cx="83610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</a:t>
            </a:r>
            <a:r>
              <a:rPr lang="en-US" sz="1400" dirty="0" smtClean="0"/>
              <a:t>“Global Waste Generation and Recycling Indices 2019 Report,” Verisk </a:t>
            </a:r>
            <a:r>
              <a:rPr lang="en-US" sz="1400" dirty="0" err="1" smtClean="0"/>
              <a:t>Maplecroft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80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1554738"/>
            <a:ext cx="8001001" cy="958307"/>
          </a:xfrm>
        </p:spPr>
        <p:txBody>
          <a:bodyPr>
            <a:noAutofit/>
          </a:bodyPr>
          <a:lstStyle/>
          <a:p>
            <a:pPr marL="800100" lvl="1" indent="-342900" algn="l">
              <a:buFont typeface="Arial" charset="0"/>
              <a:buChar char="•"/>
            </a:pPr>
            <a:r>
              <a:rPr lang="en-US" altLang="en-US" sz="2000" dirty="0" smtClean="0"/>
              <a:t>A charge is significantly more effective in changing human behavior than a refund/bonus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altLang="en-US" sz="2000" u="sng" dirty="0" smtClean="0"/>
              <a:t>Example</a:t>
            </a:r>
            <a:r>
              <a:rPr lang="en-US" altLang="en-US" sz="2000" dirty="0" smtClean="0"/>
              <a:t>: $0.05 checkout bag charge/refund experiment in </a:t>
            </a:r>
            <a:r>
              <a:rPr lang="en-US" altLang="en-US" sz="2000" dirty="0"/>
              <a:t>the </a:t>
            </a:r>
            <a:r>
              <a:rPr lang="en-US" altLang="en-US" sz="2000" dirty="0" smtClean="0"/>
              <a:t>DC area (2018)</a:t>
            </a:r>
            <a:endParaRPr lang="en-US" altLang="en-US" sz="2000" dirty="0"/>
          </a:p>
          <a:p>
            <a:pPr lvl="1" algn="l">
              <a:spcBef>
                <a:spcPts val="0"/>
              </a:spcBef>
            </a:pPr>
            <a:r>
              <a:rPr lang="en-US" altLang="en-US" sz="2000" i="1" dirty="0" smtClean="0"/>
              <a:t>	</a:t>
            </a:r>
          </a:p>
          <a:p>
            <a:pPr lvl="1" algn="l">
              <a:spcBef>
                <a:spcPts val="0"/>
              </a:spcBef>
            </a:pPr>
            <a:r>
              <a:rPr lang="en-US" altLang="en-US" sz="2000" i="1" dirty="0"/>
              <a:t>	</a:t>
            </a:r>
            <a:r>
              <a:rPr lang="en-US" altLang="en-US" sz="1600" i="1" dirty="0" smtClean="0"/>
              <a:t>“</a:t>
            </a:r>
            <a:r>
              <a:rPr lang="en-US" altLang="en-US" sz="1600" i="1" dirty="0"/>
              <a:t>While the tax decreased disposable bag use by over forty percentage points, the </a:t>
            </a:r>
            <a:r>
              <a:rPr lang="en-US" altLang="en-US" sz="1600" i="1" dirty="0" smtClean="0"/>
              <a:t>	</a:t>
            </a:r>
            <a:r>
              <a:rPr lang="en-US" altLang="en-US" sz="1600" b="1" i="1" dirty="0" smtClean="0">
                <a:solidFill>
                  <a:srgbClr val="FFFF00"/>
                </a:solidFill>
              </a:rPr>
              <a:t>bonus </a:t>
            </a:r>
            <a:r>
              <a:rPr lang="en-US" altLang="en-US" sz="1600" b="1" i="1" dirty="0">
                <a:solidFill>
                  <a:srgbClr val="FFFF00"/>
                </a:solidFill>
              </a:rPr>
              <a:t>generated virtually no effect on behavior</a:t>
            </a:r>
            <a:r>
              <a:rPr lang="en-US" altLang="en-US" sz="1600" i="1" dirty="0"/>
              <a:t>. These results are consistent with </a:t>
            </a:r>
            <a:r>
              <a:rPr lang="en-US" altLang="en-US" sz="1600" i="1" dirty="0" smtClean="0"/>
              <a:t>	a </a:t>
            </a:r>
            <a:r>
              <a:rPr lang="en-US" altLang="en-US" sz="1600" i="1" dirty="0"/>
              <a:t>model of loss </a:t>
            </a:r>
            <a:r>
              <a:rPr lang="en-US" altLang="en-US" sz="1600" i="1" dirty="0" smtClean="0"/>
              <a:t>aversion.”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5265"/>
            <a:ext cx="825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CD16C76-6E32-4145-9BEB-96D55D2AFDBE}"/>
              </a:ext>
            </a:extLst>
          </p:cNvPr>
          <p:cNvSpPr txBox="1"/>
          <p:nvPr/>
        </p:nvSpPr>
        <p:spPr>
          <a:xfrm>
            <a:off x="457199" y="4123783"/>
            <a:ext cx="8153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“Can Small Incentives Have Large Effects? The Impact of Taxes </a:t>
            </a:r>
            <a:r>
              <a:rPr lang="en-US" sz="1200" dirty="0" smtClean="0"/>
              <a:t>versus Bonuses </a:t>
            </a:r>
            <a:r>
              <a:rPr lang="en-US" sz="1200" dirty="0"/>
              <a:t>on Disposable Bag Use.” </a:t>
            </a:r>
            <a:r>
              <a:rPr lang="en-US" sz="1200" dirty="0" smtClean="0"/>
              <a:t>Nov. 2018, Princeton University, Dept. of Economics</a:t>
            </a:r>
            <a:endParaRPr lang="en-US" sz="1200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911258"/>
            <a:ext cx="7772400" cy="48526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Charge vs. Refund?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1952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52550"/>
            <a:ext cx="8229600" cy="3031893"/>
          </a:xfrm>
        </p:spPr>
        <p:txBody>
          <a:bodyPr>
            <a:noAutofit/>
          </a:bodyPr>
          <a:lstStyle/>
          <a:p>
            <a:pPr marL="800100" lvl="1" indent="-342900" algn="l">
              <a:buFont typeface="Arial" charset="0"/>
              <a:buChar char="•"/>
            </a:pPr>
            <a:r>
              <a:rPr lang="en-US" altLang="en-US" sz="2000" dirty="0" smtClean="0"/>
              <a:t>They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shift </a:t>
            </a:r>
            <a:r>
              <a:rPr lang="en-US" altLang="en-US" sz="2000" b="1" dirty="0">
                <a:solidFill>
                  <a:srgbClr val="FFFF00"/>
                </a:solidFill>
              </a:rPr>
              <a:t>people to using and disposing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more paper </a:t>
            </a:r>
            <a:r>
              <a:rPr lang="en-US" altLang="en-US" sz="2000" b="1" dirty="0">
                <a:solidFill>
                  <a:srgbClr val="FFFF00"/>
                </a:solidFill>
              </a:rPr>
              <a:t>bags</a:t>
            </a:r>
          </a:p>
          <a:p>
            <a:pPr marL="1257300" lvl="2" indent="-342900" algn="l">
              <a:buFont typeface="Arial" charset="0"/>
              <a:buChar char="•"/>
            </a:pPr>
            <a:r>
              <a:rPr lang="en-US" altLang="en-US" sz="2000" dirty="0"/>
              <a:t>Paper </a:t>
            </a:r>
            <a:r>
              <a:rPr lang="en-US" altLang="en-US" sz="2000" u="sng" dirty="0"/>
              <a:t>better</a:t>
            </a:r>
            <a:r>
              <a:rPr lang="en-US" altLang="en-US" sz="2000" dirty="0"/>
              <a:t> on </a:t>
            </a:r>
            <a:r>
              <a:rPr lang="en-US" altLang="en-US" sz="2000" dirty="0" smtClean="0"/>
              <a:t>degradability, but </a:t>
            </a:r>
            <a:r>
              <a:rPr lang="en-US" altLang="en-US" sz="2000" u="sng" dirty="0" smtClean="0"/>
              <a:t>worse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on </a:t>
            </a:r>
            <a:r>
              <a:rPr lang="en-US" altLang="en-US" sz="2000" dirty="0" smtClean="0"/>
              <a:t>net GHGs, </a:t>
            </a:r>
            <a:r>
              <a:rPr lang="en-US" altLang="en-US" sz="2000" dirty="0"/>
              <a:t>water use, chemical </a:t>
            </a:r>
            <a:r>
              <a:rPr lang="en-US" altLang="en-US" sz="2000" dirty="0" smtClean="0"/>
              <a:t>emissions, deforestation.</a:t>
            </a:r>
            <a:endParaRPr lang="en-US" altLang="en-US" sz="2000" dirty="0"/>
          </a:p>
          <a:p>
            <a:pPr marL="800100" lvl="1" indent="-342900" algn="l">
              <a:buFont typeface="Arial" charset="0"/>
              <a:buChar char="•"/>
            </a:pPr>
            <a:r>
              <a:rPr lang="en-US" altLang="en-US" sz="2000" dirty="0" smtClean="0"/>
              <a:t>They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risk </a:t>
            </a:r>
            <a:r>
              <a:rPr lang="en-US" altLang="en-US" sz="2000" b="1" dirty="0">
                <a:solidFill>
                  <a:srgbClr val="FFFF00"/>
                </a:solidFill>
              </a:rPr>
              <a:t>being environmentally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counterproductive</a:t>
            </a:r>
          </a:p>
          <a:p>
            <a:pPr marL="1257300" lvl="2" indent="-342900" algn="l">
              <a:buFont typeface="Arial" charset="0"/>
              <a:buChar char="•"/>
            </a:pPr>
            <a:r>
              <a:rPr lang="en-US" altLang="en-US" sz="2000" dirty="0" smtClean="0"/>
              <a:t>Concord’s Plastic Bag Reduction Bylaw (2015</a:t>
            </a:r>
            <a:r>
              <a:rPr lang="en-US" altLang="en-US" sz="2000" dirty="0"/>
              <a:t>) bans single-use plastic checkout </a:t>
            </a:r>
            <a:r>
              <a:rPr lang="en-US" altLang="en-US" sz="2000" dirty="0" smtClean="0"/>
              <a:t>bags, but retailers can be exempt by increasing bag thickness to make them “reusable” -  violating bylaw intent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US" altLang="en-US" sz="2000" dirty="0" smtClean="0"/>
              <a:t>A checkout bag charge (coupled with a ban on single-use plastic checkout bags) is the most effective policy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5265"/>
            <a:ext cx="825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740592"/>
            <a:ext cx="7772400" cy="532158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Unintended Consequences of Ban-Only Policies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1601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7848600" cy="762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ARTICLE 37: Authorize Select Board to Petition to Impose a Checkout Bag Charge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endParaRPr lang="en-US" sz="2800" dirty="0" smtClean="0"/>
          </a:p>
          <a:p>
            <a:pPr algn="l"/>
            <a:endParaRPr lang="en-US" sz="2000" b="1" dirty="0" smtClean="0"/>
          </a:p>
          <a:p>
            <a:pPr algn="l"/>
            <a:r>
              <a:rPr lang="en-US" sz="2000" b="1" dirty="0" smtClean="0"/>
              <a:t>Joseph Stein, 21 Thoreau St.</a:t>
            </a:r>
          </a:p>
          <a:p>
            <a:pPr algn="l"/>
            <a:r>
              <a:rPr lang="en-US" sz="2000" dirty="0" smtClean="0"/>
              <a:t>With help from </a:t>
            </a:r>
            <a:r>
              <a:rPr lang="en-US" sz="2000" dirty="0" err="1" smtClean="0"/>
              <a:t>Surfrider</a:t>
            </a:r>
            <a:r>
              <a:rPr lang="en-US" sz="2000" dirty="0" smtClean="0"/>
              <a:t> Foundation (MA Chapter)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5265"/>
            <a:ext cx="825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7ABFFE41-3CFB-490B-83E5-8741A0195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5224" y="2671725"/>
            <a:ext cx="543830" cy="8067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5AB9F48C-7EE0-4896-B0F8-136B7BE63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2565266"/>
            <a:ext cx="599551" cy="8916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8FF7E827-A950-47A6-9D43-ECD6BFE045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4827" y="2610539"/>
            <a:ext cx="638584" cy="84142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0CF84FD-FE5B-47EB-8B05-E0B2A6C05961}"/>
              </a:ext>
            </a:extLst>
          </p:cNvPr>
          <p:cNvSpPr txBox="1"/>
          <p:nvPr/>
        </p:nvSpPr>
        <p:spPr>
          <a:xfrm>
            <a:off x="1176076" y="347846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Paper: 3</a:t>
            </a:r>
            <a:endParaRPr 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3025CF0-E090-4B76-9572-9D84C2BA6AFD}"/>
              </a:ext>
            </a:extLst>
          </p:cNvPr>
          <p:cNvSpPr txBox="1"/>
          <p:nvPr/>
        </p:nvSpPr>
        <p:spPr>
          <a:xfrm>
            <a:off x="3394139" y="3478466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Polypropylene: 11</a:t>
            </a:r>
            <a:endParaRPr lang="en-US" sz="2000" b="1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102FF97-5B9C-4D0C-B005-11E2FA2EEC7C}"/>
              </a:ext>
            </a:extLst>
          </p:cNvPr>
          <p:cNvSpPr txBox="1"/>
          <p:nvPr/>
        </p:nvSpPr>
        <p:spPr>
          <a:xfrm>
            <a:off x="6399051" y="3478466"/>
            <a:ext cx="1493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Cotton: 131</a:t>
            </a:r>
            <a:endParaRPr lang="en-US" sz="1600" b="1" dirty="0"/>
          </a:p>
        </p:txBody>
      </p:sp>
      <p:sp>
        <p:nvSpPr>
          <p:cNvPr id="16" name="Rectangle 15"/>
          <p:cNvSpPr/>
          <p:nvPr/>
        </p:nvSpPr>
        <p:spPr>
          <a:xfrm>
            <a:off x="538388" y="1289928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+mj-lt"/>
                <a:ea typeface="Roboto" panose="02000000000000000000" pitchFamily="2" charset="0"/>
              </a:rPr>
              <a:t>Number of Uses Needed to Beat Single-Use </a:t>
            </a:r>
          </a:p>
          <a:p>
            <a:pPr algn="ctr"/>
            <a:r>
              <a:rPr lang="en-US" sz="2400" b="1" dirty="0" smtClean="0">
                <a:latin typeface="+mj-lt"/>
                <a:ea typeface="Roboto" panose="02000000000000000000" pitchFamily="2" charset="0"/>
              </a:rPr>
              <a:t>Plastic Bags on GHG Emissions</a:t>
            </a:r>
            <a:endParaRPr lang="en-US" sz="2400" b="1" dirty="0">
              <a:latin typeface="+mj-lt"/>
              <a:ea typeface="Roboto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CD16C76-6E32-4145-9BEB-96D55D2AFDBE}"/>
              </a:ext>
            </a:extLst>
          </p:cNvPr>
          <p:cNvSpPr txBox="1"/>
          <p:nvPr/>
        </p:nvSpPr>
        <p:spPr>
          <a:xfrm>
            <a:off x="457199" y="4322917"/>
            <a:ext cx="83610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“Life cycle assessment of supermarket carrier bags</a:t>
            </a:r>
            <a:r>
              <a:rPr lang="en-US" sz="1400" dirty="0" smtClean="0"/>
              <a:t>.” UK </a:t>
            </a:r>
            <a:r>
              <a:rPr lang="en-US" sz="1400" dirty="0"/>
              <a:t>Environment Agency. Report SC030148. 2011.</a:t>
            </a:r>
          </a:p>
        </p:txBody>
      </p:sp>
    </p:spTree>
    <p:extLst>
      <p:ext uri="{BB962C8B-B14F-4D97-AF65-F5344CB8AC3E}">
        <p14:creationId xmlns:p14="http://schemas.microsoft.com/office/powerpoint/2010/main" val="27191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3953"/>
            <a:ext cx="7772400" cy="91678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Summary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70126"/>
            <a:ext cx="7391400" cy="231439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Article 37 would </a:t>
            </a:r>
            <a:r>
              <a:rPr lang="en-US" dirty="0"/>
              <a:t>authorize the Select Board to petition the state legislature for a special law requiring that retail establishments in Concord charge a minimum of $0.10 for each new checkout bag distributed.  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Any </a:t>
            </a:r>
            <a:r>
              <a:rPr lang="en-US" dirty="0"/>
              <a:t>money collected for bags would be retained by the </a:t>
            </a:r>
            <a:r>
              <a:rPr lang="en-US" dirty="0" smtClean="0"/>
              <a:t>retailer.</a:t>
            </a:r>
          </a:p>
          <a:p>
            <a:pPr algn="l"/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ARTICLE 37: Authorize Select Board to Petition to Impose a Checkout Bag Charge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45374"/>
            <a:ext cx="7772400" cy="88817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Purpose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099" y="1733550"/>
            <a:ext cx="8153400" cy="2438400"/>
          </a:xfrm>
        </p:spPr>
        <p:txBody>
          <a:bodyPr>
            <a:noAutofit/>
          </a:bodyPr>
          <a:lstStyle/>
          <a:p>
            <a:pPr marL="990600" lvl="1" indent="-5334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FFFF00"/>
                </a:solidFill>
              </a:rPr>
              <a:t>Incentivize </a:t>
            </a:r>
            <a:r>
              <a:rPr lang="en-US" altLang="en-US" sz="2000" b="1" dirty="0">
                <a:solidFill>
                  <a:srgbClr val="FFFF00"/>
                </a:solidFill>
              </a:rPr>
              <a:t>consumers to reuse checkout bags</a:t>
            </a:r>
            <a:r>
              <a:rPr lang="en-US" altLang="en-US" sz="2000" dirty="0"/>
              <a:t>, the most </a:t>
            </a:r>
            <a:r>
              <a:rPr lang="en-US" altLang="en-US" sz="2000" dirty="0" smtClean="0"/>
              <a:t>sustainable </a:t>
            </a:r>
            <a:r>
              <a:rPr lang="en-US" altLang="en-US" sz="2000" dirty="0"/>
              <a:t>and economical </a:t>
            </a:r>
            <a:r>
              <a:rPr lang="en-US" altLang="en-US" sz="2000" dirty="0" smtClean="0"/>
              <a:t>option</a:t>
            </a:r>
          </a:p>
          <a:p>
            <a:pPr marL="990600" lvl="1" indent="-5334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FFFF00"/>
                </a:solidFill>
              </a:rPr>
              <a:t>Encourages consumers to decide</a:t>
            </a:r>
            <a:r>
              <a:rPr lang="en-US" altLang="en-US" sz="2000" dirty="0" smtClean="0">
                <a:solidFill>
                  <a:schemeClr val="tx1"/>
                </a:solidFill>
              </a:rPr>
              <a:t> if a bag is needed</a:t>
            </a:r>
            <a:endParaRPr lang="en-US" altLang="en-US" sz="2000" dirty="0" smtClean="0"/>
          </a:p>
          <a:p>
            <a:pPr marL="990600" lvl="1" indent="-5334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FFFF00"/>
                </a:solidFill>
              </a:rPr>
              <a:t>Allow </a:t>
            </a:r>
            <a:r>
              <a:rPr lang="en-US" altLang="en-US" sz="2000" b="1" dirty="0">
                <a:solidFill>
                  <a:srgbClr val="FFFF00"/>
                </a:solidFill>
              </a:rPr>
              <a:t>collected money to be retained by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retailer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/>
              <a:t>to defray cost of checkout bags</a:t>
            </a:r>
          </a:p>
          <a:p>
            <a:pPr marL="990600" lvl="1" indent="-5334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FFFF00"/>
                </a:solidFill>
              </a:rPr>
              <a:t>Reduce</a:t>
            </a:r>
            <a:r>
              <a:rPr lang="en-US" altLang="en-US" sz="2000" b="1" dirty="0" smtClean="0"/>
              <a:t>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waste </a:t>
            </a:r>
            <a:r>
              <a:rPr lang="en-US" altLang="en-US" sz="2000" b="1" dirty="0">
                <a:solidFill>
                  <a:srgbClr val="FFFF00"/>
                </a:solidFill>
              </a:rPr>
              <a:t>and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disposal/recycling costs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/>
              <a:t>borne </a:t>
            </a:r>
            <a:r>
              <a:rPr lang="en-US" altLang="en-US" sz="2000" dirty="0"/>
              <a:t>by </a:t>
            </a:r>
            <a:r>
              <a:rPr lang="en-US" altLang="en-US" sz="2000" dirty="0" smtClean="0"/>
              <a:t>Town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5264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52550"/>
            <a:ext cx="8153400" cy="22098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endParaRPr lang="en-US" altLang="en-US" sz="2400" b="1" dirty="0" smtClean="0">
              <a:solidFill>
                <a:srgbClr val="FFFF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altLang="en-US" sz="2400" b="1" dirty="0" smtClean="0">
                <a:solidFill>
                  <a:schemeClr val="tx1"/>
                </a:solidFill>
              </a:rPr>
              <a:t>Article 37 is identical to articles passed </a:t>
            </a:r>
            <a:r>
              <a:rPr lang="en-US" altLang="en-US" sz="2400" b="1" dirty="0">
                <a:solidFill>
                  <a:schemeClr val="tx1"/>
                </a:solidFill>
              </a:rPr>
              <a:t>at 2021 </a:t>
            </a:r>
            <a:endParaRPr lang="en-US" altLang="en-US" sz="2400" b="1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altLang="en-US" sz="2400" b="1" dirty="0" smtClean="0">
                <a:solidFill>
                  <a:schemeClr val="tx1"/>
                </a:solidFill>
              </a:rPr>
              <a:t>town </a:t>
            </a:r>
            <a:r>
              <a:rPr lang="en-US" altLang="en-US" sz="2400" b="1" dirty="0">
                <a:solidFill>
                  <a:schemeClr val="tx1"/>
                </a:solidFill>
              </a:rPr>
              <a:t>meetings for Lincoln and Sudbury</a:t>
            </a:r>
            <a:endParaRPr lang="en-US" alt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38150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1258"/>
            <a:ext cx="7772400" cy="48526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Good for the Environment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49268"/>
            <a:ext cx="6987960" cy="2567399"/>
          </a:xfrm>
        </p:spPr>
        <p:txBody>
          <a:bodyPr>
            <a:normAutofit/>
          </a:bodyPr>
          <a:lstStyle/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Studies </a:t>
            </a:r>
            <a:r>
              <a:rPr lang="en-US" altLang="en-US" sz="2000" dirty="0" smtClean="0"/>
              <a:t>show </a:t>
            </a:r>
            <a:r>
              <a:rPr lang="en-US" altLang="en-US" sz="2000" dirty="0"/>
              <a:t>that when consumers receive free checkout bags, they generally treat them as </a:t>
            </a:r>
            <a:r>
              <a:rPr lang="en-US" altLang="en-US" sz="2000" dirty="0" smtClean="0"/>
              <a:t>disposable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Bag </a:t>
            </a:r>
            <a:r>
              <a:rPr lang="en-US" altLang="en-US" sz="2000" dirty="0"/>
              <a:t>reuse is </a:t>
            </a:r>
            <a:r>
              <a:rPr lang="en-US" altLang="en-US" sz="2000" dirty="0" smtClean="0"/>
              <a:t>best: </a:t>
            </a:r>
            <a:r>
              <a:rPr lang="en-US" altLang="en-US" sz="2000" dirty="0" smtClean="0">
                <a:sym typeface="Wingdings" panose="05000000000000000000" pitchFamily="2" charset="2"/>
              </a:rPr>
              <a:t>e</a:t>
            </a:r>
            <a:r>
              <a:rPr lang="en-US" altLang="en-US" sz="2000" dirty="0" smtClean="0"/>
              <a:t>nvironmental </a:t>
            </a:r>
            <a:r>
              <a:rPr lang="en-US" altLang="en-US" sz="2000" dirty="0"/>
              <a:t>costs </a:t>
            </a:r>
            <a:r>
              <a:rPr lang="en-US" altLang="en-US" sz="2000" b="1" dirty="0">
                <a:solidFill>
                  <a:srgbClr val="FFFF00"/>
                </a:solidFill>
              </a:rPr>
              <a:t>are spread over multiple </a:t>
            </a:r>
            <a:r>
              <a:rPr lang="en-US" altLang="en-US" sz="2000" b="1" dirty="0" smtClean="0">
                <a:solidFill>
                  <a:srgbClr val="FFFF00"/>
                </a:solidFill>
              </a:rPr>
              <a:t>uses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rgbClr val="FFFF00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Studies also show that even a nominal charge can impact human behavior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38150"/>
            <a:ext cx="8229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2020467-93BC-4B92-91B7-5B41827B496D}"/>
              </a:ext>
            </a:extLst>
          </p:cNvPr>
          <p:cNvSpPr txBox="1"/>
          <p:nvPr/>
        </p:nvSpPr>
        <p:spPr>
          <a:xfrm>
            <a:off x="457200" y="4276708"/>
            <a:ext cx="7755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“Plastic Bag Bans: Analysis of Economic and Environmental Impacts.” </a:t>
            </a:r>
            <a:r>
              <a:rPr lang="en-US" sz="1400" i="1" dirty="0"/>
              <a:t>Equinox Center, </a:t>
            </a:r>
            <a:r>
              <a:rPr lang="en-US" sz="1400" dirty="0"/>
              <a:t>2013.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7ABFFE41-3CFB-490B-83E5-8741A0195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1466" y="1408052"/>
            <a:ext cx="580490" cy="86112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8FF7E827-A950-47A6-9D43-ECD6BFE04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7865" y="2820355"/>
            <a:ext cx="638584" cy="84142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3025CF0-E090-4B76-9572-9D84C2BA6AFD}"/>
              </a:ext>
            </a:extLst>
          </p:cNvPr>
          <p:cNvSpPr txBox="1"/>
          <p:nvPr/>
        </p:nvSpPr>
        <p:spPr>
          <a:xfrm>
            <a:off x="7368960" y="2242200"/>
            <a:ext cx="1394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Polypropylene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102FF97-5B9C-4D0C-B005-11E2FA2EEC7C}"/>
              </a:ext>
            </a:extLst>
          </p:cNvPr>
          <p:cNvSpPr txBox="1"/>
          <p:nvPr/>
        </p:nvSpPr>
        <p:spPr>
          <a:xfrm>
            <a:off x="7569180" y="3673313"/>
            <a:ext cx="99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Cotton</a:t>
            </a:r>
            <a:endParaRPr lang="en-US" sz="1400" b="1" dirty="0"/>
          </a:p>
        </p:txBody>
      </p:sp>
      <p:sp>
        <p:nvSpPr>
          <p:cNvPr id="7" name="Left Brace 6"/>
          <p:cNvSpPr/>
          <p:nvPr/>
        </p:nvSpPr>
        <p:spPr>
          <a:xfrm>
            <a:off x="6858000" y="1885950"/>
            <a:ext cx="685800" cy="16002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1258"/>
            <a:ext cx="7772400" cy="48526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Good for the Environment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38150"/>
            <a:ext cx="8229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E9A45E8-E5C0-4814-B12C-0E421BCB3FC9}"/>
              </a:ext>
            </a:extLst>
          </p:cNvPr>
          <p:cNvSpPr txBox="1"/>
          <p:nvPr/>
        </p:nvSpPr>
        <p:spPr>
          <a:xfrm>
            <a:off x="1539999" y="2784010"/>
            <a:ext cx="57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5%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F06E6E1-A36E-41F1-A13B-5710DC1D81CA}"/>
              </a:ext>
            </a:extLst>
          </p:cNvPr>
          <p:cNvSpPr txBox="1"/>
          <p:nvPr/>
        </p:nvSpPr>
        <p:spPr>
          <a:xfrm>
            <a:off x="2958670" y="2623762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45%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8E58B114-B4AC-4612-8C25-446576135C5C}"/>
              </a:ext>
            </a:extLst>
          </p:cNvPr>
          <p:cNvCxnSpPr/>
          <p:nvPr/>
        </p:nvCxnSpPr>
        <p:spPr>
          <a:xfrm flipV="1">
            <a:off x="2241909" y="2989896"/>
            <a:ext cx="659801" cy="5023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148CEC2-501D-4081-BA2B-6E4B7E8B603E}"/>
              </a:ext>
            </a:extLst>
          </p:cNvPr>
          <p:cNvSpPr txBox="1"/>
          <p:nvPr/>
        </p:nvSpPr>
        <p:spPr>
          <a:xfrm>
            <a:off x="1731000" y="3215064"/>
            <a:ext cx="2240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Reusable Bag Use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013DC47-CA95-4537-A386-BDE1007B9D2A}"/>
              </a:ext>
            </a:extLst>
          </p:cNvPr>
          <p:cNvSpPr txBox="1"/>
          <p:nvPr/>
        </p:nvSpPr>
        <p:spPr>
          <a:xfrm>
            <a:off x="5541000" y="3245675"/>
            <a:ext cx="1612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 Bag Used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E9A45E8-E5C0-4814-B12C-0E421BCB3FC9}"/>
              </a:ext>
            </a:extLst>
          </p:cNvPr>
          <p:cNvSpPr txBox="1"/>
          <p:nvPr/>
        </p:nvSpPr>
        <p:spPr>
          <a:xfrm>
            <a:off x="4810895" y="2765423"/>
            <a:ext cx="811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17%</a:t>
            </a:r>
            <a:endParaRPr lang="en-US" sz="2400" b="1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6F06E6E1-A36E-41F1-A13B-5710DC1D81CA}"/>
              </a:ext>
            </a:extLst>
          </p:cNvPr>
          <p:cNvSpPr txBox="1"/>
          <p:nvPr/>
        </p:nvSpPr>
        <p:spPr>
          <a:xfrm>
            <a:off x="6461669" y="2605175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40%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="" xmlns:a16="http://schemas.microsoft.com/office/drawing/2014/main" id="{8E58B114-B4AC-4612-8C25-446576135C5C}"/>
              </a:ext>
            </a:extLst>
          </p:cNvPr>
          <p:cNvCxnSpPr/>
          <p:nvPr/>
        </p:nvCxnSpPr>
        <p:spPr>
          <a:xfrm flipV="1">
            <a:off x="5744908" y="2971309"/>
            <a:ext cx="659801" cy="5023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273562" y="1831132"/>
            <a:ext cx="64289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+mj-lt"/>
                <a:ea typeface="Roboto" panose="02000000000000000000" pitchFamily="2" charset="0"/>
              </a:rPr>
              <a:t>$0.10 </a:t>
            </a:r>
            <a:r>
              <a:rPr lang="en-US" sz="2000" b="1" dirty="0">
                <a:solidFill>
                  <a:srgbClr val="FFFF00"/>
                </a:solidFill>
                <a:latin typeface="+mj-lt"/>
                <a:ea typeface="Roboto" panose="02000000000000000000" pitchFamily="2" charset="0"/>
              </a:rPr>
              <a:t>bag 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Roboto" panose="02000000000000000000" pitchFamily="2" charset="0"/>
              </a:rPr>
              <a:t>charge experiment in Los Angeles, CA (2013): </a:t>
            </a:r>
            <a:endParaRPr lang="en-US" sz="2000" b="1" dirty="0">
              <a:solidFill>
                <a:srgbClr val="FFFF00"/>
              </a:solidFill>
              <a:latin typeface="+mj-lt"/>
              <a:ea typeface="Roboto" panose="020000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2020467-93BC-4B92-91B7-5B41827B496D}"/>
              </a:ext>
            </a:extLst>
          </p:cNvPr>
          <p:cNvSpPr txBox="1"/>
          <p:nvPr/>
        </p:nvSpPr>
        <p:spPr>
          <a:xfrm>
            <a:off x="457200" y="4276708"/>
            <a:ext cx="7755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“Plastic Bag Bans: Analysis of Economic and Environmental Impacts.” </a:t>
            </a:r>
            <a:r>
              <a:rPr lang="en-US" sz="1400" i="1" dirty="0"/>
              <a:t>Equinox Center, </a:t>
            </a:r>
            <a:r>
              <a:rPr lang="en-US" sz="1400" dirty="0"/>
              <a:t>2013. </a:t>
            </a:r>
          </a:p>
        </p:txBody>
      </p:sp>
    </p:spTree>
    <p:extLst>
      <p:ext uri="{BB962C8B-B14F-4D97-AF65-F5344CB8AC3E}">
        <p14:creationId xmlns:p14="http://schemas.microsoft.com/office/powerpoint/2010/main" val="123101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55721"/>
            <a:ext cx="7772400" cy="65294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Good for Residents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876" y="1581150"/>
            <a:ext cx="8132324" cy="2243137"/>
          </a:xfrm>
        </p:spPr>
        <p:txBody>
          <a:bodyPr>
            <a:noAutofit/>
          </a:bodyPr>
          <a:lstStyle/>
          <a:p>
            <a:pPr marL="800100" lvl="1" indent="-342900" algn="l">
              <a:spcBef>
                <a:spcPts val="6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200" dirty="0"/>
              <a:t>We are already paying for </a:t>
            </a:r>
            <a:r>
              <a:rPr lang="en-US" altLang="en-US" sz="2200" dirty="0" smtClean="0"/>
              <a:t>bags</a:t>
            </a:r>
            <a:endParaRPr lang="en-US" altLang="en-US" sz="2200" dirty="0"/>
          </a:p>
          <a:p>
            <a:pPr marL="800100" lvl="1" indent="-342900" algn="l">
              <a:spcBef>
                <a:spcPts val="6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200" dirty="0" smtClean="0"/>
              <a:t>Allows shoppers </a:t>
            </a:r>
            <a:r>
              <a:rPr lang="en-US" altLang="en-US" sz="2200" dirty="0"/>
              <a:t>to </a:t>
            </a:r>
            <a:r>
              <a:rPr lang="en-US" altLang="en-US" sz="2200" dirty="0" smtClean="0"/>
              <a:t>save money </a:t>
            </a:r>
            <a:r>
              <a:rPr lang="en-US" altLang="en-US" sz="2200" dirty="0"/>
              <a:t>by reusing </a:t>
            </a:r>
            <a:r>
              <a:rPr lang="en-US" altLang="en-US" sz="2200" dirty="0" smtClean="0"/>
              <a:t>bags</a:t>
            </a:r>
          </a:p>
          <a:p>
            <a:pPr marL="800100" lvl="1" indent="-342900" algn="l">
              <a:spcBef>
                <a:spcPts val="6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200" dirty="0" smtClean="0"/>
              <a:t>Reduced demand for new bags reduces Town disposal and recycling costs/taxes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09032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70227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51161"/>
            <a:ext cx="7772400" cy="68595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600" b="1" dirty="0" smtClean="0"/>
              <a:t>Good for Businesses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580" y="1740074"/>
            <a:ext cx="8492319" cy="2889076"/>
          </a:xfrm>
        </p:spPr>
        <p:txBody>
          <a:bodyPr>
            <a:noAutofit/>
          </a:bodyPr>
          <a:lstStyle/>
          <a:p>
            <a:pPr marL="914400" lvl="1" indent="-457200" algn="l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Check-out bags increase overhead – a charge helps defray costs</a:t>
            </a:r>
            <a:endParaRPr lang="en-US" altLang="en-US" sz="2000" dirty="0"/>
          </a:p>
          <a:p>
            <a:pPr marL="914400" lvl="1" indent="-457200" algn="l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A charge </a:t>
            </a:r>
            <a:r>
              <a:rPr lang="en-US" sz="2000" dirty="0"/>
              <a:t>levels the playing </a:t>
            </a:r>
            <a:r>
              <a:rPr lang="en-US" sz="2000" dirty="0" smtClean="0"/>
              <a:t>field, </a:t>
            </a:r>
            <a:r>
              <a:rPr lang="en-US" sz="2000" dirty="0"/>
              <a:t>and helps stores switch to the most sustainable </a:t>
            </a:r>
            <a:r>
              <a:rPr lang="en-US" sz="2000" dirty="0" smtClean="0"/>
              <a:t>options</a:t>
            </a:r>
          </a:p>
          <a:p>
            <a:pPr marL="914400" lvl="1" indent="-457200" algn="l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/>
              <a:t>Massachusetts </a:t>
            </a:r>
            <a:r>
              <a:rPr lang="en-US" altLang="en-US" sz="2000" dirty="0"/>
              <a:t>Food Association </a:t>
            </a:r>
            <a:r>
              <a:rPr lang="en-US" altLang="en-US" sz="2000" dirty="0" smtClean="0"/>
              <a:t>testified </a:t>
            </a:r>
            <a:r>
              <a:rPr lang="en-US" altLang="en-US" sz="2000" dirty="0"/>
              <a:t>IN SUPPORT of a statewide bag charge </a:t>
            </a:r>
            <a:r>
              <a:rPr lang="en-US" altLang="en-US" sz="2000" dirty="0" smtClean="0"/>
              <a:t>(during 2019-2020 </a:t>
            </a:r>
            <a:r>
              <a:rPr lang="en-US" altLang="en-US" sz="2000" dirty="0"/>
              <a:t>legislative </a:t>
            </a:r>
            <a:r>
              <a:rPr lang="en-US" altLang="en-US" sz="2000" dirty="0" smtClean="0"/>
              <a:t>session)</a:t>
            </a:r>
          </a:p>
          <a:p>
            <a:pPr marL="914400" lvl="1" indent="-457200" algn="l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New </a:t>
            </a:r>
            <a:r>
              <a:rPr lang="en-US" sz="2000" dirty="0"/>
              <a:t>sales opportunities</a:t>
            </a:r>
          </a:p>
          <a:p>
            <a:pPr marL="1371600" lvl="2" indent="-457200" algn="l">
              <a:spcBef>
                <a:spcPts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1600" dirty="0"/>
              <a:t>Branded reusable bags, etc.</a:t>
            </a:r>
          </a:p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57200" y="409485"/>
            <a:ext cx="830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ARTICLE 37: Authorize Select Board to Petition to Impose a Checkout Bag Charge</a:t>
            </a:r>
          </a:p>
        </p:txBody>
      </p:sp>
    </p:spTree>
    <p:extLst>
      <p:ext uri="{BB962C8B-B14F-4D97-AF65-F5344CB8AC3E}">
        <p14:creationId xmlns:p14="http://schemas.microsoft.com/office/powerpoint/2010/main" val="180488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3208</TotalTime>
  <Words>1195</Words>
  <Application>Microsoft Office PowerPoint</Application>
  <PresentationFormat>On-screen Show (16:9)</PresentationFormat>
  <Paragraphs>172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Roboto</vt:lpstr>
      <vt:lpstr>Wingdings</vt:lpstr>
      <vt:lpstr>Office Theme</vt:lpstr>
      <vt:lpstr>PowerPoint Presentation</vt:lpstr>
      <vt:lpstr>ARTICLE 37: Authorize Select Board to Petition to Impose a Checkout Bag Charge</vt:lpstr>
      <vt:lpstr>Summary</vt:lpstr>
      <vt:lpstr>Purpose</vt:lpstr>
      <vt:lpstr>PowerPoint Presentation</vt:lpstr>
      <vt:lpstr>Good for the Environment</vt:lpstr>
      <vt:lpstr>Good for the Environment</vt:lpstr>
      <vt:lpstr>Good for Residents</vt:lpstr>
      <vt:lpstr> Good for Businesses </vt:lpstr>
      <vt:lpstr>Why Now?</vt:lpstr>
      <vt:lpstr>How Would It Work?</vt:lpstr>
      <vt:lpstr> Exemptions </vt:lpstr>
      <vt:lpstr> It Works </vt:lpstr>
      <vt:lpstr>A Triple Win</vt:lpstr>
      <vt:lpstr>PowerPoint Presentation</vt:lpstr>
      <vt:lpstr>Q&amp;A</vt:lpstr>
      <vt:lpstr>We Have a Problem</vt:lpstr>
      <vt:lpstr>Charge vs. Refund?</vt:lpstr>
      <vt:lpstr>Unintended Consequences of Ban-Only Policies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Joseph Stein</cp:lastModifiedBy>
  <cp:revision>146</cp:revision>
  <dcterms:created xsi:type="dcterms:W3CDTF">2018-11-06T01:42:37Z</dcterms:created>
  <dcterms:modified xsi:type="dcterms:W3CDTF">2022-04-26T14:27:52Z</dcterms:modified>
</cp:coreProperties>
</file>