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6" r:id="rId2"/>
    <p:sldId id="276" r:id="rId3"/>
    <p:sldId id="277" r:id="rId4"/>
    <p:sldId id="306" r:id="rId5"/>
    <p:sldId id="269" r:id="rId6"/>
    <p:sldId id="321" r:id="rId7"/>
    <p:sldId id="320" r:id="rId8"/>
    <p:sldId id="281" r:id="rId9"/>
    <p:sldId id="319" r:id="rId10"/>
    <p:sldId id="285" r:id="rId11"/>
    <p:sldId id="299" r:id="rId12"/>
    <p:sldId id="290" r:id="rId13"/>
    <p:sldId id="292" r:id="rId14"/>
    <p:sldId id="293" r:id="rId15"/>
    <p:sldId id="295" r:id="rId16"/>
    <p:sldId id="271" r:id="rId17"/>
    <p:sldId id="313" r:id="rId18"/>
    <p:sldId id="314" r:id="rId19"/>
    <p:sldId id="315" r:id="rId20"/>
    <p:sldId id="316" r:id="rId21"/>
    <p:sldId id="298" r:id="rId22"/>
    <p:sldId id="300" r:id="rId23"/>
    <p:sldId id="296" r:id="rId24"/>
    <p:sldId id="282" r:id="rId25"/>
    <p:sldId id="288" r:id="rId2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28B"/>
    <a:srgbClr val="0C2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50"/>
    <p:restoredTop sz="94674"/>
  </p:normalViewPr>
  <p:slideViewPr>
    <p:cSldViewPr>
      <p:cViewPr varScale="1">
        <p:scale>
          <a:sx n="105" d="100"/>
          <a:sy n="105" d="100"/>
        </p:scale>
        <p:origin x="1114"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88573D05-6575-4EDC-B64A-CFB6DC1CF850}" type="datetimeFigureOut">
              <a:rPr lang="en-US" smtClean="0"/>
              <a:t>4/22/2022</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6449471-CD9B-4060-9245-E5C00C25A7D6}" type="slidenum">
              <a:rPr lang="en-US" smtClean="0"/>
              <a:t>‹#›</a:t>
            </a:fld>
            <a:endParaRPr lang="en-US"/>
          </a:p>
        </p:txBody>
      </p:sp>
    </p:spTree>
    <p:extLst>
      <p:ext uri="{BB962C8B-B14F-4D97-AF65-F5344CB8AC3E}">
        <p14:creationId xmlns:p14="http://schemas.microsoft.com/office/powerpoint/2010/main" val="370909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
        <p:nvSpPr>
          <p:cNvPr id="12" name="Moon 11"/>
          <p:cNvSpPr/>
          <p:nvPr userDrawn="1"/>
        </p:nvSpPr>
        <p:spPr>
          <a:xfrm rot="362215">
            <a:off x="274263" y="384338"/>
            <a:ext cx="387963" cy="888824"/>
          </a:xfrm>
          <a:prstGeom prst="moon">
            <a:avLst/>
          </a:prstGeom>
          <a:solidFill>
            <a:srgbClr val="1D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27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374957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1528062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423589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
        <p:nvSpPr>
          <p:cNvPr id="12" name="Moon 11"/>
          <p:cNvSpPr/>
          <p:nvPr userDrawn="1"/>
        </p:nvSpPr>
        <p:spPr>
          <a:xfrm rot="362215">
            <a:off x="274263" y="384338"/>
            <a:ext cx="387963" cy="888824"/>
          </a:xfrm>
          <a:prstGeom prst="moon">
            <a:avLst/>
          </a:prstGeom>
          <a:solidFill>
            <a:srgbClr val="1D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68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396975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63495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53011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62853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46063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74645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19618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328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8362CF7-34D8-4635-A9AE-FBAFA8966551}" type="slidenum">
              <a:rPr lang="en-US" smtClean="0"/>
              <a:t>‹#›</a:t>
            </a:fld>
            <a:endParaRPr lang="en-US" dirty="0"/>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24821"/>
      </p:ext>
    </p:extLst>
  </p:cSld>
  <p:clrMap bg1="dk1" tx1="lt1" bg2="dk2" tx2="lt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xml"/><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jpg"/><Relationship Id="rId1" Type="http://schemas.openxmlformats.org/officeDocument/2006/relationships/slideLayout" Target="../slideLayouts/slideLayout8.xml"/><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a:t>
            </a:fld>
            <a:endParaRPr lang="en-US" dirty="0"/>
          </a:p>
        </p:txBody>
      </p:sp>
      <p:sp>
        <p:nvSpPr>
          <p:cNvPr id="12" name="Title 1">
            <a:extLst>
              <a:ext uri="{FF2B5EF4-FFF2-40B4-BE49-F238E27FC236}">
                <a16:creationId xmlns:a16="http://schemas.microsoft.com/office/drawing/2014/main" id="{5DC33163-BA31-41A0-873C-13F20E30AD61}"/>
              </a:ext>
            </a:extLst>
          </p:cNvPr>
          <p:cNvSpPr>
            <a:spLocks noGrp="1"/>
          </p:cNvSpPr>
          <p:nvPr>
            <p:ph type="ctrTitle"/>
          </p:nvPr>
        </p:nvSpPr>
        <p:spPr>
          <a:xfrm>
            <a:off x="557212" y="800100"/>
            <a:ext cx="6757988" cy="3200400"/>
          </a:xfrm>
        </p:spPr>
        <p:txBody>
          <a:bodyPr>
            <a:noAutofit/>
          </a:bodyPr>
          <a:lstStyle/>
          <a:p>
            <a:pPr algn="l"/>
            <a:br>
              <a:rPr lang="en-US" sz="2400" b="1" dirty="0"/>
            </a:br>
            <a:br>
              <a:rPr lang="en-US" sz="2400" b="1" dirty="0"/>
            </a:br>
            <a:endParaRPr lang="en-US" sz="3600" b="1" dirty="0"/>
          </a:p>
        </p:txBody>
      </p:sp>
      <p:sp>
        <p:nvSpPr>
          <p:cNvPr id="8" name="TextBox 7">
            <a:extLst>
              <a:ext uri="{FF2B5EF4-FFF2-40B4-BE49-F238E27FC236}">
                <a16:creationId xmlns:a16="http://schemas.microsoft.com/office/drawing/2014/main" id="{FFA95EEB-E9DB-4DD5-9C57-1D0474A77BA2}"/>
              </a:ext>
            </a:extLst>
          </p:cNvPr>
          <p:cNvSpPr txBox="1"/>
          <p:nvPr/>
        </p:nvSpPr>
        <p:spPr>
          <a:xfrm>
            <a:off x="1905000" y="430768"/>
            <a:ext cx="5562600" cy="369332"/>
          </a:xfrm>
          <a:prstGeom prst="rect">
            <a:avLst/>
          </a:prstGeom>
          <a:noFill/>
        </p:spPr>
        <p:txBody>
          <a:bodyPr wrap="square" rtlCol="0">
            <a:spAutoFit/>
          </a:bodyPr>
          <a:lstStyle/>
          <a:p>
            <a:r>
              <a:rPr lang="en-US" dirty="0"/>
              <a:t>ARTICLE 47: Preserve Concord’s Reformatory Branch Trail</a:t>
            </a:r>
          </a:p>
        </p:txBody>
      </p:sp>
      <p:pic>
        <p:nvPicPr>
          <p:cNvPr id="5" name="Picture 4">
            <a:extLst>
              <a:ext uri="{FF2B5EF4-FFF2-40B4-BE49-F238E27FC236}">
                <a16:creationId xmlns:a16="http://schemas.microsoft.com/office/drawing/2014/main" id="{093719C0-42AC-4FC8-A314-03183D961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171" y="1450557"/>
            <a:ext cx="8371658" cy="2633858"/>
          </a:xfrm>
          <a:prstGeom prst="rect">
            <a:avLst/>
          </a:prstGeom>
        </p:spPr>
      </p:pic>
      <p:sp>
        <p:nvSpPr>
          <p:cNvPr id="9" name="Title 1">
            <a:extLst>
              <a:ext uri="{FF2B5EF4-FFF2-40B4-BE49-F238E27FC236}">
                <a16:creationId xmlns:a16="http://schemas.microsoft.com/office/drawing/2014/main" id="{8411B822-3258-4BC0-BBC9-34E69CDD1656}"/>
              </a:ext>
            </a:extLst>
          </p:cNvPr>
          <p:cNvSpPr txBox="1">
            <a:spLocks/>
          </p:cNvSpPr>
          <p:nvPr/>
        </p:nvSpPr>
        <p:spPr>
          <a:xfrm>
            <a:off x="381000" y="666750"/>
            <a:ext cx="8229600" cy="7300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Preserve Concord’s Reformatory Branch Trail</a:t>
            </a:r>
          </a:p>
        </p:txBody>
      </p:sp>
    </p:spTree>
    <p:extLst>
      <p:ext uri="{BB962C8B-B14F-4D97-AF65-F5344CB8AC3E}">
        <p14:creationId xmlns:p14="http://schemas.microsoft.com/office/powerpoint/2010/main" val="703488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10</a:t>
            </a:fld>
            <a:endParaRPr lang="en-US" dirty="0"/>
          </a:p>
        </p:txBody>
      </p:sp>
      <p:sp>
        <p:nvSpPr>
          <p:cNvPr id="8" name="TextBox 7">
            <a:extLst>
              <a:ext uri="{FF2B5EF4-FFF2-40B4-BE49-F238E27FC236}">
                <a16:creationId xmlns:a16="http://schemas.microsoft.com/office/drawing/2014/main" id="{FFA95EEB-E9DB-4DD5-9C57-1D0474A77BA2}"/>
              </a:ext>
            </a:extLst>
          </p:cNvPr>
          <p:cNvSpPr txBox="1"/>
          <p:nvPr/>
        </p:nvSpPr>
        <p:spPr>
          <a:xfrm>
            <a:off x="3812381" y="376237"/>
            <a:ext cx="7010400" cy="646331"/>
          </a:xfrm>
          <a:prstGeom prst="rect">
            <a:avLst/>
          </a:prstGeom>
          <a:noFill/>
        </p:spPr>
        <p:txBody>
          <a:bodyPr wrap="square" rtlCol="0">
            <a:spAutoFit/>
          </a:bodyPr>
          <a:lstStyle/>
          <a:p>
            <a:r>
              <a:rPr lang="en-US" dirty="0"/>
              <a:t>ARTICLE 47: </a:t>
            </a:r>
          </a:p>
          <a:p>
            <a:r>
              <a:rPr lang="en-US" dirty="0"/>
              <a:t>Preserve Concord’s Reformatory Branch Trail</a:t>
            </a:r>
          </a:p>
        </p:txBody>
      </p:sp>
      <p:pic>
        <p:nvPicPr>
          <p:cNvPr id="3" name="Picture 2">
            <a:extLst>
              <a:ext uri="{FF2B5EF4-FFF2-40B4-BE49-F238E27FC236}">
                <a16:creationId xmlns:a16="http://schemas.microsoft.com/office/drawing/2014/main" id="{D1A3D6EF-F134-49CB-96FD-96D835D9CC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997" y="397228"/>
            <a:ext cx="3173941" cy="4231921"/>
          </a:xfrm>
          <a:prstGeom prst="rect">
            <a:avLst/>
          </a:prstGeom>
        </p:spPr>
      </p:pic>
      <p:sp>
        <p:nvSpPr>
          <p:cNvPr id="6" name="TextBox 5">
            <a:extLst>
              <a:ext uri="{FF2B5EF4-FFF2-40B4-BE49-F238E27FC236}">
                <a16:creationId xmlns:a16="http://schemas.microsoft.com/office/drawing/2014/main" id="{112FB86F-BA92-4C82-819C-33C98D35CBB8}"/>
              </a:ext>
            </a:extLst>
          </p:cNvPr>
          <p:cNvSpPr txBox="1"/>
          <p:nvPr/>
        </p:nvSpPr>
        <p:spPr>
          <a:xfrm>
            <a:off x="3812381" y="1054318"/>
            <a:ext cx="4798219" cy="3359061"/>
          </a:xfrm>
          <a:prstGeom prst="rect">
            <a:avLst/>
          </a:prstGeom>
          <a:noFill/>
        </p:spPr>
        <p:txBody>
          <a:bodyPr wrap="square">
            <a:spAutoFit/>
          </a:bodyPr>
          <a:lstStyle/>
          <a:p>
            <a:pPr>
              <a:lnSpc>
                <a:spcPct val="150000"/>
              </a:lnSpc>
            </a:pPr>
            <a:r>
              <a:rPr lang="en-US" sz="2400" dirty="0">
                <a:solidFill>
                  <a:schemeClr val="accent5">
                    <a:lumMod val="20000"/>
                    <a:lumOff val="80000"/>
                  </a:schemeClr>
                </a:solidFill>
              </a:rPr>
              <a:t>The Reformatory Branch Trail</a:t>
            </a:r>
          </a:p>
          <a:p>
            <a:pPr>
              <a:lnSpc>
                <a:spcPct val="150000"/>
              </a:lnSpc>
            </a:pPr>
            <a:r>
              <a:rPr lang="en-US" sz="2400" dirty="0">
                <a:solidFill>
                  <a:schemeClr val="accent5">
                    <a:lumMod val="20000"/>
                    <a:lumOff val="80000"/>
                  </a:schemeClr>
                </a:solidFill>
              </a:rPr>
              <a:t>is maintained by the </a:t>
            </a:r>
          </a:p>
          <a:p>
            <a:pPr>
              <a:lnSpc>
                <a:spcPct val="150000"/>
              </a:lnSpc>
            </a:pPr>
            <a:r>
              <a:rPr lang="en-US" sz="2400" dirty="0"/>
              <a:t>Trails Committee &amp; Trail Stewards</a:t>
            </a:r>
            <a:r>
              <a:rPr lang="en-US" sz="2400" dirty="0">
                <a:solidFill>
                  <a:schemeClr val="tx1">
                    <a:lumMod val="85000"/>
                  </a:schemeClr>
                </a:solidFill>
              </a:rPr>
              <a:t>, </a:t>
            </a:r>
            <a:r>
              <a:rPr lang="en-US" sz="2400" dirty="0">
                <a:solidFill>
                  <a:schemeClr val="accent5">
                    <a:lumMod val="20000"/>
                    <a:lumOff val="80000"/>
                  </a:schemeClr>
                </a:solidFill>
              </a:rPr>
              <a:t>assisted by the </a:t>
            </a:r>
          </a:p>
          <a:p>
            <a:pPr>
              <a:lnSpc>
                <a:spcPct val="150000"/>
              </a:lnSpc>
            </a:pPr>
            <a:r>
              <a:rPr lang="en-US" sz="2400" dirty="0"/>
              <a:t>Division of Natural Resources</a:t>
            </a:r>
          </a:p>
          <a:p>
            <a:pPr>
              <a:lnSpc>
                <a:spcPct val="150000"/>
              </a:lnSpc>
            </a:pPr>
            <a:r>
              <a:rPr lang="en-US" sz="2400" dirty="0"/>
              <a:t>&amp; Department of Public Works</a:t>
            </a:r>
          </a:p>
        </p:txBody>
      </p:sp>
    </p:spTree>
    <p:extLst>
      <p:ext uri="{BB962C8B-B14F-4D97-AF65-F5344CB8AC3E}">
        <p14:creationId xmlns:p14="http://schemas.microsoft.com/office/powerpoint/2010/main" val="4225674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11</a:t>
            </a:fld>
            <a:endParaRPr lang="en-US" dirty="0"/>
          </a:p>
        </p:txBody>
      </p:sp>
      <p:sp>
        <p:nvSpPr>
          <p:cNvPr id="8" name="TextBox 7">
            <a:extLst>
              <a:ext uri="{FF2B5EF4-FFF2-40B4-BE49-F238E27FC236}">
                <a16:creationId xmlns:a16="http://schemas.microsoft.com/office/drawing/2014/main" id="{FFA95EEB-E9DB-4DD5-9C57-1D0474A77BA2}"/>
              </a:ext>
            </a:extLst>
          </p:cNvPr>
          <p:cNvSpPr txBox="1"/>
          <p:nvPr/>
        </p:nvSpPr>
        <p:spPr>
          <a:xfrm>
            <a:off x="3124200" y="471496"/>
            <a:ext cx="6284686" cy="369332"/>
          </a:xfrm>
          <a:prstGeom prst="rect">
            <a:avLst/>
          </a:prstGeom>
          <a:noFill/>
        </p:spPr>
        <p:txBody>
          <a:bodyPr wrap="square" rtlCol="0">
            <a:spAutoFit/>
          </a:bodyPr>
          <a:lstStyle/>
          <a:p>
            <a:r>
              <a:rPr lang="en-US" dirty="0"/>
              <a:t>ARTICLE 47: Preserve Concord’s Reformatory Branch Trail</a:t>
            </a:r>
          </a:p>
        </p:txBody>
      </p:sp>
      <p:sp>
        <p:nvSpPr>
          <p:cNvPr id="6" name="TextBox 5">
            <a:extLst>
              <a:ext uri="{FF2B5EF4-FFF2-40B4-BE49-F238E27FC236}">
                <a16:creationId xmlns:a16="http://schemas.microsoft.com/office/drawing/2014/main" id="{112FB86F-BA92-4C82-819C-33C98D35CBB8}"/>
              </a:ext>
            </a:extLst>
          </p:cNvPr>
          <p:cNvSpPr txBox="1"/>
          <p:nvPr/>
        </p:nvSpPr>
        <p:spPr>
          <a:xfrm>
            <a:off x="530279" y="590550"/>
            <a:ext cx="3699075" cy="1015663"/>
          </a:xfrm>
          <a:prstGeom prst="rect">
            <a:avLst/>
          </a:prstGeom>
          <a:noFill/>
        </p:spPr>
        <p:txBody>
          <a:bodyPr wrap="square">
            <a:spAutoFit/>
          </a:bodyPr>
          <a:lstStyle/>
          <a:p>
            <a:r>
              <a:rPr lang="en-US" sz="2000" dirty="0"/>
              <a:t>Division of </a:t>
            </a:r>
          </a:p>
          <a:p>
            <a:r>
              <a:rPr lang="en-US" sz="2000" dirty="0"/>
              <a:t>Natural Resources </a:t>
            </a:r>
          </a:p>
          <a:p>
            <a:r>
              <a:rPr lang="en-US" sz="2000" dirty="0"/>
              <a:t>Trail Map and Trail Guide:</a:t>
            </a:r>
            <a:endParaRPr lang="en-US" sz="2000" dirty="0">
              <a:solidFill>
                <a:srgbClr val="FFFF00"/>
              </a:solidFill>
            </a:endParaRPr>
          </a:p>
        </p:txBody>
      </p:sp>
      <p:sp>
        <p:nvSpPr>
          <p:cNvPr id="7" name="TextBox 6">
            <a:extLst>
              <a:ext uri="{FF2B5EF4-FFF2-40B4-BE49-F238E27FC236}">
                <a16:creationId xmlns:a16="http://schemas.microsoft.com/office/drawing/2014/main" id="{5BA8E72E-13B4-4A39-9B4D-D4C8334B1139}"/>
              </a:ext>
            </a:extLst>
          </p:cNvPr>
          <p:cNvSpPr txBox="1"/>
          <p:nvPr/>
        </p:nvSpPr>
        <p:spPr>
          <a:xfrm>
            <a:off x="628017" y="4029577"/>
            <a:ext cx="3657600" cy="523220"/>
          </a:xfrm>
          <a:prstGeom prst="rect">
            <a:avLst/>
          </a:prstGeom>
          <a:noFill/>
        </p:spPr>
        <p:txBody>
          <a:bodyPr wrap="square">
            <a:spAutoFit/>
          </a:bodyPr>
          <a:lstStyle/>
          <a:p>
            <a:r>
              <a:rPr lang="en-US" sz="1400" dirty="0"/>
              <a:t>https://www.concordma.gov/DocumentCenter/View/29011/Reformatory-Branch-Trail-Guide</a:t>
            </a:r>
          </a:p>
        </p:txBody>
      </p:sp>
      <p:pic>
        <p:nvPicPr>
          <p:cNvPr id="10" name="Picture 9" descr="Map&#10;&#10;Description automatically generated">
            <a:extLst>
              <a:ext uri="{FF2B5EF4-FFF2-40B4-BE49-F238E27FC236}">
                <a16:creationId xmlns:a16="http://schemas.microsoft.com/office/drawing/2014/main" id="{46DDEE6F-C60E-4454-BA6E-2FC620A73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8265" y="1130131"/>
            <a:ext cx="4009297" cy="3105150"/>
          </a:xfrm>
          <a:prstGeom prst="rect">
            <a:avLst/>
          </a:prstGeom>
        </p:spPr>
      </p:pic>
      <p:pic>
        <p:nvPicPr>
          <p:cNvPr id="3" name="Picture 2" descr="A picture containing grass, tree, outdoor, park&#10;&#10;Description automatically generated">
            <a:extLst>
              <a:ext uri="{FF2B5EF4-FFF2-40B4-BE49-F238E27FC236}">
                <a16:creationId xmlns:a16="http://schemas.microsoft.com/office/drawing/2014/main" id="{DF1E6F5F-2058-47A3-A906-1ED50F09D5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299" y="1639300"/>
            <a:ext cx="3187036" cy="2390277"/>
          </a:xfrm>
          <a:prstGeom prst="rect">
            <a:avLst/>
          </a:prstGeom>
        </p:spPr>
      </p:pic>
    </p:spTree>
    <p:extLst>
      <p:ext uri="{BB962C8B-B14F-4D97-AF65-F5344CB8AC3E}">
        <p14:creationId xmlns:p14="http://schemas.microsoft.com/office/powerpoint/2010/main" val="2086906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12</a:t>
            </a:fld>
            <a:endParaRPr lang="en-US" dirty="0"/>
          </a:p>
        </p:txBody>
      </p:sp>
      <p:sp>
        <p:nvSpPr>
          <p:cNvPr id="12" name="Title 1">
            <a:extLst>
              <a:ext uri="{FF2B5EF4-FFF2-40B4-BE49-F238E27FC236}">
                <a16:creationId xmlns:a16="http://schemas.microsoft.com/office/drawing/2014/main" id="{5DC33163-BA31-41A0-873C-13F20E30AD61}"/>
              </a:ext>
            </a:extLst>
          </p:cNvPr>
          <p:cNvSpPr>
            <a:spLocks noGrp="1"/>
          </p:cNvSpPr>
          <p:nvPr>
            <p:ph type="ctrTitle"/>
          </p:nvPr>
        </p:nvSpPr>
        <p:spPr>
          <a:xfrm>
            <a:off x="5469174" y="956101"/>
            <a:ext cx="3337693" cy="3581400"/>
          </a:xfrm>
        </p:spPr>
        <p:txBody>
          <a:bodyPr>
            <a:noAutofit/>
          </a:bodyPr>
          <a:lstStyle/>
          <a:p>
            <a:pPr algn="l"/>
            <a:r>
              <a:rPr lang="en-US" sz="2400" dirty="0"/>
              <a:t>The broad red line </a:t>
            </a:r>
            <a:br>
              <a:rPr lang="en-US" sz="2400" dirty="0"/>
            </a:br>
            <a:r>
              <a:rPr lang="en-US" sz="2400" dirty="0"/>
              <a:t>shows the general location of Concord’s Reformatory Branch Trail which passes through wetland areas, </a:t>
            </a:r>
            <a:br>
              <a:rPr lang="en-US" sz="2400" dirty="0"/>
            </a:br>
            <a:r>
              <a:rPr lang="en-US" sz="2400" dirty="0"/>
              <a:t>wooded areas,</a:t>
            </a:r>
            <a:br>
              <a:rPr lang="en-US" sz="2400" dirty="0"/>
            </a:br>
            <a:r>
              <a:rPr lang="en-US" sz="2400" dirty="0"/>
              <a:t>and by farmland.</a:t>
            </a:r>
          </a:p>
        </p:txBody>
      </p:sp>
      <p:sp>
        <p:nvSpPr>
          <p:cNvPr id="8" name="TextBox 7">
            <a:extLst>
              <a:ext uri="{FF2B5EF4-FFF2-40B4-BE49-F238E27FC236}">
                <a16:creationId xmlns:a16="http://schemas.microsoft.com/office/drawing/2014/main" id="{FFA95EEB-E9DB-4DD5-9C57-1D0474A77BA2}"/>
              </a:ext>
            </a:extLst>
          </p:cNvPr>
          <p:cNvSpPr txBox="1"/>
          <p:nvPr/>
        </p:nvSpPr>
        <p:spPr>
          <a:xfrm>
            <a:off x="5867400" y="371326"/>
            <a:ext cx="3337693" cy="584775"/>
          </a:xfrm>
          <a:prstGeom prst="rect">
            <a:avLst/>
          </a:prstGeom>
          <a:noFill/>
        </p:spPr>
        <p:txBody>
          <a:bodyPr wrap="square" rtlCol="0">
            <a:spAutoFit/>
          </a:bodyPr>
          <a:lstStyle/>
          <a:p>
            <a:r>
              <a:rPr lang="en-US" sz="1600" dirty="0"/>
              <a:t>ARTICLE 47: Preserve Concord’s Reformatory Branch Trail</a:t>
            </a:r>
          </a:p>
        </p:txBody>
      </p:sp>
      <p:grpSp>
        <p:nvGrpSpPr>
          <p:cNvPr id="7" name="Group 6">
            <a:extLst>
              <a:ext uri="{FF2B5EF4-FFF2-40B4-BE49-F238E27FC236}">
                <a16:creationId xmlns:a16="http://schemas.microsoft.com/office/drawing/2014/main" id="{4D02834E-3BDC-46D1-B823-BC506B609DF4}"/>
              </a:ext>
            </a:extLst>
          </p:cNvPr>
          <p:cNvGrpSpPr/>
          <p:nvPr/>
        </p:nvGrpSpPr>
        <p:grpSpPr>
          <a:xfrm>
            <a:off x="357186" y="371326"/>
            <a:ext cx="4869175" cy="4257824"/>
            <a:chOff x="357186" y="371326"/>
            <a:chExt cx="4869175" cy="4257824"/>
          </a:xfrm>
        </p:grpSpPr>
        <p:pic>
          <p:nvPicPr>
            <p:cNvPr id="3" name="Picture 2">
              <a:extLst>
                <a:ext uri="{FF2B5EF4-FFF2-40B4-BE49-F238E27FC236}">
                  <a16:creationId xmlns:a16="http://schemas.microsoft.com/office/drawing/2014/main" id="{DCAC0AF2-3AB3-4B4D-BB25-8EA2FFC9E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86" y="371326"/>
              <a:ext cx="4869175" cy="4257824"/>
            </a:xfrm>
            <a:prstGeom prst="rect">
              <a:avLst/>
            </a:prstGeom>
          </p:spPr>
        </p:pic>
        <p:cxnSp>
          <p:nvCxnSpPr>
            <p:cNvPr id="6" name="Straight Connector 5">
              <a:extLst>
                <a:ext uri="{FF2B5EF4-FFF2-40B4-BE49-F238E27FC236}">
                  <a16:creationId xmlns:a16="http://schemas.microsoft.com/office/drawing/2014/main" id="{7C0A5E6D-0C24-4F7A-9096-B5CBAD0CBFCF}"/>
                </a:ext>
              </a:extLst>
            </p:cNvPr>
            <p:cNvCxnSpPr/>
            <p:nvPr/>
          </p:nvCxnSpPr>
          <p:spPr>
            <a:xfrm flipV="1">
              <a:off x="381000" y="1276350"/>
              <a:ext cx="4267200" cy="2514600"/>
            </a:xfrm>
            <a:prstGeom prst="line">
              <a:avLst/>
            </a:prstGeom>
            <a:ln w="57150"/>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760674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4781550"/>
            <a:ext cx="2133600" cy="273844"/>
          </a:xfrm>
        </p:spPr>
        <p:txBody>
          <a:bodyPr/>
          <a:lstStyle/>
          <a:p>
            <a:fld id="{18362CF7-34D8-4635-A9AE-FBAFA8966551}" type="slidenum">
              <a:rPr lang="en-US" smtClean="0"/>
              <a:t>13</a:t>
            </a:fld>
            <a:endParaRPr lang="en-US" dirty="0"/>
          </a:p>
        </p:txBody>
      </p:sp>
      <p:sp>
        <p:nvSpPr>
          <p:cNvPr id="12" name="Title 1">
            <a:extLst>
              <a:ext uri="{FF2B5EF4-FFF2-40B4-BE49-F238E27FC236}">
                <a16:creationId xmlns:a16="http://schemas.microsoft.com/office/drawing/2014/main" id="{5DC33163-BA31-41A0-873C-13F20E30AD61}"/>
              </a:ext>
            </a:extLst>
          </p:cNvPr>
          <p:cNvSpPr>
            <a:spLocks noGrp="1"/>
          </p:cNvSpPr>
          <p:nvPr>
            <p:ph type="ctrTitle"/>
          </p:nvPr>
        </p:nvSpPr>
        <p:spPr>
          <a:xfrm>
            <a:off x="5264432" y="991480"/>
            <a:ext cx="3574768" cy="3429000"/>
          </a:xfrm>
        </p:spPr>
        <p:txBody>
          <a:bodyPr>
            <a:noAutofit/>
          </a:bodyPr>
          <a:lstStyle/>
          <a:p>
            <a:pPr algn="l"/>
            <a:br>
              <a:rPr lang="en-US" sz="1800" dirty="0"/>
            </a:br>
            <a:br>
              <a:rPr lang="en-US" sz="1800" dirty="0"/>
            </a:br>
            <a:r>
              <a:rPr lang="en-US" sz="2400" dirty="0"/>
              <a:t>~</a:t>
            </a:r>
            <a:r>
              <a:rPr lang="en-US" sz="2400" u="sng" dirty="0"/>
              <a:t>1 mile</a:t>
            </a:r>
            <a:r>
              <a:rPr lang="en-US" sz="2400" dirty="0"/>
              <a:t> of the Trail directly adjoins US Fish and Wildlife’s Great Meadows National Wildlife Refuge, whose large water impoundments appear</a:t>
            </a:r>
            <a:br>
              <a:rPr lang="en-US" sz="2400" dirty="0"/>
            </a:br>
            <a:r>
              <a:rPr lang="en-US" sz="2400" dirty="0"/>
              <a:t>in dark green at the top, below the meandering Concord River.</a:t>
            </a:r>
            <a:br>
              <a:rPr lang="en-US" sz="1600" dirty="0"/>
            </a:br>
            <a:br>
              <a:rPr lang="en-US" sz="1600" dirty="0"/>
            </a:br>
            <a:endParaRPr lang="en-US" sz="1600" dirty="0"/>
          </a:p>
        </p:txBody>
      </p:sp>
      <p:grpSp>
        <p:nvGrpSpPr>
          <p:cNvPr id="7" name="Group 6">
            <a:extLst>
              <a:ext uri="{FF2B5EF4-FFF2-40B4-BE49-F238E27FC236}">
                <a16:creationId xmlns:a16="http://schemas.microsoft.com/office/drawing/2014/main" id="{4D02834E-3BDC-46D1-B823-BC506B609DF4}"/>
              </a:ext>
            </a:extLst>
          </p:cNvPr>
          <p:cNvGrpSpPr/>
          <p:nvPr/>
        </p:nvGrpSpPr>
        <p:grpSpPr>
          <a:xfrm>
            <a:off x="357186" y="371326"/>
            <a:ext cx="4869175" cy="4257824"/>
            <a:chOff x="357186" y="371326"/>
            <a:chExt cx="4869175" cy="4257824"/>
          </a:xfrm>
        </p:grpSpPr>
        <p:pic>
          <p:nvPicPr>
            <p:cNvPr id="3" name="Picture 2">
              <a:extLst>
                <a:ext uri="{FF2B5EF4-FFF2-40B4-BE49-F238E27FC236}">
                  <a16:creationId xmlns:a16="http://schemas.microsoft.com/office/drawing/2014/main" id="{DCAC0AF2-3AB3-4B4D-BB25-8EA2FFC9E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86" y="371326"/>
              <a:ext cx="4869175" cy="4257824"/>
            </a:xfrm>
            <a:prstGeom prst="rect">
              <a:avLst/>
            </a:prstGeom>
          </p:spPr>
        </p:pic>
        <p:cxnSp>
          <p:nvCxnSpPr>
            <p:cNvPr id="6" name="Straight Connector 5">
              <a:extLst>
                <a:ext uri="{FF2B5EF4-FFF2-40B4-BE49-F238E27FC236}">
                  <a16:creationId xmlns:a16="http://schemas.microsoft.com/office/drawing/2014/main" id="{7C0A5E6D-0C24-4F7A-9096-B5CBAD0CBFCF}"/>
                </a:ext>
              </a:extLst>
            </p:cNvPr>
            <p:cNvCxnSpPr/>
            <p:nvPr/>
          </p:nvCxnSpPr>
          <p:spPr>
            <a:xfrm flipV="1">
              <a:off x="381000" y="1276350"/>
              <a:ext cx="4267200" cy="2514600"/>
            </a:xfrm>
            <a:prstGeom prst="line">
              <a:avLst/>
            </a:prstGeom>
            <a:ln w="57150"/>
          </p:spPr>
          <p:style>
            <a:lnRef idx="1">
              <a:schemeClr val="accent2"/>
            </a:lnRef>
            <a:fillRef idx="0">
              <a:schemeClr val="accent2"/>
            </a:fillRef>
            <a:effectRef idx="0">
              <a:schemeClr val="accent2"/>
            </a:effectRef>
            <a:fontRef idx="minor">
              <a:schemeClr val="tx1"/>
            </a:fontRef>
          </p:style>
        </p:cxnSp>
      </p:grpSp>
      <p:sp>
        <p:nvSpPr>
          <p:cNvPr id="9" name="TextBox 8">
            <a:extLst>
              <a:ext uri="{FF2B5EF4-FFF2-40B4-BE49-F238E27FC236}">
                <a16:creationId xmlns:a16="http://schemas.microsoft.com/office/drawing/2014/main" id="{E8D76DCB-AD0F-437B-9F81-47B20E973D7C}"/>
              </a:ext>
            </a:extLst>
          </p:cNvPr>
          <p:cNvSpPr txBox="1"/>
          <p:nvPr/>
        </p:nvSpPr>
        <p:spPr>
          <a:xfrm>
            <a:off x="5842593" y="406705"/>
            <a:ext cx="3337693" cy="584775"/>
          </a:xfrm>
          <a:prstGeom prst="rect">
            <a:avLst/>
          </a:prstGeom>
          <a:noFill/>
        </p:spPr>
        <p:txBody>
          <a:bodyPr wrap="square" rtlCol="0">
            <a:spAutoFit/>
          </a:bodyPr>
          <a:lstStyle/>
          <a:p>
            <a:r>
              <a:rPr lang="en-US" sz="1600" dirty="0"/>
              <a:t>ARTICLE 47: Preserve Concord’s Reformatory Branch Trail</a:t>
            </a:r>
          </a:p>
        </p:txBody>
      </p:sp>
    </p:spTree>
    <p:extLst>
      <p:ext uri="{BB962C8B-B14F-4D97-AF65-F5344CB8AC3E}">
        <p14:creationId xmlns:p14="http://schemas.microsoft.com/office/powerpoint/2010/main" val="2600683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14</a:t>
            </a:fld>
            <a:endParaRPr lang="en-US" dirty="0"/>
          </a:p>
        </p:txBody>
      </p:sp>
      <p:sp>
        <p:nvSpPr>
          <p:cNvPr id="12" name="Title 1">
            <a:extLst>
              <a:ext uri="{FF2B5EF4-FFF2-40B4-BE49-F238E27FC236}">
                <a16:creationId xmlns:a16="http://schemas.microsoft.com/office/drawing/2014/main" id="{5DC33163-BA31-41A0-873C-13F20E30AD61}"/>
              </a:ext>
            </a:extLst>
          </p:cNvPr>
          <p:cNvSpPr>
            <a:spLocks noGrp="1"/>
          </p:cNvSpPr>
          <p:nvPr>
            <p:ph type="ctrTitle"/>
          </p:nvPr>
        </p:nvSpPr>
        <p:spPr>
          <a:xfrm>
            <a:off x="5486400" y="1047750"/>
            <a:ext cx="3048000" cy="3292048"/>
          </a:xfrm>
        </p:spPr>
        <p:txBody>
          <a:bodyPr>
            <a:noAutofit/>
          </a:bodyPr>
          <a:lstStyle/>
          <a:p>
            <a:pPr algn="l"/>
            <a:r>
              <a:rPr lang="en-US" sz="2400" dirty="0"/>
              <a:t>Importantly:</a:t>
            </a:r>
            <a:br>
              <a:rPr lang="en-US" sz="2400" dirty="0"/>
            </a:br>
            <a:br>
              <a:rPr lang="en-US" sz="2400" dirty="0"/>
            </a:br>
            <a:r>
              <a:rPr lang="en-US" sz="2400" dirty="0"/>
              <a:t>The Trail is imbedded in the middle of </a:t>
            </a:r>
            <a:br>
              <a:rPr lang="en-US" sz="2400" dirty="0"/>
            </a:br>
            <a:r>
              <a:rPr lang="en-US" sz="2400" u="sng" dirty="0"/>
              <a:t>Rare Species Habitat</a:t>
            </a:r>
            <a:r>
              <a:rPr lang="en-US" sz="2400" dirty="0"/>
              <a:t>:</a:t>
            </a:r>
            <a:br>
              <a:rPr lang="en-US" sz="2400" u="sng" dirty="0"/>
            </a:br>
            <a:br>
              <a:rPr lang="en-US" sz="2400" u="sng" dirty="0"/>
            </a:br>
            <a:r>
              <a:rPr lang="en-US" sz="2400" dirty="0"/>
              <a:t>All of the area shown in light green.</a:t>
            </a:r>
          </a:p>
        </p:txBody>
      </p:sp>
      <p:sp>
        <p:nvSpPr>
          <p:cNvPr id="8" name="TextBox 7">
            <a:extLst>
              <a:ext uri="{FF2B5EF4-FFF2-40B4-BE49-F238E27FC236}">
                <a16:creationId xmlns:a16="http://schemas.microsoft.com/office/drawing/2014/main" id="{FFA95EEB-E9DB-4DD5-9C57-1D0474A77BA2}"/>
              </a:ext>
            </a:extLst>
          </p:cNvPr>
          <p:cNvSpPr txBox="1"/>
          <p:nvPr/>
        </p:nvSpPr>
        <p:spPr>
          <a:xfrm>
            <a:off x="5867400" y="371326"/>
            <a:ext cx="3337693" cy="584775"/>
          </a:xfrm>
          <a:prstGeom prst="rect">
            <a:avLst/>
          </a:prstGeom>
          <a:noFill/>
        </p:spPr>
        <p:txBody>
          <a:bodyPr wrap="square" rtlCol="0">
            <a:spAutoFit/>
          </a:bodyPr>
          <a:lstStyle/>
          <a:p>
            <a:r>
              <a:rPr lang="en-US" sz="1600" dirty="0"/>
              <a:t>ARTICLE 47: Preserve Concord’s Reformatory Branch Trail</a:t>
            </a:r>
          </a:p>
        </p:txBody>
      </p:sp>
      <p:grpSp>
        <p:nvGrpSpPr>
          <p:cNvPr id="7" name="Group 6">
            <a:extLst>
              <a:ext uri="{FF2B5EF4-FFF2-40B4-BE49-F238E27FC236}">
                <a16:creationId xmlns:a16="http://schemas.microsoft.com/office/drawing/2014/main" id="{4D02834E-3BDC-46D1-B823-BC506B609DF4}"/>
              </a:ext>
            </a:extLst>
          </p:cNvPr>
          <p:cNvGrpSpPr/>
          <p:nvPr/>
        </p:nvGrpSpPr>
        <p:grpSpPr>
          <a:xfrm>
            <a:off x="357186" y="371326"/>
            <a:ext cx="4869175" cy="4257824"/>
            <a:chOff x="357186" y="371326"/>
            <a:chExt cx="4869175" cy="4257824"/>
          </a:xfrm>
        </p:grpSpPr>
        <p:pic>
          <p:nvPicPr>
            <p:cNvPr id="3" name="Picture 2">
              <a:extLst>
                <a:ext uri="{FF2B5EF4-FFF2-40B4-BE49-F238E27FC236}">
                  <a16:creationId xmlns:a16="http://schemas.microsoft.com/office/drawing/2014/main" id="{DCAC0AF2-3AB3-4B4D-BB25-8EA2FFC9E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86" y="371326"/>
              <a:ext cx="4869175" cy="4257824"/>
            </a:xfrm>
            <a:prstGeom prst="rect">
              <a:avLst/>
            </a:prstGeom>
          </p:spPr>
        </p:pic>
        <p:cxnSp>
          <p:nvCxnSpPr>
            <p:cNvPr id="6" name="Straight Connector 5">
              <a:extLst>
                <a:ext uri="{FF2B5EF4-FFF2-40B4-BE49-F238E27FC236}">
                  <a16:creationId xmlns:a16="http://schemas.microsoft.com/office/drawing/2014/main" id="{7C0A5E6D-0C24-4F7A-9096-B5CBAD0CBFCF}"/>
                </a:ext>
              </a:extLst>
            </p:cNvPr>
            <p:cNvCxnSpPr/>
            <p:nvPr/>
          </p:nvCxnSpPr>
          <p:spPr>
            <a:xfrm flipV="1">
              <a:off x="381000" y="1276350"/>
              <a:ext cx="4267200" cy="2514600"/>
            </a:xfrm>
            <a:prstGeom prst="line">
              <a:avLst/>
            </a:prstGeom>
            <a:ln w="57150"/>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548879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15</a:t>
            </a:fld>
            <a:endParaRPr lang="en-US" dirty="0"/>
          </a:p>
        </p:txBody>
      </p:sp>
      <p:sp>
        <p:nvSpPr>
          <p:cNvPr id="8" name="TextBox 7">
            <a:extLst>
              <a:ext uri="{FF2B5EF4-FFF2-40B4-BE49-F238E27FC236}">
                <a16:creationId xmlns:a16="http://schemas.microsoft.com/office/drawing/2014/main" id="{FFA95EEB-E9DB-4DD5-9C57-1D0474A77BA2}"/>
              </a:ext>
            </a:extLst>
          </p:cNvPr>
          <p:cNvSpPr txBox="1"/>
          <p:nvPr/>
        </p:nvSpPr>
        <p:spPr>
          <a:xfrm>
            <a:off x="3281362" y="425421"/>
            <a:ext cx="5562600" cy="369332"/>
          </a:xfrm>
          <a:prstGeom prst="rect">
            <a:avLst/>
          </a:prstGeom>
          <a:noFill/>
        </p:spPr>
        <p:txBody>
          <a:bodyPr wrap="square" rtlCol="0">
            <a:spAutoFit/>
          </a:bodyPr>
          <a:lstStyle/>
          <a:p>
            <a:r>
              <a:rPr lang="en-US" dirty="0"/>
              <a:t>ARTICLE 47: Preserve Concord’s Reformatory Branch Trail</a:t>
            </a:r>
          </a:p>
        </p:txBody>
      </p:sp>
      <p:pic>
        <p:nvPicPr>
          <p:cNvPr id="6" name="Picture 5">
            <a:extLst>
              <a:ext uri="{FF2B5EF4-FFF2-40B4-BE49-F238E27FC236}">
                <a16:creationId xmlns:a16="http://schemas.microsoft.com/office/drawing/2014/main" id="{07672100-AFB5-4DE0-BC39-D8F57C340F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3059960"/>
            <a:ext cx="4495800" cy="1552559"/>
          </a:xfrm>
          <a:prstGeom prst="rect">
            <a:avLst/>
          </a:prstGeom>
        </p:spPr>
      </p:pic>
      <p:sp>
        <p:nvSpPr>
          <p:cNvPr id="9" name="TextBox 8">
            <a:extLst>
              <a:ext uri="{FF2B5EF4-FFF2-40B4-BE49-F238E27FC236}">
                <a16:creationId xmlns:a16="http://schemas.microsoft.com/office/drawing/2014/main" id="{BD75AF16-65B4-4CB5-9C44-E30FFDB31018}"/>
              </a:ext>
            </a:extLst>
          </p:cNvPr>
          <p:cNvSpPr txBox="1"/>
          <p:nvPr/>
        </p:nvSpPr>
        <p:spPr>
          <a:xfrm>
            <a:off x="3695702" y="1169496"/>
            <a:ext cx="4343400" cy="1015663"/>
          </a:xfrm>
          <a:prstGeom prst="rect">
            <a:avLst/>
          </a:prstGeom>
          <a:noFill/>
        </p:spPr>
        <p:txBody>
          <a:bodyPr wrap="square">
            <a:spAutoFit/>
          </a:bodyPr>
          <a:lstStyle/>
          <a:p>
            <a:pPr algn="ctr"/>
            <a:r>
              <a:rPr lang="en-US" sz="2000" dirty="0"/>
              <a:t>These local rare species are in our care.</a:t>
            </a:r>
          </a:p>
          <a:p>
            <a:pPr algn="ctr"/>
            <a:endParaRPr lang="en-US" sz="2000" dirty="0"/>
          </a:p>
          <a:p>
            <a:pPr algn="ctr"/>
            <a:r>
              <a:rPr lang="en-US" sz="2000" dirty="0"/>
              <a:t>They are our responsibility.</a:t>
            </a:r>
          </a:p>
        </p:txBody>
      </p:sp>
      <p:sp>
        <p:nvSpPr>
          <p:cNvPr id="10" name="TextBox 9">
            <a:extLst>
              <a:ext uri="{FF2B5EF4-FFF2-40B4-BE49-F238E27FC236}">
                <a16:creationId xmlns:a16="http://schemas.microsoft.com/office/drawing/2014/main" id="{212800EE-1F14-48B6-82BD-7B5AF76BCF80}"/>
              </a:ext>
            </a:extLst>
          </p:cNvPr>
          <p:cNvSpPr txBox="1"/>
          <p:nvPr/>
        </p:nvSpPr>
        <p:spPr>
          <a:xfrm>
            <a:off x="5562600" y="2583418"/>
            <a:ext cx="4038600" cy="369332"/>
          </a:xfrm>
          <a:prstGeom prst="rect">
            <a:avLst/>
          </a:prstGeom>
          <a:noFill/>
        </p:spPr>
        <p:txBody>
          <a:bodyPr wrap="square" rtlCol="0">
            <a:spAutoFit/>
          </a:bodyPr>
          <a:lstStyle/>
          <a:p>
            <a:r>
              <a:rPr lang="en-US" dirty="0"/>
              <a:t>Blanding’s Turtle</a:t>
            </a:r>
          </a:p>
        </p:txBody>
      </p:sp>
      <p:pic>
        <p:nvPicPr>
          <p:cNvPr id="3" name="Picture 2">
            <a:extLst>
              <a:ext uri="{FF2B5EF4-FFF2-40B4-BE49-F238E27FC236}">
                <a16:creationId xmlns:a16="http://schemas.microsoft.com/office/drawing/2014/main" id="{D8606EF2-48DC-441D-9A51-9B8D2A1F4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61949"/>
            <a:ext cx="2895600" cy="3444289"/>
          </a:xfrm>
          <a:prstGeom prst="rect">
            <a:avLst/>
          </a:prstGeom>
        </p:spPr>
      </p:pic>
      <p:sp>
        <p:nvSpPr>
          <p:cNvPr id="12" name="TextBox 11">
            <a:extLst>
              <a:ext uri="{FF2B5EF4-FFF2-40B4-BE49-F238E27FC236}">
                <a16:creationId xmlns:a16="http://schemas.microsoft.com/office/drawing/2014/main" id="{38ED35F6-7939-4D21-BCCA-F924608A0A6C}"/>
              </a:ext>
            </a:extLst>
          </p:cNvPr>
          <p:cNvSpPr txBox="1"/>
          <p:nvPr/>
        </p:nvSpPr>
        <p:spPr>
          <a:xfrm>
            <a:off x="651474" y="3867150"/>
            <a:ext cx="2133600" cy="646331"/>
          </a:xfrm>
          <a:prstGeom prst="rect">
            <a:avLst/>
          </a:prstGeom>
          <a:noFill/>
        </p:spPr>
        <p:txBody>
          <a:bodyPr wrap="square" rtlCol="0">
            <a:spAutoFit/>
          </a:bodyPr>
          <a:lstStyle/>
          <a:p>
            <a:r>
              <a:rPr lang="en-US" dirty="0"/>
              <a:t>Britton’s Violet</a:t>
            </a:r>
          </a:p>
          <a:p>
            <a:r>
              <a:rPr lang="en-US" dirty="0"/>
              <a:t>(Wikipedia)</a:t>
            </a:r>
          </a:p>
        </p:txBody>
      </p:sp>
    </p:spTree>
    <p:extLst>
      <p:ext uri="{BB962C8B-B14F-4D97-AF65-F5344CB8AC3E}">
        <p14:creationId xmlns:p14="http://schemas.microsoft.com/office/powerpoint/2010/main" val="3766084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16</a:t>
            </a:fld>
            <a:endParaRPr lang="en-US" dirty="0"/>
          </a:p>
        </p:txBody>
      </p:sp>
      <p:sp>
        <p:nvSpPr>
          <p:cNvPr id="12" name="Title 1">
            <a:extLst>
              <a:ext uri="{FF2B5EF4-FFF2-40B4-BE49-F238E27FC236}">
                <a16:creationId xmlns:a16="http://schemas.microsoft.com/office/drawing/2014/main" id="{5DC33163-BA31-41A0-873C-13F20E30AD61}"/>
              </a:ext>
            </a:extLst>
          </p:cNvPr>
          <p:cNvSpPr>
            <a:spLocks noGrp="1"/>
          </p:cNvSpPr>
          <p:nvPr>
            <p:ph type="ctrTitle"/>
          </p:nvPr>
        </p:nvSpPr>
        <p:spPr>
          <a:xfrm>
            <a:off x="381000" y="788194"/>
            <a:ext cx="8229600" cy="1861820"/>
          </a:xfrm>
        </p:spPr>
        <p:txBody>
          <a:bodyPr>
            <a:noAutofit/>
          </a:bodyPr>
          <a:lstStyle/>
          <a:p>
            <a:r>
              <a:rPr lang="en-US" sz="2800" dirty="0"/>
              <a:t>Concord’s 1995 Bikeways Task Force Report stated</a:t>
            </a:r>
            <a:br>
              <a:rPr lang="en-US" sz="2800" dirty="0"/>
            </a:br>
            <a:r>
              <a:rPr lang="en-US" sz="2800" dirty="0"/>
              <a:t>“… the goal should be the reservation </a:t>
            </a:r>
            <a:br>
              <a:rPr lang="en-US" sz="2800" dirty="0"/>
            </a:br>
            <a:r>
              <a:rPr lang="en-US" sz="2800" dirty="0"/>
              <a:t>of this trail for passive pedestrian use”</a:t>
            </a:r>
            <a:br>
              <a:rPr lang="en-US" sz="2800" dirty="0"/>
            </a:br>
            <a:r>
              <a:rPr lang="en-US" sz="2800" dirty="0"/>
              <a:t>for reasons that are still true:</a:t>
            </a:r>
            <a:endParaRPr lang="en-US" sz="2800" b="1" dirty="0"/>
          </a:p>
        </p:txBody>
      </p:sp>
      <p:sp>
        <p:nvSpPr>
          <p:cNvPr id="8" name="TextBox 7">
            <a:extLst>
              <a:ext uri="{FF2B5EF4-FFF2-40B4-BE49-F238E27FC236}">
                <a16:creationId xmlns:a16="http://schemas.microsoft.com/office/drawing/2014/main" id="{FFA95EEB-E9DB-4DD5-9C57-1D0474A77BA2}"/>
              </a:ext>
            </a:extLst>
          </p:cNvPr>
          <p:cNvSpPr txBox="1"/>
          <p:nvPr/>
        </p:nvSpPr>
        <p:spPr>
          <a:xfrm>
            <a:off x="3200400" y="418862"/>
            <a:ext cx="5562600" cy="369332"/>
          </a:xfrm>
          <a:prstGeom prst="rect">
            <a:avLst/>
          </a:prstGeom>
          <a:noFill/>
        </p:spPr>
        <p:txBody>
          <a:bodyPr wrap="square" rtlCol="0">
            <a:spAutoFit/>
          </a:bodyPr>
          <a:lstStyle/>
          <a:p>
            <a:r>
              <a:rPr lang="en-US" dirty="0"/>
              <a:t>ARTICLE 47: Preserve Concord’s Reformatory Branch Trail</a:t>
            </a:r>
          </a:p>
        </p:txBody>
      </p:sp>
      <p:sp>
        <p:nvSpPr>
          <p:cNvPr id="5" name="Title 1">
            <a:extLst>
              <a:ext uri="{FF2B5EF4-FFF2-40B4-BE49-F238E27FC236}">
                <a16:creationId xmlns:a16="http://schemas.microsoft.com/office/drawing/2014/main" id="{62A58682-B936-4A15-A4A0-396A637F3236}"/>
              </a:ext>
            </a:extLst>
          </p:cNvPr>
          <p:cNvSpPr txBox="1">
            <a:spLocks/>
          </p:cNvSpPr>
          <p:nvPr/>
        </p:nvSpPr>
        <p:spPr>
          <a:xfrm>
            <a:off x="381000" y="3105150"/>
            <a:ext cx="8229600" cy="665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a:p>
            <a:r>
              <a:rPr lang="en-US" sz="2800" dirty="0"/>
              <a:t>Impact on endangered species habitat</a:t>
            </a:r>
          </a:p>
          <a:p>
            <a:endParaRPr lang="en-US" sz="2800" dirty="0"/>
          </a:p>
          <a:p>
            <a:r>
              <a:rPr lang="en-US" sz="2800" dirty="0"/>
              <a:t> </a:t>
            </a:r>
          </a:p>
        </p:txBody>
      </p:sp>
      <p:sp>
        <p:nvSpPr>
          <p:cNvPr id="6" name="Title 1">
            <a:extLst>
              <a:ext uri="{FF2B5EF4-FFF2-40B4-BE49-F238E27FC236}">
                <a16:creationId xmlns:a16="http://schemas.microsoft.com/office/drawing/2014/main" id="{3590F3A0-7FE1-4469-A9E2-A3E0D38AD135}"/>
              </a:ext>
            </a:extLst>
          </p:cNvPr>
          <p:cNvSpPr txBox="1">
            <a:spLocks/>
          </p:cNvSpPr>
          <p:nvPr/>
        </p:nvSpPr>
        <p:spPr>
          <a:xfrm>
            <a:off x="555171" y="3692379"/>
            <a:ext cx="8229600" cy="665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a:p>
            <a:endParaRPr lang="en-US" sz="800" dirty="0"/>
          </a:p>
          <a:p>
            <a:r>
              <a:rPr lang="en-US" sz="2800" dirty="0"/>
              <a:t>U.S. Fish &amp; Wildlife Service concerns for capacity</a:t>
            </a:r>
          </a:p>
          <a:p>
            <a:endParaRPr lang="en-US" sz="2800" dirty="0"/>
          </a:p>
          <a:p>
            <a:r>
              <a:rPr lang="en-US" sz="2800" dirty="0"/>
              <a:t> </a:t>
            </a:r>
          </a:p>
        </p:txBody>
      </p:sp>
    </p:spTree>
    <p:extLst>
      <p:ext uri="{BB962C8B-B14F-4D97-AF65-F5344CB8AC3E}">
        <p14:creationId xmlns:p14="http://schemas.microsoft.com/office/powerpoint/2010/main" val="2742983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C6A49C-D8D2-432F-B940-A67F2030DB85}"/>
              </a:ext>
            </a:extLst>
          </p:cNvPr>
          <p:cNvSpPr>
            <a:spLocks noGrp="1"/>
          </p:cNvSpPr>
          <p:nvPr>
            <p:ph type="sldNum" sz="quarter" idx="12"/>
          </p:nvPr>
        </p:nvSpPr>
        <p:spPr/>
        <p:txBody>
          <a:bodyPr/>
          <a:lstStyle/>
          <a:p>
            <a:fld id="{18362CF7-34D8-4635-A9AE-FBAFA8966551}" type="slidenum">
              <a:rPr lang="en-US" smtClean="0"/>
              <a:t>17</a:t>
            </a:fld>
            <a:endParaRPr lang="en-US"/>
          </a:p>
        </p:txBody>
      </p:sp>
      <p:grpSp>
        <p:nvGrpSpPr>
          <p:cNvPr id="3" name="Group 2">
            <a:extLst>
              <a:ext uri="{FF2B5EF4-FFF2-40B4-BE49-F238E27FC236}">
                <a16:creationId xmlns:a16="http://schemas.microsoft.com/office/drawing/2014/main" id="{81B92983-F3E0-4D29-B725-518F2A3808EA}"/>
              </a:ext>
            </a:extLst>
          </p:cNvPr>
          <p:cNvGrpSpPr/>
          <p:nvPr/>
        </p:nvGrpSpPr>
        <p:grpSpPr>
          <a:xfrm>
            <a:off x="617220" y="1809750"/>
            <a:ext cx="7909560" cy="2247900"/>
            <a:chOff x="617220" y="1809750"/>
            <a:chExt cx="7909560" cy="2247900"/>
          </a:xfrm>
        </p:grpSpPr>
        <p:grpSp>
          <p:nvGrpSpPr>
            <p:cNvPr id="4" name="Group 3">
              <a:extLst>
                <a:ext uri="{FF2B5EF4-FFF2-40B4-BE49-F238E27FC236}">
                  <a16:creationId xmlns:a16="http://schemas.microsoft.com/office/drawing/2014/main" id="{2242BEAA-69F4-42B5-BEE0-5F4DBBBCEDC3}"/>
                </a:ext>
              </a:extLst>
            </p:cNvPr>
            <p:cNvGrpSpPr/>
            <p:nvPr/>
          </p:nvGrpSpPr>
          <p:grpSpPr>
            <a:xfrm>
              <a:off x="685800" y="2343150"/>
              <a:ext cx="7772400" cy="895350"/>
              <a:chOff x="685800" y="2343150"/>
              <a:chExt cx="7772400" cy="895350"/>
            </a:xfrm>
          </p:grpSpPr>
          <p:sp>
            <p:nvSpPr>
              <p:cNvPr id="8" name="Rectangle 7">
                <a:extLst>
                  <a:ext uri="{FF2B5EF4-FFF2-40B4-BE49-F238E27FC236}">
                    <a16:creationId xmlns:a16="http://schemas.microsoft.com/office/drawing/2014/main" id="{91437A3F-BB60-44A8-A100-747AE1DCE2B2}"/>
                  </a:ext>
                </a:extLst>
              </p:cNvPr>
              <p:cNvSpPr/>
              <p:nvPr/>
            </p:nvSpPr>
            <p:spPr>
              <a:xfrm>
                <a:off x="685800" y="2647950"/>
                <a:ext cx="77724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9FFF408-BC65-4FDD-93FF-177CE9D20351}"/>
                  </a:ext>
                </a:extLst>
              </p:cNvPr>
              <p:cNvSpPr/>
              <p:nvPr/>
            </p:nvSpPr>
            <p:spPr>
              <a:xfrm>
                <a:off x="3657600" y="2343150"/>
                <a:ext cx="48006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86B262B-BE70-4350-BEB9-CA119C706D81}"/>
                  </a:ext>
                </a:extLst>
              </p:cNvPr>
              <p:cNvSpPr/>
              <p:nvPr/>
            </p:nvSpPr>
            <p:spPr>
              <a:xfrm>
                <a:off x="685800" y="2933700"/>
                <a:ext cx="16764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4C5419B2-1F96-43FB-8885-E33002AF493D}"/>
                </a:ext>
              </a:extLst>
            </p:cNvPr>
            <p:cNvPicPr>
              <a:picLocks noChangeAspect="1"/>
            </p:cNvPicPr>
            <p:nvPr/>
          </p:nvPicPr>
          <p:blipFill>
            <a:blip r:embed="rId2">
              <a:alphaModFix amt="79000"/>
              <a:extLst>
                <a:ext uri="{28A0092B-C50C-407E-A947-70E740481C1C}">
                  <a14:useLocalDpi xmlns:a14="http://schemas.microsoft.com/office/drawing/2010/main" val="0"/>
                </a:ext>
              </a:extLst>
            </a:blip>
            <a:stretch>
              <a:fillRect/>
            </a:stretch>
          </p:blipFill>
          <p:spPr>
            <a:xfrm>
              <a:off x="617220" y="1809750"/>
              <a:ext cx="7909560" cy="2247900"/>
            </a:xfrm>
            <a:prstGeom prst="rect">
              <a:avLst/>
            </a:prstGeom>
          </p:spPr>
        </p:pic>
      </p:grpSp>
      <p:pic>
        <p:nvPicPr>
          <p:cNvPr id="6" name="Picture 5">
            <a:extLst>
              <a:ext uri="{FF2B5EF4-FFF2-40B4-BE49-F238E27FC236}">
                <a16:creationId xmlns:a16="http://schemas.microsoft.com/office/drawing/2014/main" id="{A77CD90E-EC67-4FA3-81C6-B54D99B33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 y="1047266"/>
            <a:ext cx="5029200" cy="457684"/>
          </a:xfrm>
          <a:prstGeom prst="rect">
            <a:avLst/>
          </a:prstGeom>
        </p:spPr>
      </p:pic>
      <p:pic>
        <p:nvPicPr>
          <p:cNvPr id="9" name="Picture 8">
            <a:extLst>
              <a:ext uri="{FF2B5EF4-FFF2-40B4-BE49-F238E27FC236}">
                <a16:creationId xmlns:a16="http://schemas.microsoft.com/office/drawing/2014/main" id="{2B82195B-155C-4FF9-8FA5-C4AB86D336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7900" y="1134904"/>
            <a:ext cx="1348740" cy="320040"/>
          </a:xfrm>
          <a:prstGeom prst="rect">
            <a:avLst/>
          </a:prstGeom>
        </p:spPr>
      </p:pic>
      <p:sp>
        <p:nvSpPr>
          <p:cNvPr id="14" name="TextBox 13">
            <a:extLst>
              <a:ext uri="{FF2B5EF4-FFF2-40B4-BE49-F238E27FC236}">
                <a16:creationId xmlns:a16="http://schemas.microsoft.com/office/drawing/2014/main" id="{C1275923-78C2-42F0-9419-49A01A69CFAD}"/>
              </a:ext>
            </a:extLst>
          </p:cNvPr>
          <p:cNvSpPr txBox="1"/>
          <p:nvPr/>
        </p:nvSpPr>
        <p:spPr>
          <a:xfrm>
            <a:off x="3200400" y="418862"/>
            <a:ext cx="5562600" cy="369332"/>
          </a:xfrm>
          <a:prstGeom prst="rect">
            <a:avLst/>
          </a:prstGeom>
          <a:noFill/>
        </p:spPr>
        <p:txBody>
          <a:bodyPr wrap="square" rtlCol="0">
            <a:spAutoFit/>
          </a:bodyPr>
          <a:lstStyle/>
          <a:p>
            <a:r>
              <a:rPr lang="en-US" dirty="0"/>
              <a:t>ARTICLE 47: Preserve Concord’s Reformatory Branch Trail</a:t>
            </a:r>
          </a:p>
        </p:txBody>
      </p:sp>
    </p:spTree>
    <p:extLst>
      <p:ext uri="{BB962C8B-B14F-4D97-AF65-F5344CB8AC3E}">
        <p14:creationId xmlns:p14="http://schemas.microsoft.com/office/powerpoint/2010/main" val="988268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009FB7-67B3-49C7-9B83-A77FE329B83E}"/>
              </a:ext>
            </a:extLst>
          </p:cNvPr>
          <p:cNvGrpSpPr/>
          <p:nvPr/>
        </p:nvGrpSpPr>
        <p:grpSpPr>
          <a:xfrm>
            <a:off x="617220" y="1809750"/>
            <a:ext cx="7909560" cy="2247900"/>
            <a:chOff x="617220" y="1809750"/>
            <a:chExt cx="7909560" cy="2247900"/>
          </a:xfrm>
        </p:grpSpPr>
        <p:grpSp>
          <p:nvGrpSpPr>
            <p:cNvPr id="4" name="Group 3">
              <a:extLst>
                <a:ext uri="{FF2B5EF4-FFF2-40B4-BE49-F238E27FC236}">
                  <a16:creationId xmlns:a16="http://schemas.microsoft.com/office/drawing/2014/main" id="{2242BEAA-69F4-42B5-BEE0-5F4DBBBCEDC3}"/>
                </a:ext>
              </a:extLst>
            </p:cNvPr>
            <p:cNvGrpSpPr/>
            <p:nvPr/>
          </p:nvGrpSpPr>
          <p:grpSpPr>
            <a:xfrm>
              <a:off x="754380" y="2924173"/>
              <a:ext cx="7772400" cy="1133477"/>
              <a:chOff x="754380" y="2924173"/>
              <a:chExt cx="7772400" cy="1133477"/>
            </a:xfrm>
          </p:grpSpPr>
          <p:sp>
            <p:nvSpPr>
              <p:cNvPr id="8" name="Rectangle 7">
                <a:extLst>
                  <a:ext uri="{FF2B5EF4-FFF2-40B4-BE49-F238E27FC236}">
                    <a16:creationId xmlns:a16="http://schemas.microsoft.com/office/drawing/2014/main" id="{91437A3F-BB60-44A8-A100-747AE1DCE2B2}"/>
                  </a:ext>
                </a:extLst>
              </p:cNvPr>
              <p:cNvSpPr/>
              <p:nvPr/>
            </p:nvSpPr>
            <p:spPr>
              <a:xfrm>
                <a:off x="754380" y="3190874"/>
                <a:ext cx="7772400" cy="6000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9FFF408-BC65-4FDD-93FF-177CE9D20351}"/>
                  </a:ext>
                </a:extLst>
              </p:cNvPr>
              <p:cNvSpPr/>
              <p:nvPr/>
            </p:nvSpPr>
            <p:spPr>
              <a:xfrm>
                <a:off x="2286000" y="2924173"/>
                <a:ext cx="624078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86B262B-BE70-4350-BEB9-CA119C706D81}"/>
                  </a:ext>
                </a:extLst>
              </p:cNvPr>
              <p:cNvSpPr/>
              <p:nvPr/>
            </p:nvSpPr>
            <p:spPr>
              <a:xfrm>
                <a:off x="754380" y="3752850"/>
                <a:ext cx="530352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4C5419B2-1F96-43FB-8885-E33002AF493D}"/>
                </a:ext>
              </a:extLst>
            </p:cNvPr>
            <p:cNvPicPr>
              <a:picLocks noChangeAspect="1"/>
            </p:cNvPicPr>
            <p:nvPr/>
          </p:nvPicPr>
          <p:blipFill>
            <a:blip r:embed="rId2">
              <a:alphaModFix amt="79000"/>
              <a:extLst>
                <a:ext uri="{28A0092B-C50C-407E-A947-70E740481C1C}">
                  <a14:useLocalDpi xmlns:a14="http://schemas.microsoft.com/office/drawing/2010/main" val="0"/>
                </a:ext>
              </a:extLst>
            </a:blip>
            <a:stretch>
              <a:fillRect/>
            </a:stretch>
          </p:blipFill>
          <p:spPr>
            <a:xfrm>
              <a:off x="617220" y="1809750"/>
              <a:ext cx="7909560" cy="2247900"/>
            </a:xfrm>
            <a:prstGeom prst="rect">
              <a:avLst/>
            </a:prstGeom>
          </p:spPr>
        </p:pic>
      </p:grpSp>
      <p:sp>
        <p:nvSpPr>
          <p:cNvPr id="2" name="Slide Number Placeholder 1">
            <a:extLst>
              <a:ext uri="{FF2B5EF4-FFF2-40B4-BE49-F238E27FC236}">
                <a16:creationId xmlns:a16="http://schemas.microsoft.com/office/drawing/2014/main" id="{08C6A49C-D8D2-432F-B940-A67F2030DB85}"/>
              </a:ext>
            </a:extLst>
          </p:cNvPr>
          <p:cNvSpPr>
            <a:spLocks noGrp="1"/>
          </p:cNvSpPr>
          <p:nvPr>
            <p:ph type="sldNum" sz="quarter" idx="12"/>
          </p:nvPr>
        </p:nvSpPr>
        <p:spPr/>
        <p:txBody>
          <a:bodyPr/>
          <a:lstStyle/>
          <a:p>
            <a:fld id="{18362CF7-34D8-4635-A9AE-FBAFA8966551}" type="slidenum">
              <a:rPr lang="en-US" smtClean="0"/>
              <a:t>18</a:t>
            </a:fld>
            <a:endParaRPr lang="en-US"/>
          </a:p>
        </p:txBody>
      </p:sp>
      <p:pic>
        <p:nvPicPr>
          <p:cNvPr id="6" name="Picture 5">
            <a:extLst>
              <a:ext uri="{FF2B5EF4-FFF2-40B4-BE49-F238E27FC236}">
                <a16:creationId xmlns:a16="http://schemas.microsoft.com/office/drawing/2014/main" id="{A77CD90E-EC67-4FA3-81C6-B54D99B33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 y="1047266"/>
            <a:ext cx="5029200" cy="457684"/>
          </a:xfrm>
          <a:prstGeom prst="rect">
            <a:avLst/>
          </a:prstGeom>
        </p:spPr>
      </p:pic>
      <p:pic>
        <p:nvPicPr>
          <p:cNvPr id="9" name="Picture 8">
            <a:extLst>
              <a:ext uri="{FF2B5EF4-FFF2-40B4-BE49-F238E27FC236}">
                <a16:creationId xmlns:a16="http://schemas.microsoft.com/office/drawing/2014/main" id="{2B82195B-155C-4FF9-8FA5-C4AB86D336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7900" y="1134904"/>
            <a:ext cx="1348740" cy="320040"/>
          </a:xfrm>
          <a:prstGeom prst="rect">
            <a:avLst/>
          </a:prstGeom>
        </p:spPr>
      </p:pic>
      <p:sp>
        <p:nvSpPr>
          <p:cNvPr id="14" name="TextBox 13">
            <a:extLst>
              <a:ext uri="{FF2B5EF4-FFF2-40B4-BE49-F238E27FC236}">
                <a16:creationId xmlns:a16="http://schemas.microsoft.com/office/drawing/2014/main" id="{43BF1245-6394-40E5-8F3C-A811B5340D73}"/>
              </a:ext>
            </a:extLst>
          </p:cNvPr>
          <p:cNvSpPr txBox="1"/>
          <p:nvPr/>
        </p:nvSpPr>
        <p:spPr>
          <a:xfrm>
            <a:off x="3200400" y="418862"/>
            <a:ext cx="5562600" cy="369332"/>
          </a:xfrm>
          <a:prstGeom prst="rect">
            <a:avLst/>
          </a:prstGeom>
          <a:noFill/>
        </p:spPr>
        <p:txBody>
          <a:bodyPr wrap="square" rtlCol="0">
            <a:spAutoFit/>
          </a:bodyPr>
          <a:lstStyle/>
          <a:p>
            <a:r>
              <a:rPr lang="en-US" dirty="0"/>
              <a:t>ARTICLE 47: Preserve Concord’s Reformatory Branch Trail</a:t>
            </a:r>
          </a:p>
        </p:txBody>
      </p:sp>
      <p:sp>
        <p:nvSpPr>
          <p:cNvPr id="16" name="Title 1">
            <a:extLst>
              <a:ext uri="{FF2B5EF4-FFF2-40B4-BE49-F238E27FC236}">
                <a16:creationId xmlns:a16="http://schemas.microsoft.com/office/drawing/2014/main" id="{1DD37010-C1E5-47B5-A89F-BCDFD176E9B8}"/>
              </a:ext>
            </a:extLst>
          </p:cNvPr>
          <p:cNvSpPr txBox="1">
            <a:spLocks/>
          </p:cNvSpPr>
          <p:nvPr/>
        </p:nvSpPr>
        <p:spPr>
          <a:xfrm>
            <a:off x="2590800" y="3792128"/>
            <a:ext cx="4267200" cy="163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a:p>
            <a:endParaRPr lang="en-US" sz="2800" dirty="0"/>
          </a:p>
          <a:p>
            <a:endParaRPr lang="en-US" sz="2800" dirty="0"/>
          </a:p>
          <a:p>
            <a:r>
              <a:rPr lang="en-US" sz="2800" dirty="0"/>
              <a:t>This concern still applies.</a:t>
            </a:r>
          </a:p>
          <a:p>
            <a:r>
              <a:rPr lang="en-US" sz="2800" dirty="0"/>
              <a:t> </a:t>
            </a:r>
          </a:p>
        </p:txBody>
      </p:sp>
    </p:spTree>
    <p:extLst>
      <p:ext uri="{BB962C8B-B14F-4D97-AF65-F5344CB8AC3E}">
        <p14:creationId xmlns:p14="http://schemas.microsoft.com/office/powerpoint/2010/main" val="2858861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C6A49C-D8D2-432F-B940-A67F2030DB85}"/>
              </a:ext>
            </a:extLst>
          </p:cNvPr>
          <p:cNvSpPr>
            <a:spLocks noGrp="1"/>
          </p:cNvSpPr>
          <p:nvPr>
            <p:ph type="sldNum" sz="quarter" idx="12"/>
          </p:nvPr>
        </p:nvSpPr>
        <p:spPr/>
        <p:txBody>
          <a:bodyPr/>
          <a:lstStyle/>
          <a:p>
            <a:fld id="{18362CF7-34D8-4635-A9AE-FBAFA8966551}" type="slidenum">
              <a:rPr lang="en-US" smtClean="0"/>
              <a:t>19</a:t>
            </a:fld>
            <a:endParaRPr lang="en-US"/>
          </a:p>
        </p:txBody>
      </p:sp>
      <p:pic>
        <p:nvPicPr>
          <p:cNvPr id="6" name="Picture 5">
            <a:extLst>
              <a:ext uri="{FF2B5EF4-FFF2-40B4-BE49-F238E27FC236}">
                <a16:creationId xmlns:a16="http://schemas.microsoft.com/office/drawing/2014/main" id="{A77CD90E-EC67-4FA3-81C6-B54D99B33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 y="1047266"/>
            <a:ext cx="5029200" cy="457684"/>
          </a:xfrm>
          <a:prstGeom prst="rect">
            <a:avLst/>
          </a:prstGeom>
        </p:spPr>
      </p:pic>
      <p:pic>
        <p:nvPicPr>
          <p:cNvPr id="9" name="Picture 8">
            <a:extLst>
              <a:ext uri="{FF2B5EF4-FFF2-40B4-BE49-F238E27FC236}">
                <a16:creationId xmlns:a16="http://schemas.microsoft.com/office/drawing/2014/main" id="{2B82195B-155C-4FF9-8FA5-C4AB86D33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900" y="1134904"/>
            <a:ext cx="1348740" cy="320040"/>
          </a:xfrm>
          <a:prstGeom prst="rect">
            <a:avLst/>
          </a:prstGeom>
        </p:spPr>
      </p:pic>
      <p:grpSp>
        <p:nvGrpSpPr>
          <p:cNvPr id="3" name="Group 2">
            <a:extLst>
              <a:ext uri="{FF2B5EF4-FFF2-40B4-BE49-F238E27FC236}">
                <a16:creationId xmlns:a16="http://schemas.microsoft.com/office/drawing/2014/main" id="{1735D0E1-330D-4026-979F-AE1768B6BC1F}"/>
              </a:ext>
            </a:extLst>
          </p:cNvPr>
          <p:cNvGrpSpPr/>
          <p:nvPr/>
        </p:nvGrpSpPr>
        <p:grpSpPr>
          <a:xfrm>
            <a:off x="598170" y="2038350"/>
            <a:ext cx="7947660" cy="1831521"/>
            <a:chOff x="598170" y="2038350"/>
            <a:chExt cx="7947660" cy="1831521"/>
          </a:xfrm>
        </p:grpSpPr>
        <p:sp>
          <p:nvSpPr>
            <p:cNvPr id="15" name="Rectangle 14">
              <a:extLst>
                <a:ext uri="{FF2B5EF4-FFF2-40B4-BE49-F238E27FC236}">
                  <a16:creationId xmlns:a16="http://schemas.microsoft.com/office/drawing/2014/main" id="{B7710494-F0EB-408E-B3B1-A073D1BCAF9D}"/>
                </a:ext>
              </a:extLst>
            </p:cNvPr>
            <p:cNvSpPr/>
            <p:nvPr/>
          </p:nvSpPr>
          <p:spPr>
            <a:xfrm>
              <a:off x="685800" y="2352221"/>
              <a:ext cx="2362200" cy="3403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1B3703F-6665-46B8-BB72-9AD57316F04D}"/>
                </a:ext>
              </a:extLst>
            </p:cNvPr>
            <p:cNvSpPr/>
            <p:nvPr/>
          </p:nvSpPr>
          <p:spPr>
            <a:xfrm>
              <a:off x="1948543" y="2038350"/>
              <a:ext cx="5791200" cy="3106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Text&#10;&#10;Description automatically generated">
              <a:extLst>
                <a:ext uri="{FF2B5EF4-FFF2-40B4-BE49-F238E27FC236}">
                  <a16:creationId xmlns:a16="http://schemas.microsoft.com/office/drawing/2014/main" id="{8C4AF7B6-00CA-4E4C-8508-498C1541C4DE}"/>
                </a:ext>
              </a:extLst>
            </p:cNvPr>
            <p:cNvPicPr>
              <a:picLocks noChangeAspect="1"/>
            </p:cNvPicPr>
            <p:nvPr/>
          </p:nvPicPr>
          <p:blipFill>
            <a:blip r:embed="rId4">
              <a:alphaModFix amt="75000"/>
              <a:extLst>
                <a:ext uri="{28A0092B-C50C-407E-A947-70E740481C1C}">
                  <a14:useLocalDpi xmlns:a14="http://schemas.microsoft.com/office/drawing/2010/main" val="0"/>
                </a:ext>
              </a:extLst>
            </a:blip>
            <a:stretch>
              <a:fillRect/>
            </a:stretch>
          </p:blipFill>
          <p:spPr>
            <a:xfrm>
              <a:off x="598170" y="2056311"/>
              <a:ext cx="7947660" cy="1120140"/>
            </a:xfrm>
            <a:prstGeom prst="rect">
              <a:avLst/>
            </a:prstGeom>
          </p:spPr>
        </p:pic>
        <p:pic>
          <p:nvPicPr>
            <p:cNvPr id="17" name="Picture 16">
              <a:extLst>
                <a:ext uri="{FF2B5EF4-FFF2-40B4-BE49-F238E27FC236}">
                  <a16:creationId xmlns:a16="http://schemas.microsoft.com/office/drawing/2014/main" id="{27538480-0233-4F09-950C-9E1D5C2306CC}"/>
                </a:ext>
              </a:extLst>
            </p:cNvPr>
            <p:cNvPicPr>
              <a:picLocks noChangeAspect="1"/>
            </p:cNvPicPr>
            <p:nvPr/>
          </p:nvPicPr>
          <p:blipFill>
            <a:blip r:embed="rId5">
              <a:alphaModFix amt="74000"/>
              <a:extLst>
                <a:ext uri="{28A0092B-C50C-407E-A947-70E740481C1C}">
                  <a14:useLocalDpi xmlns:a14="http://schemas.microsoft.com/office/drawing/2010/main" val="0"/>
                </a:ext>
              </a:extLst>
            </a:blip>
            <a:stretch>
              <a:fillRect/>
            </a:stretch>
          </p:blipFill>
          <p:spPr>
            <a:xfrm>
              <a:off x="599741" y="3176451"/>
              <a:ext cx="7757160" cy="693420"/>
            </a:xfrm>
            <a:prstGeom prst="rect">
              <a:avLst/>
            </a:prstGeom>
          </p:spPr>
        </p:pic>
      </p:grpSp>
      <p:sp>
        <p:nvSpPr>
          <p:cNvPr id="19" name="TextBox 18">
            <a:extLst>
              <a:ext uri="{FF2B5EF4-FFF2-40B4-BE49-F238E27FC236}">
                <a16:creationId xmlns:a16="http://schemas.microsoft.com/office/drawing/2014/main" id="{CFBC8303-4B9E-480B-BA4F-E6706547C583}"/>
              </a:ext>
            </a:extLst>
          </p:cNvPr>
          <p:cNvSpPr txBox="1"/>
          <p:nvPr/>
        </p:nvSpPr>
        <p:spPr>
          <a:xfrm>
            <a:off x="3200400" y="418862"/>
            <a:ext cx="5562600" cy="369332"/>
          </a:xfrm>
          <a:prstGeom prst="rect">
            <a:avLst/>
          </a:prstGeom>
          <a:noFill/>
        </p:spPr>
        <p:txBody>
          <a:bodyPr wrap="square" rtlCol="0">
            <a:spAutoFit/>
          </a:bodyPr>
          <a:lstStyle/>
          <a:p>
            <a:r>
              <a:rPr lang="en-US" dirty="0"/>
              <a:t>ARTICLE 47: Preserve Concord’s Reformatory Branch Trail</a:t>
            </a:r>
          </a:p>
        </p:txBody>
      </p:sp>
    </p:spTree>
    <p:extLst>
      <p:ext uri="{BB962C8B-B14F-4D97-AF65-F5344CB8AC3E}">
        <p14:creationId xmlns:p14="http://schemas.microsoft.com/office/powerpoint/2010/main" val="3424892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2</a:t>
            </a:fld>
            <a:endParaRPr lang="en-US" dirty="0"/>
          </a:p>
        </p:txBody>
      </p:sp>
      <p:sp>
        <p:nvSpPr>
          <p:cNvPr id="12" name="Title 1">
            <a:extLst>
              <a:ext uri="{FF2B5EF4-FFF2-40B4-BE49-F238E27FC236}">
                <a16:creationId xmlns:a16="http://schemas.microsoft.com/office/drawing/2014/main" id="{5DC33163-BA31-41A0-873C-13F20E30AD61}"/>
              </a:ext>
            </a:extLst>
          </p:cNvPr>
          <p:cNvSpPr>
            <a:spLocks noGrp="1"/>
          </p:cNvSpPr>
          <p:nvPr>
            <p:ph type="ctrTitle"/>
          </p:nvPr>
        </p:nvSpPr>
        <p:spPr>
          <a:xfrm>
            <a:off x="1066800" y="1809750"/>
            <a:ext cx="7010400" cy="1635283"/>
          </a:xfrm>
        </p:spPr>
        <p:txBody>
          <a:bodyPr>
            <a:noAutofit/>
          </a:bodyPr>
          <a:lstStyle/>
          <a:p>
            <a:r>
              <a:rPr lang="en-US" sz="2400" b="1" dirty="0"/>
              <a:t>Mr. Gailus moves that the Town recommend, to the owners of the various portions of the Reformatory Branch Trail in Concord and to the individuals and entities and all other parties responsible for the care thereof, that the Trail continue to be maintained in an unpaved natural condition for walking, hiking, jogging, dog walking, nature immersion, nature observation, photography, and cycling; …</a:t>
            </a:r>
          </a:p>
        </p:txBody>
      </p:sp>
      <p:sp>
        <p:nvSpPr>
          <p:cNvPr id="8" name="TextBox 7">
            <a:extLst>
              <a:ext uri="{FF2B5EF4-FFF2-40B4-BE49-F238E27FC236}">
                <a16:creationId xmlns:a16="http://schemas.microsoft.com/office/drawing/2014/main" id="{FFA95EEB-E9DB-4DD5-9C57-1D0474A77BA2}"/>
              </a:ext>
            </a:extLst>
          </p:cNvPr>
          <p:cNvSpPr txBox="1"/>
          <p:nvPr/>
        </p:nvSpPr>
        <p:spPr>
          <a:xfrm>
            <a:off x="3200400" y="418862"/>
            <a:ext cx="5562600" cy="369332"/>
          </a:xfrm>
          <a:prstGeom prst="rect">
            <a:avLst/>
          </a:prstGeom>
          <a:noFill/>
        </p:spPr>
        <p:txBody>
          <a:bodyPr wrap="square" rtlCol="0">
            <a:spAutoFit/>
          </a:bodyPr>
          <a:lstStyle/>
          <a:p>
            <a:r>
              <a:rPr lang="en-US" dirty="0"/>
              <a:t>ARTICLE 47: Preserve Concord’s Reformatory Branch Trail</a:t>
            </a:r>
          </a:p>
        </p:txBody>
      </p:sp>
    </p:spTree>
    <p:extLst>
      <p:ext uri="{BB962C8B-B14F-4D97-AF65-F5344CB8AC3E}">
        <p14:creationId xmlns:p14="http://schemas.microsoft.com/office/powerpoint/2010/main" val="2468287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699C150-286E-4C16-8032-E2690201DD9E}"/>
              </a:ext>
            </a:extLst>
          </p:cNvPr>
          <p:cNvGrpSpPr/>
          <p:nvPr/>
        </p:nvGrpSpPr>
        <p:grpSpPr>
          <a:xfrm>
            <a:off x="598170" y="2056311"/>
            <a:ext cx="7947660" cy="1813560"/>
            <a:chOff x="598170" y="2056311"/>
            <a:chExt cx="7947660" cy="1813560"/>
          </a:xfrm>
        </p:grpSpPr>
        <p:grpSp>
          <p:nvGrpSpPr>
            <p:cNvPr id="3" name="Group 2">
              <a:extLst>
                <a:ext uri="{FF2B5EF4-FFF2-40B4-BE49-F238E27FC236}">
                  <a16:creationId xmlns:a16="http://schemas.microsoft.com/office/drawing/2014/main" id="{1D07795B-B24D-4B7C-AE4F-ED9D7F50B642}"/>
                </a:ext>
              </a:extLst>
            </p:cNvPr>
            <p:cNvGrpSpPr/>
            <p:nvPr/>
          </p:nvGrpSpPr>
          <p:grpSpPr>
            <a:xfrm>
              <a:off x="598171" y="2856048"/>
              <a:ext cx="7946087" cy="1013823"/>
              <a:chOff x="598171" y="2856048"/>
              <a:chExt cx="7946087" cy="1013823"/>
            </a:xfrm>
          </p:grpSpPr>
          <p:sp>
            <p:nvSpPr>
              <p:cNvPr id="10" name="Rectangle 9">
                <a:extLst>
                  <a:ext uri="{FF2B5EF4-FFF2-40B4-BE49-F238E27FC236}">
                    <a16:creationId xmlns:a16="http://schemas.microsoft.com/office/drawing/2014/main" id="{64B4B70B-A29D-425E-96D3-62DF33C8D541}"/>
                  </a:ext>
                </a:extLst>
              </p:cNvPr>
              <p:cNvSpPr/>
              <p:nvPr/>
            </p:nvSpPr>
            <p:spPr>
              <a:xfrm>
                <a:off x="598171" y="3489597"/>
                <a:ext cx="1916430" cy="3403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tan</a:t>
                </a:r>
              </a:p>
            </p:txBody>
          </p:sp>
          <p:sp>
            <p:nvSpPr>
              <p:cNvPr id="16" name="Rectangle 15">
                <a:extLst>
                  <a:ext uri="{FF2B5EF4-FFF2-40B4-BE49-F238E27FC236}">
                    <a16:creationId xmlns:a16="http://schemas.microsoft.com/office/drawing/2014/main" id="{11B3703F-6665-46B8-BB72-9AD57316F04D}"/>
                  </a:ext>
                </a:extLst>
              </p:cNvPr>
              <p:cNvSpPr/>
              <p:nvPr/>
            </p:nvSpPr>
            <p:spPr>
              <a:xfrm>
                <a:off x="598171" y="3178901"/>
                <a:ext cx="7758730" cy="3106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tan</a:t>
                </a:r>
              </a:p>
            </p:txBody>
          </p:sp>
          <p:pic>
            <p:nvPicPr>
              <p:cNvPr id="17" name="Picture 16">
                <a:extLst>
                  <a:ext uri="{FF2B5EF4-FFF2-40B4-BE49-F238E27FC236}">
                    <a16:creationId xmlns:a16="http://schemas.microsoft.com/office/drawing/2014/main" id="{27538480-0233-4F09-950C-9E1D5C2306CC}"/>
                  </a:ext>
                </a:extLst>
              </p:cNvPr>
              <p:cNvPicPr>
                <a:picLocks noChangeAspect="1"/>
              </p:cNvPicPr>
              <p:nvPr/>
            </p:nvPicPr>
            <p:blipFill>
              <a:blip r:embed="rId2">
                <a:alphaModFix amt="74000"/>
                <a:extLst>
                  <a:ext uri="{28A0092B-C50C-407E-A947-70E740481C1C}">
                    <a14:useLocalDpi xmlns:a14="http://schemas.microsoft.com/office/drawing/2010/main" val="0"/>
                  </a:ext>
                </a:extLst>
              </a:blip>
              <a:stretch>
                <a:fillRect/>
              </a:stretch>
            </p:blipFill>
            <p:spPr>
              <a:xfrm>
                <a:off x="599741" y="3176451"/>
                <a:ext cx="7757160" cy="693420"/>
              </a:xfrm>
              <a:prstGeom prst="rect">
                <a:avLst/>
              </a:prstGeom>
            </p:spPr>
          </p:pic>
          <p:sp>
            <p:nvSpPr>
              <p:cNvPr id="15" name="Rectangle 14">
                <a:extLst>
                  <a:ext uri="{FF2B5EF4-FFF2-40B4-BE49-F238E27FC236}">
                    <a16:creationId xmlns:a16="http://schemas.microsoft.com/office/drawing/2014/main" id="{B7710494-F0EB-408E-B3B1-A073D1BCAF9D}"/>
                  </a:ext>
                </a:extLst>
              </p:cNvPr>
              <p:cNvSpPr/>
              <p:nvPr/>
            </p:nvSpPr>
            <p:spPr>
              <a:xfrm>
                <a:off x="3352799" y="2856048"/>
                <a:ext cx="5191459" cy="3403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tan</a:t>
                </a:r>
              </a:p>
            </p:txBody>
          </p:sp>
        </p:grpSp>
        <p:pic>
          <p:nvPicPr>
            <p:cNvPr id="18" name="Picture 17" descr="Text&#10;&#10;Description automatically generated">
              <a:extLst>
                <a:ext uri="{FF2B5EF4-FFF2-40B4-BE49-F238E27FC236}">
                  <a16:creationId xmlns:a16="http://schemas.microsoft.com/office/drawing/2014/main" id="{8C4AF7B6-00CA-4E4C-8508-498C1541C4DE}"/>
                </a:ext>
              </a:extLst>
            </p:cNvPr>
            <p:cNvPicPr>
              <a:picLocks noChangeAspect="1"/>
            </p:cNvPicPr>
            <p:nvPr/>
          </p:nvPicPr>
          <p:blipFill>
            <a:blip r:embed="rId3">
              <a:alphaModFix amt="75000"/>
              <a:extLst>
                <a:ext uri="{28A0092B-C50C-407E-A947-70E740481C1C}">
                  <a14:useLocalDpi xmlns:a14="http://schemas.microsoft.com/office/drawing/2010/main" val="0"/>
                </a:ext>
              </a:extLst>
            </a:blip>
            <a:stretch>
              <a:fillRect/>
            </a:stretch>
          </p:blipFill>
          <p:spPr>
            <a:xfrm>
              <a:off x="598170" y="2056311"/>
              <a:ext cx="7947660" cy="1120140"/>
            </a:xfrm>
            <a:prstGeom prst="rect">
              <a:avLst/>
            </a:prstGeom>
          </p:spPr>
        </p:pic>
      </p:grpSp>
      <p:sp>
        <p:nvSpPr>
          <p:cNvPr id="2" name="Slide Number Placeholder 1">
            <a:extLst>
              <a:ext uri="{FF2B5EF4-FFF2-40B4-BE49-F238E27FC236}">
                <a16:creationId xmlns:a16="http://schemas.microsoft.com/office/drawing/2014/main" id="{08C6A49C-D8D2-432F-B940-A67F2030DB85}"/>
              </a:ext>
            </a:extLst>
          </p:cNvPr>
          <p:cNvSpPr>
            <a:spLocks noGrp="1"/>
          </p:cNvSpPr>
          <p:nvPr>
            <p:ph type="sldNum" sz="quarter" idx="12"/>
          </p:nvPr>
        </p:nvSpPr>
        <p:spPr/>
        <p:txBody>
          <a:bodyPr/>
          <a:lstStyle/>
          <a:p>
            <a:fld id="{18362CF7-34D8-4635-A9AE-FBAFA8966551}" type="slidenum">
              <a:rPr lang="en-US" smtClean="0"/>
              <a:t>20</a:t>
            </a:fld>
            <a:endParaRPr lang="en-US"/>
          </a:p>
        </p:txBody>
      </p:sp>
      <p:pic>
        <p:nvPicPr>
          <p:cNvPr id="6" name="Picture 5">
            <a:extLst>
              <a:ext uri="{FF2B5EF4-FFF2-40B4-BE49-F238E27FC236}">
                <a16:creationId xmlns:a16="http://schemas.microsoft.com/office/drawing/2014/main" id="{A77CD90E-EC67-4FA3-81C6-B54D99B332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 y="1047266"/>
            <a:ext cx="5029200" cy="457684"/>
          </a:xfrm>
          <a:prstGeom prst="rect">
            <a:avLst/>
          </a:prstGeom>
        </p:spPr>
      </p:pic>
      <p:pic>
        <p:nvPicPr>
          <p:cNvPr id="9" name="Picture 8">
            <a:extLst>
              <a:ext uri="{FF2B5EF4-FFF2-40B4-BE49-F238E27FC236}">
                <a16:creationId xmlns:a16="http://schemas.microsoft.com/office/drawing/2014/main" id="{2B82195B-155C-4FF9-8FA5-C4AB86D336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7900" y="1134904"/>
            <a:ext cx="1348740" cy="320040"/>
          </a:xfrm>
          <a:prstGeom prst="rect">
            <a:avLst/>
          </a:prstGeom>
        </p:spPr>
      </p:pic>
      <p:sp>
        <p:nvSpPr>
          <p:cNvPr id="13" name="TextBox 12">
            <a:extLst>
              <a:ext uri="{FF2B5EF4-FFF2-40B4-BE49-F238E27FC236}">
                <a16:creationId xmlns:a16="http://schemas.microsoft.com/office/drawing/2014/main" id="{208B54EB-628B-49DF-8FB9-176AAD6E2A9F}"/>
              </a:ext>
            </a:extLst>
          </p:cNvPr>
          <p:cNvSpPr txBox="1"/>
          <p:nvPr/>
        </p:nvSpPr>
        <p:spPr>
          <a:xfrm>
            <a:off x="3200400" y="418862"/>
            <a:ext cx="5562600" cy="369332"/>
          </a:xfrm>
          <a:prstGeom prst="rect">
            <a:avLst/>
          </a:prstGeom>
          <a:noFill/>
        </p:spPr>
        <p:txBody>
          <a:bodyPr wrap="square" rtlCol="0">
            <a:spAutoFit/>
          </a:bodyPr>
          <a:lstStyle/>
          <a:p>
            <a:r>
              <a:rPr lang="en-US" dirty="0"/>
              <a:t>ARTICLE 47: Preserve Concord’s Reformatory Branch Trail</a:t>
            </a:r>
          </a:p>
        </p:txBody>
      </p:sp>
      <p:sp>
        <p:nvSpPr>
          <p:cNvPr id="19" name="Title 1">
            <a:extLst>
              <a:ext uri="{FF2B5EF4-FFF2-40B4-BE49-F238E27FC236}">
                <a16:creationId xmlns:a16="http://schemas.microsoft.com/office/drawing/2014/main" id="{B1BEE9F5-6154-48A5-ABE9-CFD56F3C46EF}"/>
              </a:ext>
            </a:extLst>
          </p:cNvPr>
          <p:cNvSpPr txBox="1">
            <a:spLocks/>
          </p:cNvSpPr>
          <p:nvPr/>
        </p:nvSpPr>
        <p:spPr>
          <a:xfrm>
            <a:off x="2590800" y="3706368"/>
            <a:ext cx="4267200" cy="163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a:p>
            <a:endParaRPr lang="en-US" sz="2800" dirty="0"/>
          </a:p>
          <a:p>
            <a:endParaRPr lang="en-US" sz="2800" dirty="0"/>
          </a:p>
          <a:p>
            <a:r>
              <a:rPr lang="en-US" sz="2800" dirty="0"/>
              <a:t>This concern still applies.</a:t>
            </a:r>
          </a:p>
          <a:p>
            <a:r>
              <a:rPr lang="en-US" sz="2800" dirty="0"/>
              <a:t> </a:t>
            </a:r>
          </a:p>
        </p:txBody>
      </p:sp>
    </p:spTree>
    <p:extLst>
      <p:ext uri="{BB962C8B-B14F-4D97-AF65-F5344CB8AC3E}">
        <p14:creationId xmlns:p14="http://schemas.microsoft.com/office/powerpoint/2010/main" val="463428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21</a:t>
            </a:fld>
            <a:endParaRPr lang="en-US" dirty="0"/>
          </a:p>
        </p:txBody>
      </p:sp>
      <p:sp>
        <p:nvSpPr>
          <p:cNvPr id="12" name="Title 1">
            <a:extLst>
              <a:ext uri="{FF2B5EF4-FFF2-40B4-BE49-F238E27FC236}">
                <a16:creationId xmlns:a16="http://schemas.microsoft.com/office/drawing/2014/main" id="{5DC33163-BA31-41A0-873C-13F20E30AD61}"/>
              </a:ext>
            </a:extLst>
          </p:cNvPr>
          <p:cNvSpPr>
            <a:spLocks noGrp="1"/>
          </p:cNvSpPr>
          <p:nvPr>
            <p:ph type="ctrTitle"/>
          </p:nvPr>
        </p:nvSpPr>
        <p:spPr>
          <a:xfrm>
            <a:off x="533400" y="742950"/>
            <a:ext cx="8001000" cy="1635283"/>
          </a:xfrm>
        </p:spPr>
        <p:txBody>
          <a:bodyPr>
            <a:noAutofit/>
          </a:bodyPr>
          <a:lstStyle/>
          <a:p>
            <a:pPr>
              <a:lnSpc>
                <a:spcPct val="150000"/>
              </a:lnSpc>
            </a:pPr>
            <a:br>
              <a:rPr lang="en-US" sz="2400" dirty="0">
                <a:effectLst/>
                <a:latin typeface="Verdana" panose="020B0604030504040204" pitchFamily="34" charset="0"/>
                <a:ea typeface="Calibri" panose="020F0502020204030204" pitchFamily="34" charset="0"/>
                <a:cs typeface="Times New Roman" panose="02020603050405020304" pitchFamily="18" charset="0"/>
              </a:rPr>
            </a:br>
            <a:r>
              <a:rPr lang="en-US" sz="2400" dirty="0">
                <a:effectLst/>
                <a:latin typeface="Verdana" panose="020B0604030504040204" pitchFamily="34" charset="0"/>
                <a:ea typeface="Calibri" panose="020F0502020204030204" pitchFamily="34" charset="0"/>
                <a:cs typeface="Times New Roman" panose="02020603050405020304" pitchFamily="18" charset="0"/>
              </a:rPr>
              <a:t>This nature immersive </a:t>
            </a:r>
            <a:r>
              <a:rPr lang="en-US" sz="2400" dirty="0">
                <a:latin typeface="Verdana" panose="020B0604030504040204" pitchFamily="34" charset="0"/>
                <a:ea typeface="Calibri" panose="020F0502020204030204" pitchFamily="34" charset="0"/>
                <a:cs typeface="Times New Roman" panose="02020603050405020304" pitchFamily="18" charset="0"/>
              </a:rPr>
              <a:t>natural trail in Concord</a:t>
            </a:r>
            <a:br>
              <a:rPr lang="en-US" sz="2400" dirty="0">
                <a:latin typeface="Verdana" panose="020B0604030504040204" pitchFamily="34" charset="0"/>
                <a:ea typeface="Calibri" panose="020F0502020204030204" pitchFamily="34" charset="0"/>
                <a:cs typeface="Times New Roman" panose="02020603050405020304" pitchFamily="18" charset="0"/>
              </a:rPr>
            </a:br>
            <a:r>
              <a:rPr lang="en-US" sz="2400" dirty="0">
                <a:latin typeface="Verdana" panose="020B0604030504040204" pitchFamily="34" charset="0"/>
                <a:ea typeface="Calibri" panose="020F0502020204030204" pitchFamily="34" charset="0"/>
                <a:cs typeface="Times New Roman" panose="02020603050405020304" pitchFamily="18" charset="0"/>
              </a:rPr>
              <a:t> </a:t>
            </a:r>
            <a:r>
              <a:rPr lang="en-US" sz="2400" dirty="0">
                <a:effectLst/>
                <a:latin typeface="Verdana" panose="020B0604030504040204" pitchFamily="34" charset="0"/>
                <a:ea typeface="Calibri" panose="020F0502020204030204" pitchFamily="34" charset="0"/>
                <a:cs typeface="Times New Roman" panose="02020603050405020304" pitchFamily="18" charset="0"/>
              </a:rPr>
              <a:t>provides</a:t>
            </a:r>
            <a:r>
              <a:rPr lang="en-US" sz="2400" dirty="0">
                <a:latin typeface="Verdana" panose="020B0604030504040204" pitchFamily="34" charset="0"/>
                <a:ea typeface="Calibri" panose="020F0502020204030204" pitchFamily="34" charset="0"/>
                <a:cs typeface="Times New Roman" panose="02020603050405020304" pitchFamily="18" charset="0"/>
              </a:rPr>
              <a:t> m</a:t>
            </a:r>
            <a:r>
              <a:rPr lang="en-US" sz="2400" dirty="0">
                <a:effectLst/>
                <a:latin typeface="Verdana" panose="020B0604030504040204" pitchFamily="34" charset="0"/>
                <a:ea typeface="Calibri" panose="020F0502020204030204" pitchFamily="34" charset="0"/>
                <a:cs typeface="Times New Roman" panose="02020603050405020304" pitchFamily="18" charset="0"/>
              </a:rPr>
              <a:t>ental and physical </a:t>
            </a:r>
            <a:r>
              <a:rPr lang="en-US" sz="2400" dirty="0">
                <a:latin typeface="Verdana" panose="020B0604030504040204" pitchFamily="34" charset="0"/>
                <a:ea typeface="Calibri" panose="020F0502020204030204" pitchFamily="34" charset="0"/>
                <a:cs typeface="Times New Roman" panose="02020603050405020304" pitchFamily="18" charset="0"/>
              </a:rPr>
              <a:t>h</a:t>
            </a:r>
            <a:r>
              <a:rPr lang="en-US" sz="2400" dirty="0">
                <a:effectLst/>
                <a:latin typeface="Verdana" panose="020B0604030504040204" pitchFamily="34" charset="0"/>
                <a:ea typeface="Calibri" panose="020F0502020204030204" pitchFamily="34" charset="0"/>
                <a:cs typeface="Times New Roman" panose="02020603050405020304" pitchFamily="18" charset="0"/>
              </a:rPr>
              <a:t>ealth benefits.</a:t>
            </a:r>
            <a:br>
              <a:rPr lang="en-US" sz="2400" dirty="0">
                <a:effectLst/>
                <a:latin typeface="Verdana" panose="020B0604030504040204" pitchFamily="34" charset="0"/>
                <a:ea typeface="Calibri" panose="020F0502020204030204" pitchFamily="34" charset="0"/>
                <a:cs typeface="Times New Roman" panose="02020603050405020304" pitchFamily="18" charset="0"/>
              </a:rPr>
            </a:br>
            <a:endParaRPr lang="en-US" sz="2000" b="1" dirty="0"/>
          </a:p>
        </p:txBody>
      </p:sp>
      <p:sp>
        <p:nvSpPr>
          <p:cNvPr id="8" name="TextBox 7">
            <a:extLst>
              <a:ext uri="{FF2B5EF4-FFF2-40B4-BE49-F238E27FC236}">
                <a16:creationId xmlns:a16="http://schemas.microsoft.com/office/drawing/2014/main" id="{FFA95EEB-E9DB-4DD5-9C57-1D0474A77BA2}"/>
              </a:ext>
            </a:extLst>
          </p:cNvPr>
          <p:cNvSpPr txBox="1"/>
          <p:nvPr/>
        </p:nvSpPr>
        <p:spPr>
          <a:xfrm>
            <a:off x="3200400" y="418862"/>
            <a:ext cx="5562600" cy="369332"/>
          </a:xfrm>
          <a:prstGeom prst="rect">
            <a:avLst/>
          </a:prstGeom>
          <a:noFill/>
        </p:spPr>
        <p:txBody>
          <a:bodyPr wrap="square" rtlCol="0">
            <a:spAutoFit/>
          </a:bodyPr>
          <a:lstStyle/>
          <a:p>
            <a:r>
              <a:rPr lang="en-US" dirty="0"/>
              <a:t>ARTICLE 47: Preserve Concord’s Reformatory Branch Trail</a:t>
            </a:r>
          </a:p>
        </p:txBody>
      </p:sp>
      <p:sp>
        <p:nvSpPr>
          <p:cNvPr id="6" name="TextBox 5">
            <a:extLst>
              <a:ext uri="{FF2B5EF4-FFF2-40B4-BE49-F238E27FC236}">
                <a16:creationId xmlns:a16="http://schemas.microsoft.com/office/drawing/2014/main" id="{C71FACE5-099F-4826-8D07-00434132130A}"/>
              </a:ext>
            </a:extLst>
          </p:cNvPr>
          <p:cNvSpPr txBox="1"/>
          <p:nvPr/>
        </p:nvSpPr>
        <p:spPr>
          <a:xfrm>
            <a:off x="1600200" y="2614696"/>
            <a:ext cx="7010400" cy="1231106"/>
          </a:xfrm>
          <a:prstGeom prst="rect">
            <a:avLst/>
          </a:prstGeom>
          <a:noFill/>
        </p:spPr>
        <p:txBody>
          <a:bodyPr wrap="square">
            <a:spAutoFit/>
          </a:bodyPr>
          <a:lstStyle/>
          <a:p>
            <a:r>
              <a:rPr lang="en-US" sz="1800" dirty="0">
                <a:effectLst/>
                <a:latin typeface="Verdana" panose="020B0604030504040204" pitchFamily="34" charset="0"/>
                <a:ea typeface="Calibri" panose="020F0502020204030204" pitchFamily="34" charset="0"/>
                <a:cs typeface="Times New Roman" panose="02020603050405020304" pitchFamily="18" charset="0"/>
              </a:rPr>
              <a:t>https://www.ncbi.nlm.nih.gov/pmc/articles/PMC7459647/</a:t>
            </a:r>
          </a:p>
          <a:p>
            <a:br>
              <a:rPr lang="en-US" sz="2000" dirty="0">
                <a:effectLst/>
                <a:latin typeface="Verdana" panose="020B0604030504040204" pitchFamily="34" charset="0"/>
                <a:ea typeface="Calibri" panose="020F0502020204030204" pitchFamily="34" charset="0"/>
                <a:cs typeface="Times New Roman" panose="02020603050405020304" pitchFamily="18" charset="0"/>
              </a:rPr>
            </a:br>
            <a:r>
              <a:rPr lang="en-US" sz="1800" dirty="0">
                <a:effectLst/>
                <a:latin typeface="Verdana" panose="020B0604030504040204" pitchFamily="34" charset="0"/>
                <a:ea typeface="Calibri" panose="020F0502020204030204" pitchFamily="34" charset="0"/>
                <a:cs typeface="Times New Roman" panose="02020603050405020304" pitchFamily="18" charset="0"/>
              </a:rPr>
              <a:t>https://e360.yale.edu/features/ecopsychology-how-immersion-in-nature-benefits-your-health</a:t>
            </a:r>
            <a:endParaRPr lang="en-US" dirty="0"/>
          </a:p>
        </p:txBody>
      </p:sp>
    </p:spTree>
    <p:extLst>
      <p:ext uri="{BB962C8B-B14F-4D97-AF65-F5344CB8AC3E}">
        <p14:creationId xmlns:p14="http://schemas.microsoft.com/office/powerpoint/2010/main" val="2586148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22</a:t>
            </a:fld>
            <a:endParaRPr lang="en-US" dirty="0"/>
          </a:p>
        </p:txBody>
      </p:sp>
      <p:sp>
        <p:nvSpPr>
          <p:cNvPr id="8" name="TextBox 7">
            <a:extLst>
              <a:ext uri="{FF2B5EF4-FFF2-40B4-BE49-F238E27FC236}">
                <a16:creationId xmlns:a16="http://schemas.microsoft.com/office/drawing/2014/main" id="{FFA95EEB-E9DB-4DD5-9C57-1D0474A77BA2}"/>
              </a:ext>
            </a:extLst>
          </p:cNvPr>
          <p:cNvSpPr txBox="1"/>
          <p:nvPr/>
        </p:nvSpPr>
        <p:spPr>
          <a:xfrm>
            <a:off x="3200400" y="418862"/>
            <a:ext cx="5562600" cy="369332"/>
          </a:xfrm>
          <a:prstGeom prst="rect">
            <a:avLst/>
          </a:prstGeom>
          <a:noFill/>
        </p:spPr>
        <p:txBody>
          <a:bodyPr wrap="square" rtlCol="0">
            <a:spAutoFit/>
          </a:bodyPr>
          <a:lstStyle/>
          <a:p>
            <a:r>
              <a:rPr lang="en-US" dirty="0"/>
              <a:t>ARTICLE 47: Preserve Concord’s Reformatory Branch Trail</a:t>
            </a:r>
          </a:p>
        </p:txBody>
      </p:sp>
      <p:sp>
        <p:nvSpPr>
          <p:cNvPr id="9" name="TextBox 8">
            <a:extLst>
              <a:ext uri="{FF2B5EF4-FFF2-40B4-BE49-F238E27FC236}">
                <a16:creationId xmlns:a16="http://schemas.microsoft.com/office/drawing/2014/main" id="{F8110820-3DB9-4252-9FD0-6BB177CAB3AF}"/>
              </a:ext>
            </a:extLst>
          </p:cNvPr>
          <p:cNvSpPr txBox="1"/>
          <p:nvPr/>
        </p:nvSpPr>
        <p:spPr>
          <a:xfrm>
            <a:off x="1524000" y="2557530"/>
            <a:ext cx="6781800" cy="338554"/>
          </a:xfrm>
          <a:prstGeom prst="rect">
            <a:avLst/>
          </a:prstGeom>
          <a:noFill/>
        </p:spPr>
        <p:txBody>
          <a:bodyPr wrap="square">
            <a:spAutoFit/>
          </a:bodyPr>
          <a:lstStyle/>
          <a:p>
            <a:r>
              <a:rPr lang="en-US" sz="1600" b="1" dirty="0"/>
              <a:t>https://www.frontiersin.org/articles/10.3389/ffgc.2019.00027/full</a:t>
            </a:r>
            <a:endParaRPr lang="en-US" sz="1600" dirty="0"/>
          </a:p>
        </p:txBody>
      </p:sp>
      <p:sp>
        <p:nvSpPr>
          <p:cNvPr id="11" name="TextBox 10">
            <a:extLst>
              <a:ext uri="{FF2B5EF4-FFF2-40B4-BE49-F238E27FC236}">
                <a16:creationId xmlns:a16="http://schemas.microsoft.com/office/drawing/2014/main" id="{7A55042D-9A06-45C0-9BC4-7F8EA14B48E0}"/>
              </a:ext>
            </a:extLst>
          </p:cNvPr>
          <p:cNvSpPr txBox="1"/>
          <p:nvPr/>
        </p:nvSpPr>
        <p:spPr>
          <a:xfrm>
            <a:off x="564243" y="780996"/>
            <a:ext cx="8001000" cy="1261884"/>
          </a:xfrm>
          <a:prstGeom prst="rect">
            <a:avLst/>
          </a:prstGeom>
          <a:noFill/>
        </p:spPr>
        <p:txBody>
          <a:bodyPr wrap="square">
            <a:spAutoFit/>
          </a:bodyPr>
          <a:lstStyle/>
          <a:p>
            <a:r>
              <a:rPr lang="en-US" sz="2400" dirty="0">
                <a:latin typeface="Verdana" panose="020B0604030504040204" pitchFamily="34" charset="0"/>
                <a:ea typeface="Verdana" panose="020B0604030504040204" pitchFamily="34" charset="0"/>
              </a:rPr>
              <a:t>Preserving existing mature trees is also important for local ecology, biodiversity, and environment:</a:t>
            </a:r>
          </a:p>
          <a:p>
            <a:endParaRPr lang="en-US" sz="800" b="0" i="0" dirty="0">
              <a:effectLst/>
              <a:latin typeface="Verdana" panose="020B0604030504040204" pitchFamily="34" charset="0"/>
              <a:ea typeface="Verdana" panose="020B0604030504040204" pitchFamily="34" charset="0"/>
            </a:endParaRP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6C2D0CB1-151E-42BA-9EEA-A04972E8E9C0}"/>
              </a:ext>
            </a:extLst>
          </p:cNvPr>
          <p:cNvSpPr txBox="1"/>
          <p:nvPr/>
        </p:nvSpPr>
        <p:spPr>
          <a:xfrm>
            <a:off x="869043" y="2928415"/>
            <a:ext cx="6208486" cy="707886"/>
          </a:xfrm>
          <a:prstGeom prst="rect">
            <a:avLst/>
          </a:prstGeom>
          <a:noFill/>
        </p:spPr>
        <p:txBody>
          <a:bodyPr wrap="square">
            <a:spAutoFit/>
          </a:bodyPr>
          <a:lstStyle/>
          <a:p>
            <a:r>
              <a:rPr lang="en-US" sz="2000" b="0" i="0" dirty="0">
                <a:effectLst/>
                <a:latin typeface="Helvetica" panose="020B0604020202020204" pitchFamily="34" charset="0"/>
              </a:rPr>
              <a:t>“It can take decades for young trees to start trapping carbon dioxide in considerable amounts.”</a:t>
            </a:r>
            <a:endParaRPr lang="en-US" sz="2000" dirty="0"/>
          </a:p>
        </p:txBody>
      </p:sp>
      <p:sp>
        <p:nvSpPr>
          <p:cNvPr id="10" name="TextBox 9">
            <a:extLst>
              <a:ext uri="{FF2B5EF4-FFF2-40B4-BE49-F238E27FC236}">
                <a16:creationId xmlns:a16="http://schemas.microsoft.com/office/drawing/2014/main" id="{9828708E-B548-4E06-9D31-2BADBD3C576C}"/>
              </a:ext>
            </a:extLst>
          </p:cNvPr>
          <p:cNvSpPr txBox="1"/>
          <p:nvPr/>
        </p:nvSpPr>
        <p:spPr>
          <a:xfrm>
            <a:off x="869043" y="1634200"/>
            <a:ext cx="7543800" cy="923330"/>
          </a:xfrm>
          <a:prstGeom prst="rect">
            <a:avLst/>
          </a:prstGeom>
          <a:noFill/>
        </p:spPr>
        <p:txBody>
          <a:bodyPr wrap="square">
            <a:spAutoFit/>
          </a:bodyPr>
          <a:lstStyle/>
          <a:p>
            <a:r>
              <a:rPr lang="en-US" b="0" i="0" dirty="0">
                <a:effectLst/>
                <a:latin typeface="Verdana" panose="020B0604030504040204" pitchFamily="34" charset="0"/>
                <a:ea typeface="Verdana" panose="020B0604030504040204" pitchFamily="34" charset="0"/>
              </a:rPr>
              <a:t>“Growing existing forests to their biological carbon sequestration potential optimizes CDR while limiting climate change and protecting biodiversity, air, land, and water.”</a:t>
            </a:r>
          </a:p>
        </p:txBody>
      </p:sp>
      <p:sp>
        <p:nvSpPr>
          <p:cNvPr id="12" name="TextBox 11">
            <a:extLst>
              <a:ext uri="{FF2B5EF4-FFF2-40B4-BE49-F238E27FC236}">
                <a16:creationId xmlns:a16="http://schemas.microsoft.com/office/drawing/2014/main" id="{3A8BA1B2-C9BF-4B51-AB2B-D442E4448376}"/>
              </a:ext>
            </a:extLst>
          </p:cNvPr>
          <p:cNvSpPr txBox="1"/>
          <p:nvPr/>
        </p:nvSpPr>
        <p:spPr>
          <a:xfrm>
            <a:off x="1524000" y="4164573"/>
            <a:ext cx="7924800" cy="338554"/>
          </a:xfrm>
          <a:prstGeom prst="rect">
            <a:avLst/>
          </a:prstGeom>
          <a:noFill/>
        </p:spPr>
        <p:txBody>
          <a:bodyPr wrap="square">
            <a:spAutoFit/>
          </a:bodyPr>
          <a:lstStyle/>
          <a:p>
            <a:r>
              <a:rPr lang="en-US" sz="1600" b="1" dirty="0"/>
              <a:t>https://www.dogwoodalliance.org/2021/05/what-does-proforestation-look-like/</a:t>
            </a:r>
            <a:endParaRPr lang="en-US" sz="1600" dirty="0"/>
          </a:p>
        </p:txBody>
      </p:sp>
      <p:sp>
        <p:nvSpPr>
          <p:cNvPr id="13" name="TextBox 12">
            <a:extLst>
              <a:ext uri="{FF2B5EF4-FFF2-40B4-BE49-F238E27FC236}">
                <a16:creationId xmlns:a16="http://schemas.microsoft.com/office/drawing/2014/main" id="{6E71B460-53B5-4DD6-9B2D-9552959A1E64}"/>
              </a:ext>
            </a:extLst>
          </p:cNvPr>
          <p:cNvSpPr txBox="1"/>
          <p:nvPr/>
        </p:nvSpPr>
        <p:spPr>
          <a:xfrm>
            <a:off x="869043" y="3700382"/>
            <a:ext cx="7391400" cy="400110"/>
          </a:xfrm>
          <a:prstGeom prst="rect">
            <a:avLst/>
          </a:prstGeom>
          <a:noFill/>
        </p:spPr>
        <p:txBody>
          <a:bodyPr wrap="square">
            <a:spAutoFit/>
          </a:bodyPr>
          <a:lstStyle/>
          <a:p>
            <a:r>
              <a:rPr lang="en-US" sz="2000" b="0" i="0" dirty="0">
                <a:effectLst/>
                <a:latin typeface="Helvetica" panose="020B0604020202020204" pitchFamily="34" charset="0"/>
              </a:rPr>
              <a:t>“</a:t>
            </a:r>
            <a:r>
              <a:rPr lang="en-US" sz="2000" b="0" i="0" dirty="0" err="1">
                <a:effectLst/>
                <a:latin typeface="Helvetica" panose="020B0604020202020204" pitchFamily="34" charset="0"/>
              </a:rPr>
              <a:t>Proforestation</a:t>
            </a:r>
            <a:r>
              <a:rPr lang="en-US" sz="2000" b="0" i="0" dirty="0">
                <a:effectLst/>
                <a:latin typeface="Helvetica" panose="020B0604020202020204" pitchFamily="34" charset="0"/>
              </a:rPr>
              <a:t> is when we let trees grow to their full potential.”</a:t>
            </a:r>
            <a:endParaRPr lang="en-US" sz="2000" dirty="0"/>
          </a:p>
        </p:txBody>
      </p:sp>
    </p:spTree>
    <p:extLst>
      <p:ext uri="{BB962C8B-B14F-4D97-AF65-F5344CB8AC3E}">
        <p14:creationId xmlns:p14="http://schemas.microsoft.com/office/powerpoint/2010/main" val="2765529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23</a:t>
            </a:fld>
            <a:endParaRPr lang="en-US" dirty="0"/>
          </a:p>
        </p:txBody>
      </p:sp>
      <p:sp>
        <p:nvSpPr>
          <p:cNvPr id="12" name="Title 1">
            <a:extLst>
              <a:ext uri="{FF2B5EF4-FFF2-40B4-BE49-F238E27FC236}">
                <a16:creationId xmlns:a16="http://schemas.microsoft.com/office/drawing/2014/main" id="{5DC33163-BA31-41A0-873C-13F20E30AD61}"/>
              </a:ext>
            </a:extLst>
          </p:cNvPr>
          <p:cNvSpPr>
            <a:spLocks noGrp="1"/>
          </p:cNvSpPr>
          <p:nvPr>
            <p:ph type="ctrTitle"/>
          </p:nvPr>
        </p:nvSpPr>
        <p:spPr>
          <a:xfrm>
            <a:off x="914400" y="1276350"/>
            <a:ext cx="7162800" cy="1635283"/>
          </a:xfrm>
        </p:spPr>
        <p:txBody>
          <a:bodyPr>
            <a:noAutofit/>
          </a:bodyPr>
          <a:lstStyle/>
          <a:p>
            <a:pPr>
              <a:lnSpc>
                <a:spcPct val="150000"/>
              </a:lnSpc>
            </a:pPr>
            <a:br>
              <a:rPr lang="en-US" sz="2400" dirty="0">
                <a:effectLst/>
                <a:latin typeface="Verdana" panose="020B0604030504040204" pitchFamily="34" charset="0"/>
                <a:ea typeface="Calibri" panose="020F0502020204030204" pitchFamily="34" charset="0"/>
                <a:cs typeface="Times New Roman" panose="02020603050405020304" pitchFamily="18" charset="0"/>
              </a:rPr>
            </a:br>
            <a:r>
              <a:rPr lang="en-US" sz="2400" dirty="0">
                <a:effectLst/>
                <a:latin typeface="Verdana" panose="020B0604030504040204" pitchFamily="34" charset="0"/>
                <a:ea typeface="Calibri" panose="020F0502020204030204" pitchFamily="34" charset="0"/>
                <a:cs typeface="Times New Roman" panose="02020603050405020304" pitchFamily="18" charset="0"/>
              </a:rPr>
              <a:t>Concor</a:t>
            </a:r>
            <a:r>
              <a:rPr lang="en-US" sz="2400" dirty="0">
                <a:latin typeface="Verdana" panose="020B0604030504040204" pitchFamily="34" charset="0"/>
                <a:ea typeface="Calibri" panose="020F0502020204030204" pitchFamily="34" charset="0"/>
                <a:cs typeface="Times New Roman" panose="02020603050405020304" pitchFamily="18" charset="0"/>
              </a:rPr>
              <a:t>d’s Reformatory Branch Trail</a:t>
            </a:r>
            <a:br>
              <a:rPr lang="en-US" sz="2400" dirty="0">
                <a:latin typeface="Verdana" panose="020B0604030504040204" pitchFamily="34" charset="0"/>
                <a:ea typeface="Calibri" panose="020F0502020204030204" pitchFamily="34" charset="0"/>
                <a:cs typeface="Times New Roman" panose="02020603050405020304" pitchFamily="18" charset="0"/>
              </a:rPr>
            </a:br>
            <a:r>
              <a:rPr lang="en-US" sz="2400" dirty="0">
                <a:effectLst/>
                <a:latin typeface="Verdana" panose="020B0604030504040204" pitchFamily="34" charset="0"/>
                <a:ea typeface="Calibri" panose="020F0502020204030204" pitchFamily="34" charset="0"/>
                <a:cs typeface="Times New Roman" panose="02020603050405020304" pitchFamily="18" charset="0"/>
              </a:rPr>
              <a:t> is an exemplar of a mixed-use natural trail, and this article reaffirms the Town's commitment to protect and preserve it. </a:t>
            </a:r>
            <a:endParaRPr lang="en-US" sz="2400" b="1" dirty="0"/>
          </a:p>
        </p:txBody>
      </p:sp>
      <p:sp>
        <p:nvSpPr>
          <p:cNvPr id="8" name="TextBox 7">
            <a:extLst>
              <a:ext uri="{FF2B5EF4-FFF2-40B4-BE49-F238E27FC236}">
                <a16:creationId xmlns:a16="http://schemas.microsoft.com/office/drawing/2014/main" id="{FFA95EEB-E9DB-4DD5-9C57-1D0474A77BA2}"/>
              </a:ext>
            </a:extLst>
          </p:cNvPr>
          <p:cNvSpPr txBox="1"/>
          <p:nvPr/>
        </p:nvSpPr>
        <p:spPr>
          <a:xfrm>
            <a:off x="3200400" y="418862"/>
            <a:ext cx="5562600" cy="369332"/>
          </a:xfrm>
          <a:prstGeom prst="rect">
            <a:avLst/>
          </a:prstGeom>
          <a:noFill/>
        </p:spPr>
        <p:txBody>
          <a:bodyPr wrap="square" rtlCol="0">
            <a:spAutoFit/>
          </a:bodyPr>
          <a:lstStyle/>
          <a:p>
            <a:r>
              <a:rPr lang="en-US" dirty="0"/>
              <a:t>ARTICLE 47: Preserve Concord’s Reformatory Branch Trail</a:t>
            </a:r>
          </a:p>
        </p:txBody>
      </p:sp>
    </p:spTree>
    <p:extLst>
      <p:ext uri="{BB962C8B-B14F-4D97-AF65-F5344CB8AC3E}">
        <p14:creationId xmlns:p14="http://schemas.microsoft.com/office/powerpoint/2010/main" val="1589434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24</a:t>
            </a:fld>
            <a:endParaRPr lang="en-US" dirty="0"/>
          </a:p>
        </p:txBody>
      </p:sp>
      <p:sp>
        <p:nvSpPr>
          <p:cNvPr id="12" name="Title 1">
            <a:extLst>
              <a:ext uri="{FF2B5EF4-FFF2-40B4-BE49-F238E27FC236}">
                <a16:creationId xmlns:a16="http://schemas.microsoft.com/office/drawing/2014/main" id="{5DC33163-BA31-41A0-873C-13F20E30AD61}"/>
              </a:ext>
            </a:extLst>
          </p:cNvPr>
          <p:cNvSpPr>
            <a:spLocks noGrp="1"/>
          </p:cNvSpPr>
          <p:nvPr>
            <p:ph type="ctrTitle"/>
          </p:nvPr>
        </p:nvSpPr>
        <p:spPr>
          <a:xfrm>
            <a:off x="304800" y="3105150"/>
            <a:ext cx="8229600" cy="1478755"/>
          </a:xfrm>
        </p:spPr>
        <p:txBody>
          <a:bodyPr>
            <a:noAutofit/>
          </a:bodyPr>
          <a:lstStyle/>
          <a:p>
            <a:r>
              <a:rPr lang="en-US" sz="2400" b="1" dirty="0"/>
              <a:t>This trail in its present state teaches us about </a:t>
            </a:r>
            <a:br>
              <a:rPr lang="en-US" sz="2400" b="1" dirty="0"/>
            </a:br>
            <a:r>
              <a:rPr lang="en-US" sz="2400" b="1" dirty="0"/>
              <a:t>Nature’s powers of recovery and renewal.</a:t>
            </a:r>
          </a:p>
        </p:txBody>
      </p:sp>
      <p:sp>
        <p:nvSpPr>
          <p:cNvPr id="8" name="TextBox 7">
            <a:extLst>
              <a:ext uri="{FF2B5EF4-FFF2-40B4-BE49-F238E27FC236}">
                <a16:creationId xmlns:a16="http://schemas.microsoft.com/office/drawing/2014/main" id="{FFA95EEB-E9DB-4DD5-9C57-1D0474A77BA2}"/>
              </a:ext>
            </a:extLst>
          </p:cNvPr>
          <p:cNvSpPr txBox="1"/>
          <p:nvPr/>
        </p:nvSpPr>
        <p:spPr>
          <a:xfrm>
            <a:off x="3200400" y="418862"/>
            <a:ext cx="5562600" cy="369332"/>
          </a:xfrm>
          <a:prstGeom prst="rect">
            <a:avLst/>
          </a:prstGeom>
          <a:noFill/>
        </p:spPr>
        <p:txBody>
          <a:bodyPr wrap="square" rtlCol="0">
            <a:spAutoFit/>
          </a:bodyPr>
          <a:lstStyle/>
          <a:p>
            <a:r>
              <a:rPr lang="en-US" dirty="0"/>
              <a:t>ARTICLE 47: Preserve Concord’s Reformatory Branch Trail</a:t>
            </a:r>
          </a:p>
        </p:txBody>
      </p:sp>
      <p:pic>
        <p:nvPicPr>
          <p:cNvPr id="3" name="Picture 2">
            <a:extLst>
              <a:ext uri="{FF2B5EF4-FFF2-40B4-BE49-F238E27FC236}">
                <a16:creationId xmlns:a16="http://schemas.microsoft.com/office/drawing/2014/main" id="{CD71BE53-5559-43D7-8535-1188E4A94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61303"/>
            <a:ext cx="8382000" cy="1996794"/>
          </a:xfrm>
          <a:prstGeom prst="rect">
            <a:avLst/>
          </a:prstGeom>
        </p:spPr>
      </p:pic>
    </p:spTree>
    <p:extLst>
      <p:ext uri="{BB962C8B-B14F-4D97-AF65-F5344CB8AC3E}">
        <p14:creationId xmlns:p14="http://schemas.microsoft.com/office/powerpoint/2010/main" val="3070160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25</a:t>
            </a:fld>
            <a:endParaRPr lang="en-US" dirty="0"/>
          </a:p>
        </p:txBody>
      </p:sp>
      <p:sp>
        <p:nvSpPr>
          <p:cNvPr id="12" name="Title 1">
            <a:extLst>
              <a:ext uri="{FF2B5EF4-FFF2-40B4-BE49-F238E27FC236}">
                <a16:creationId xmlns:a16="http://schemas.microsoft.com/office/drawing/2014/main" id="{5DC33163-BA31-41A0-873C-13F20E30AD61}"/>
              </a:ext>
            </a:extLst>
          </p:cNvPr>
          <p:cNvSpPr>
            <a:spLocks noGrp="1"/>
          </p:cNvSpPr>
          <p:nvPr>
            <p:ph type="ctrTitle"/>
          </p:nvPr>
        </p:nvSpPr>
        <p:spPr>
          <a:xfrm>
            <a:off x="481012" y="800100"/>
            <a:ext cx="6757988" cy="3200400"/>
          </a:xfrm>
        </p:spPr>
        <p:txBody>
          <a:bodyPr>
            <a:noAutofit/>
          </a:bodyPr>
          <a:lstStyle/>
          <a:p>
            <a:pPr algn="l"/>
            <a:br>
              <a:rPr lang="en-US" sz="2400" b="1" dirty="0"/>
            </a:br>
            <a:br>
              <a:rPr lang="en-US" sz="2400" b="1" dirty="0"/>
            </a:br>
            <a:endParaRPr lang="en-US" sz="3600" b="1" dirty="0"/>
          </a:p>
        </p:txBody>
      </p:sp>
      <p:sp>
        <p:nvSpPr>
          <p:cNvPr id="8" name="TextBox 7">
            <a:extLst>
              <a:ext uri="{FF2B5EF4-FFF2-40B4-BE49-F238E27FC236}">
                <a16:creationId xmlns:a16="http://schemas.microsoft.com/office/drawing/2014/main" id="{FFA95EEB-E9DB-4DD5-9C57-1D0474A77BA2}"/>
              </a:ext>
            </a:extLst>
          </p:cNvPr>
          <p:cNvSpPr txBox="1"/>
          <p:nvPr/>
        </p:nvSpPr>
        <p:spPr>
          <a:xfrm>
            <a:off x="1905000" y="430768"/>
            <a:ext cx="5562600" cy="369332"/>
          </a:xfrm>
          <a:prstGeom prst="rect">
            <a:avLst/>
          </a:prstGeom>
          <a:noFill/>
        </p:spPr>
        <p:txBody>
          <a:bodyPr wrap="square" rtlCol="0">
            <a:spAutoFit/>
          </a:bodyPr>
          <a:lstStyle/>
          <a:p>
            <a:r>
              <a:rPr lang="en-US" dirty="0"/>
              <a:t>ARTICLE 47: Preserve Concord’s Reformatory Branch Trail</a:t>
            </a:r>
          </a:p>
        </p:txBody>
      </p:sp>
      <p:pic>
        <p:nvPicPr>
          <p:cNvPr id="5" name="Picture 4">
            <a:extLst>
              <a:ext uri="{FF2B5EF4-FFF2-40B4-BE49-F238E27FC236}">
                <a16:creationId xmlns:a16="http://schemas.microsoft.com/office/drawing/2014/main" id="{093719C0-42AC-4FC8-A314-03183D961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257" y="2038350"/>
            <a:ext cx="8371658" cy="2633858"/>
          </a:xfrm>
          <a:prstGeom prst="rect">
            <a:avLst/>
          </a:prstGeom>
        </p:spPr>
      </p:pic>
      <p:sp>
        <p:nvSpPr>
          <p:cNvPr id="9" name="Title 1">
            <a:extLst>
              <a:ext uri="{FF2B5EF4-FFF2-40B4-BE49-F238E27FC236}">
                <a16:creationId xmlns:a16="http://schemas.microsoft.com/office/drawing/2014/main" id="{8411B822-3258-4BC0-BBC9-34E69CDD1656}"/>
              </a:ext>
            </a:extLst>
          </p:cNvPr>
          <p:cNvSpPr txBox="1">
            <a:spLocks/>
          </p:cNvSpPr>
          <p:nvPr/>
        </p:nvSpPr>
        <p:spPr>
          <a:xfrm>
            <a:off x="388257" y="799193"/>
            <a:ext cx="8229600" cy="7300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Preserve Concord’s Reformatory Branch Trail</a:t>
            </a:r>
          </a:p>
        </p:txBody>
      </p:sp>
    </p:spTree>
    <p:extLst>
      <p:ext uri="{BB962C8B-B14F-4D97-AF65-F5344CB8AC3E}">
        <p14:creationId xmlns:p14="http://schemas.microsoft.com/office/powerpoint/2010/main" val="1006708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3</a:t>
            </a:fld>
            <a:endParaRPr lang="en-US" dirty="0"/>
          </a:p>
        </p:txBody>
      </p:sp>
      <p:sp>
        <p:nvSpPr>
          <p:cNvPr id="12" name="Title 1">
            <a:extLst>
              <a:ext uri="{FF2B5EF4-FFF2-40B4-BE49-F238E27FC236}">
                <a16:creationId xmlns:a16="http://schemas.microsoft.com/office/drawing/2014/main" id="{5DC33163-BA31-41A0-873C-13F20E30AD61}"/>
              </a:ext>
            </a:extLst>
          </p:cNvPr>
          <p:cNvSpPr>
            <a:spLocks noGrp="1"/>
          </p:cNvSpPr>
          <p:nvPr>
            <p:ph type="ctrTitle"/>
          </p:nvPr>
        </p:nvSpPr>
        <p:spPr>
          <a:xfrm>
            <a:off x="990600" y="1754108"/>
            <a:ext cx="7200900" cy="1635283"/>
          </a:xfrm>
        </p:spPr>
        <p:txBody>
          <a:bodyPr>
            <a:noAutofit/>
          </a:bodyPr>
          <a:lstStyle/>
          <a:p>
            <a:r>
              <a:rPr lang="en-US" sz="2400" b="1" dirty="0"/>
              <a:t>… and that any future changes made to drainage, </a:t>
            </a:r>
            <a:br>
              <a:rPr lang="en-US" sz="2400" b="1" dirty="0"/>
            </a:br>
            <a:r>
              <a:rPr lang="en-US" sz="2400" b="1" dirty="0"/>
              <a:t>to features affecting individuals with reduced mobility, or to other aspects of the Trail, be done in a way that causes the least injury possible to existing trees, does not clear-cut trees to make the trail wider, and preserves to the greatest extent possible the existing natural characteristics of the Trail.</a:t>
            </a:r>
          </a:p>
        </p:txBody>
      </p:sp>
      <p:sp>
        <p:nvSpPr>
          <p:cNvPr id="8" name="TextBox 7">
            <a:extLst>
              <a:ext uri="{FF2B5EF4-FFF2-40B4-BE49-F238E27FC236}">
                <a16:creationId xmlns:a16="http://schemas.microsoft.com/office/drawing/2014/main" id="{FFA95EEB-E9DB-4DD5-9C57-1D0474A77BA2}"/>
              </a:ext>
            </a:extLst>
          </p:cNvPr>
          <p:cNvSpPr txBox="1"/>
          <p:nvPr/>
        </p:nvSpPr>
        <p:spPr>
          <a:xfrm>
            <a:off x="3200400" y="418862"/>
            <a:ext cx="5562600" cy="369332"/>
          </a:xfrm>
          <a:prstGeom prst="rect">
            <a:avLst/>
          </a:prstGeom>
          <a:noFill/>
        </p:spPr>
        <p:txBody>
          <a:bodyPr wrap="square" rtlCol="0">
            <a:spAutoFit/>
          </a:bodyPr>
          <a:lstStyle/>
          <a:p>
            <a:r>
              <a:rPr lang="en-US" dirty="0"/>
              <a:t>ARTICLE 47: Preserve Concord’s Reformatory Branch Trail</a:t>
            </a:r>
          </a:p>
        </p:txBody>
      </p:sp>
    </p:spTree>
    <p:extLst>
      <p:ext uri="{BB962C8B-B14F-4D97-AF65-F5344CB8AC3E}">
        <p14:creationId xmlns:p14="http://schemas.microsoft.com/office/powerpoint/2010/main" val="1233743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4</a:t>
            </a:fld>
            <a:endParaRPr lang="en-US" dirty="0"/>
          </a:p>
        </p:txBody>
      </p:sp>
      <p:sp>
        <p:nvSpPr>
          <p:cNvPr id="12" name="Title 1">
            <a:extLst>
              <a:ext uri="{FF2B5EF4-FFF2-40B4-BE49-F238E27FC236}">
                <a16:creationId xmlns:a16="http://schemas.microsoft.com/office/drawing/2014/main" id="{5DC33163-BA31-41A0-873C-13F20E30AD61}"/>
              </a:ext>
            </a:extLst>
          </p:cNvPr>
          <p:cNvSpPr>
            <a:spLocks noGrp="1"/>
          </p:cNvSpPr>
          <p:nvPr>
            <p:ph type="ctrTitle"/>
          </p:nvPr>
        </p:nvSpPr>
        <p:spPr>
          <a:xfrm>
            <a:off x="400971" y="971550"/>
            <a:ext cx="3962400" cy="2057400"/>
          </a:xfrm>
        </p:spPr>
        <p:txBody>
          <a:bodyPr>
            <a:noAutofit/>
          </a:bodyPr>
          <a:lstStyle/>
          <a:p>
            <a:pPr>
              <a:lnSpc>
                <a:spcPct val="150000"/>
              </a:lnSpc>
            </a:pPr>
            <a:r>
              <a:rPr lang="en-US" sz="2400" dirty="0">
                <a:effectLst/>
                <a:latin typeface="Verdana" panose="020B0604030504040204" pitchFamily="34" charset="0"/>
                <a:ea typeface="Calibri" panose="020F0502020204030204" pitchFamily="34" charset="0"/>
                <a:cs typeface="Times New Roman" panose="02020603050405020304" pitchFamily="18" charset="0"/>
              </a:rPr>
              <a:t>Concord's Reformatory Branch Trail is a gem of natural beauty and </a:t>
            </a:r>
            <a:br>
              <a:rPr lang="en-US" sz="2400" dirty="0">
                <a:effectLst/>
                <a:latin typeface="Verdana" panose="020B0604030504040204" pitchFamily="34" charset="0"/>
                <a:ea typeface="Calibri" panose="020F0502020204030204" pitchFamily="34" charset="0"/>
                <a:cs typeface="Times New Roman" panose="02020603050405020304" pitchFamily="18" charset="0"/>
              </a:rPr>
            </a:br>
            <a:r>
              <a:rPr lang="en-US" sz="2400" dirty="0">
                <a:effectLst/>
                <a:latin typeface="Verdana" panose="020B0604030504040204" pitchFamily="34" charset="0"/>
                <a:ea typeface="Calibri" panose="020F0502020204030204" pitchFamily="34" charset="0"/>
                <a:cs typeface="Times New Roman" panose="02020603050405020304" pitchFamily="18" charset="0"/>
              </a:rPr>
              <a:t>rare species habitat. </a:t>
            </a:r>
            <a:br>
              <a:rPr lang="en-US" sz="2400" dirty="0">
                <a:effectLst/>
                <a:latin typeface="Verdana" panose="020B0604030504040204" pitchFamily="34" charset="0"/>
                <a:ea typeface="Calibri" panose="020F0502020204030204" pitchFamily="34" charset="0"/>
                <a:cs typeface="Times New Roman" panose="02020603050405020304" pitchFamily="18" charset="0"/>
              </a:rPr>
            </a:br>
            <a:endParaRPr lang="en-US" sz="2400" b="1" dirty="0"/>
          </a:p>
        </p:txBody>
      </p:sp>
      <p:sp>
        <p:nvSpPr>
          <p:cNvPr id="8" name="TextBox 7">
            <a:extLst>
              <a:ext uri="{FF2B5EF4-FFF2-40B4-BE49-F238E27FC236}">
                <a16:creationId xmlns:a16="http://schemas.microsoft.com/office/drawing/2014/main" id="{FFA95EEB-E9DB-4DD5-9C57-1D0474A77BA2}"/>
              </a:ext>
            </a:extLst>
          </p:cNvPr>
          <p:cNvSpPr txBox="1"/>
          <p:nvPr/>
        </p:nvSpPr>
        <p:spPr>
          <a:xfrm>
            <a:off x="3200400" y="418862"/>
            <a:ext cx="5562600" cy="369332"/>
          </a:xfrm>
          <a:prstGeom prst="rect">
            <a:avLst/>
          </a:prstGeom>
          <a:noFill/>
        </p:spPr>
        <p:txBody>
          <a:bodyPr wrap="square" rtlCol="0">
            <a:spAutoFit/>
          </a:bodyPr>
          <a:lstStyle/>
          <a:p>
            <a:r>
              <a:rPr lang="en-US" dirty="0"/>
              <a:t>ARTICLE 47: Preserve Concord’s Reformatory Branch Trail</a:t>
            </a:r>
          </a:p>
        </p:txBody>
      </p:sp>
      <p:pic>
        <p:nvPicPr>
          <p:cNvPr id="6" name="Picture 5" descr="A dirt road in a forest&#10;&#10;Description automatically generated with medium confidence">
            <a:extLst>
              <a:ext uri="{FF2B5EF4-FFF2-40B4-BE49-F238E27FC236}">
                <a16:creationId xmlns:a16="http://schemas.microsoft.com/office/drawing/2014/main" id="{E5A906D2-EE0B-4E8E-A537-CAC7418EC7A9}"/>
              </a:ext>
            </a:extLst>
          </p:cNvPr>
          <p:cNvPicPr>
            <a:picLocks noChangeAspect="1"/>
          </p:cNvPicPr>
          <p:nvPr/>
        </p:nvPicPr>
        <p:blipFill>
          <a:blip r:embed="rId2" cstate="print">
            <a:alphaModFix amt="85000"/>
            <a:extLst>
              <a:ext uri="{28A0092B-C50C-407E-A947-70E740481C1C}">
                <a14:useLocalDpi xmlns:a14="http://schemas.microsoft.com/office/drawing/2010/main" val="0"/>
              </a:ext>
            </a:extLst>
          </a:blip>
          <a:stretch>
            <a:fillRect/>
          </a:stretch>
        </p:blipFill>
        <p:spPr>
          <a:xfrm>
            <a:off x="1828799" y="2952750"/>
            <a:ext cx="3908937" cy="1683015"/>
          </a:xfrm>
          <a:prstGeom prst="rect">
            <a:avLst/>
          </a:prstGeom>
        </p:spPr>
      </p:pic>
      <p:pic>
        <p:nvPicPr>
          <p:cNvPr id="9" name="Picture 8" descr="A picture containing tree, outdoor, grass, forest&#10;&#10;Description automatically generated">
            <a:extLst>
              <a:ext uri="{FF2B5EF4-FFF2-40B4-BE49-F238E27FC236}">
                <a16:creationId xmlns:a16="http://schemas.microsoft.com/office/drawing/2014/main" id="{447B9E52-9F7B-46F4-9211-19F1C6275A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4014" y="788194"/>
            <a:ext cx="2447443" cy="1835582"/>
          </a:xfrm>
          <a:prstGeom prst="rect">
            <a:avLst/>
          </a:prstGeom>
        </p:spPr>
      </p:pic>
      <p:pic>
        <p:nvPicPr>
          <p:cNvPr id="11" name="Picture 10" descr="A dirt road with trees on either side of it&#10;&#10;Description automatically generated with medium confidence">
            <a:extLst>
              <a:ext uri="{FF2B5EF4-FFF2-40B4-BE49-F238E27FC236}">
                <a16:creationId xmlns:a16="http://schemas.microsoft.com/office/drawing/2014/main" id="{2F74267A-67B5-4650-87E1-398E6E6733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9069" y="2724150"/>
            <a:ext cx="2543960" cy="1907971"/>
          </a:xfrm>
          <a:prstGeom prst="rect">
            <a:avLst/>
          </a:prstGeom>
        </p:spPr>
      </p:pic>
    </p:spTree>
    <p:extLst>
      <p:ext uri="{BB962C8B-B14F-4D97-AF65-F5344CB8AC3E}">
        <p14:creationId xmlns:p14="http://schemas.microsoft.com/office/powerpoint/2010/main" val="1590348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5</a:t>
            </a:fld>
            <a:endParaRPr lang="en-US" dirty="0"/>
          </a:p>
        </p:txBody>
      </p:sp>
      <p:sp>
        <p:nvSpPr>
          <p:cNvPr id="12" name="Title 1">
            <a:extLst>
              <a:ext uri="{FF2B5EF4-FFF2-40B4-BE49-F238E27FC236}">
                <a16:creationId xmlns:a16="http://schemas.microsoft.com/office/drawing/2014/main" id="{5DC33163-BA31-41A0-873C-13F20E30AD61}"/>
              </a:ext>
            </a:extLst>
          </p:cNvPr>
          <p:cNvSpPr>
            <a:spLocks noGrp="1"/>
          </p:cNvSpPr>
          <p:nvPr>
            <p:ph type="ctrTitle"/>
          </p:nvPr>
        </p:nvSpPr>
        <p:spPr>
          <a:xfrm>
            <a:off x="1295400" y="1581150"/>
            <a:ext cx="6781800" cy="1635283"/>
          </a:xfrm>
        </p:spPr>
        <p:txBody>
          <a:bodyPr>
            <a:noAutofit/>
          </a:bodyPr>
          <a:lstStyle/>
          <a:p>
            <a:pPr>
              <a:lnSpc>
                <a:spcPct val="150000"/>
              </a:lnSpc>
            </a:pPr>
            <a:br>
              <a:rPr lang="en-US" sz="2400" dirty="0">
                <a:effectLst/>
                <a:latin typeface="Verdana" panose="020B0604030504040204" pitchFamily="34" charset="0"/>
                <a:ea typeface="Calibri" panose="020F0502020204030204" pitchFamily="34" charset="0"/>
                <a:cs typeface="Times New Roman" panose="02020603050405020304" pitchFamily="18" charset="0"/>
              </a:rPr>
            </a:br>
            <a:br>
              <a:rPr lang="en-US" sz="2400" dirty="0">
                <a:effectLst/>
                <a:latin typeface="Verdana" panose="020B0604030504040204" pitchFamily="34" charset="0"/>
                <a:ea typeface="Calibri" panose="020F0502020204030204" pitchFamily="34" charset="0"/>
                <a:cs typeface="Times New Roman" panose="02020603050405020304" pitchFamily="18" charset="0"/>
              </a:rPr>
            </a:br>
            <a:r>
              <a:rPr lang="en-US" sz="2400" dirty="0">
                <a:effectLst/>
                <a:latin typeface="Verdana" panose="020B0604030504040204" pitchFamily="34" charset="0"/>
                <a:ea typeface="Calibri" panose="020F0502020204030204" pitchFamily="34" charset="0"/>
                <a:cs typeface="Times New Roman" panose="02020603050405020304" pitchFamily="18" charset="0"/>
              </a:rPr>
              <a:t>This Town asset is currently enjoyed by a wide range of users, including walkers, joggers, dog walkers, bird watchers, as well as cyclists of all levels and ages. </a:t>
            </a:r>
            <a:br>
              <a:rPr lang="en-US" sz="2400" dirty="0">
                <a:effectLst/>
                <a:latin typeface="Verdana" panose="020B0604030504040204" pitchFamily="34" charset="0"/>
                <a:ea typeface="Calibri" panose="020F0502020204030204" pitchFamily="34" charset="0"/>
                <a:cs typeface="Times New Roman" panose="02020603050405020304" pitchFamily="18" charset="0"/>
              </a:rPr>
            </a:br>
            <a:br>
              <a:rPr lang="en-US" sz="2400" dirty="0">
                <a:effectLst/>
                <a:latin typeface="Verdana" panose="020B0604030504040204" pitchFamily="34" charset="0"/>
                <a:ea typeface="Calibri" panose="020F0502020204030204" pitchFamily="34" charset="0"/>
                <a:cs typeface="Times New Roman" panose="02020603050405020304" pitchFamily="18" charset="0"/>
              </a:rPr>
            </a:br>
            <a:endParaRPr lang="en-US" sz="2400" b="1" dirty="0"/>
          </a:p>
        </p:txBody>
      </p:sp>
      <p:sp>
        <p:nvSpPr>
          <p:cNvPr id="8" name="TextBox 7">
            <a:extLst>
              <a:ext uri="{FF2B5EF4-FFF2-40B4-BE49-F238E27FC236}">
                <a16:creationId xmlns:a16="http://schemas.microsoft.com/office/drawing/2014/main" id="{FFA95EEB-E9DB-4DD5-9C57-1D0474A77BA2}"/>
              </a:ext>
            </a:extLst>
          </p:cNvPr>
          <p:cNvSpPr txBox="1"/>
          <p:nvPr/>
        </p:nvSpPr>
        <p:spPr>
          <a:xfrm>
            <a:off x="3200400" y="418862"/>
            <a:ext cx="5562600" cy="369332"/>
          </a:xfrm>
          <a:prstGeom prst="rect">
            <a:avLst/>
          </a:prstGeom>
          <a:noFill/>
        </p:spPr>
        <p:txBody>
          <a:bodyPr wrap="square" rtlCol="0">
            <a:spAutoFit/>
          </a:bodyPr>
          <a:lstStyle/>
          <a:p>
            <a:r>
              <a:rPr lang="en-US" dirty="0"/>
              <a:t>ARTICLE 47: Preserve Concord’s Reformatory Branch Trail</a:t>
            </a:r>
          </a:p>
        </p:txBody>
      </p:sp>
    </p:spTree>
    <p:extLst>
      <p:ext uri="{BB962C8B-B14F-4D97-AF65-F5344CB8AC3E}">
        <p14:creationId xmlns:p14="http://schemas.microsoft.com/office/powerpoint/2010/main" val="3928326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6</a:t>
            </a:fld>
            <a:endParaRPr lang="en-US" dirty="0"/>
          </a:p>
        </p:txBody>
      </p:sp>
      <p:sp>
        <p:nvSpPr>
          <p:cNvPr id="12" name="Title 1">
            <a:extLst>
              <a:ext uri="{FF2B5EF4-FFF2-40B4-BE49-F238E27FC236}">
                <a16:creationId xmlns:a16="http://schemas.microsoft.com/office/drawing/2014/main" id="{5DC33163-BA31-41A0-873C-13F20E30AD61}"/>
              </a:ext>
            </a:extLst>
          </p:cNvPr>
          <p:cNvSpPr>
            <a:spLocks noGrp="1"/>
          </p:cNvSpPr>
          <p:nvPr>
            <p:ph type="ctrTitle"/>
          </p:nvPr>
        </p:nvSpPr>
        <p:spPr>
          <a:xfrm>
            <a:off x="3924300" y="1371460"/>
            <a:ext cx="4610100" cy="1635283"/>
          </a:xfrm>
        </p:spPr>
        <p:txBody>
          <a:bodyPr>
            <a:noAutofit/>
          </a:bodyPr>
          <a:lstStyle/>
          <a:p>
            <a:pPr>
              <a:lnSpc>
                <a:spcPct val="150000"/>
              </a:lnSpc>
            </a:pPr>
            <a:br>
              <a:rPr lang="en-US" sz="2400" dirty="0">
                <a:effectLst/>
                <a:latin typeface="Verdana" panose="020B0604030504040204" pitchFamily="34" charset="0"/>
                <a:ea typeface="Calibri" panose="020F0502020204030204" pitchFamily="34" charset="0"/>
                <a:cs typeface="Times New Roman" panose="02020603050405020304" pitchFamily="18" charset="0"/>
              </a:rPr>
            </a:br>
            <a:br>
              <a:rPr lang="en-US" sz="2400" dirty="0">
                <a:effectLst/>
                <a:latin typeface="Verdana" panose="020B0604030504040204" pitchFamily="34" charset="0"/>
                <a:ea typeface="Calibri" panose="020F0502020204030204" pitchFamily="34" charset="0"/>
                <a:cs typeface="Times New Roman" panose="02020603050405020304" pitchFamily="18" charset="0"/>
              </a:rPr>
            </a:br>
            <a:r>
              <a:rPr lang="en-US" sz="2400" dirty="0">
                <a:effectLst/>
                <a:latin typeface="Verdana" panose="020B0604030504040204" pitchFamily="34" charset="0"/>
                <a:ea typeface="Calibri" panose="020F0502020204030204" pitchFamily="34" charset="0"/>
                <a:cs typeface="Times New Roman" panose="02020603050405020304" pitchFamily="18" charset="0"/>
              </a:rPr>
              <a:t>In light of recent threats to the survival of this exemplar of a mixed-use natural trail, this article reaffirms the Town's commitment to protect and preserve it. </a:t>
            </a:r>
            <a:endParaRPr lang="en-US" sz="2400" b="1" dirty="0"/>
          </a:p>
        </p:txBody>
      </p:sp>
      <p:sp>
        <p:nvSpPr>
          <p:cNvPr id="8" name="TextBox 7">
            <a:extLst>
              <a:ext uri="{FF2B5EF4-FFF2-40B4-BE49-F238E27FC236}">
                <a16:creationId xmlns:a16="http://schemas.microsoft.com/office/drawing/2014/main" id="{FFA95EEB-E9DB-4DD5-9C57-1D0474A77BA2}"/>
              </a:ext>
            </a:extLst>
          </p:cNvPr>
          <p:cNvSpPr txBox="1"/>
          <p:nvPr/>
        </p:nvSpPr>
        <p:spPr>
          <a:xfrm>
            <a:off x="3935186" y="438150"/>
            <a:ext cx="5562600" cy="646331"/>
          </a:xfrm>
          <a:prstGeom prst="rect">
            <a:avLst/>
          </a:prstGeom>
          <a:noFill/>
        </p:spPr>
        <p:txBody>
          <a:bodyPr wrap="square" rtlCol="0">
            <a:spAutoFit/>
          </a:bodyPr>
          <a:lstStyle/>
          <a:p>
            <a:r>
              <a:rPr lang="en-US" dirty="0"/>
              <a:t>ARTICLE 47: </a:t>
            </a:r>
          </a:p>
          <a:p>
            <a:r>
              <a:rPr lang="en-US" dirty="0"/>
              <a:t>   Preserve Concord’s Reformatory Branch Trail</a:t>
            </a:r>
          </a:p>
        </p:txBody>
      </p:sp>
      <p:pic>
        <p:nvPicPr>
          <p:cNvPr id="3" name="Picture 2" descr="A dirt road in the woods&#10;&#10;Description automatically generated with medium confidence">
            <a:extLst>
              <a:ext uri="{FF2B5EF4-FFF2-40B4-BE49-F238E27FC236}">
                <a16:creationId xmlns:a16="http://schemas.microsoft.com/office/drawing/2014/main" id="{033F4FDC-FD2B-4290-B632-67BE27F6E5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520" y="387000"/>
            <a:ext cx="3165880" cy="4221173"/>
          </a:xfrm>
          <a:prstGeom prst="rect">
            <a:avLst/>
          </a:prstGeom>
        </p:spPr>
      </p:pic>
    </p:spTree>
    <p:extLst>
      <p:ext uri="{BB962C8B-B14F-4D97-AF65-F5344CB8AC3E}">
        <p14:creationId xmlns:p14="http://schemas.microsoft.com/office/powerpoint/2010/main" val="2248570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7</a:t>
            </a:fld>
            <a:endParaRPr lang="en-US" dirty="0"/>
          </a:p>
        </p:txBody>
      </p:sp>
      <p:sp>
        <p:nvSpPr>
          <p:cNvPr id="12" name="Title 1">
            <a:extLst>
              <a:ext uri="{FF2B5EF4-FFF2-40B4-BE49-F238E27FC236}">
                <a16:creationId xmlns:a16="http://schemas.microsoft.com/office/drawing/2014/main" id="{5DC33163-BA31-41A0-873C-13F20E30AD61}"/>
              </a:ext>
            </a:extLst>
          </p:cNvPr>
          <p:cNvSpPr>
            <a:spLocks noGrp="1"/>
          </p:cNvSpPr>
          <p:nvPr>
            <p:ph type="ctrTitle"/>
          </p:nvPr>
        </p:nvSpPr>
        <p:spPr>
          <a:xfrm>
            <a:off x="990600" y="1352550"/>
            <a:ext cx="7391400" cy="1635283"/>
          </a:xfrm>
        </p:spPr>
        <p:txBody>
          <a:bodyPr>
            <a:noAutofit/>
          </a:bodyPr>
          <a:lstStyle/>
          <a:p>
            <a:pPr algn="l">
              <a:lnSpc>
                <a:spcPct val="150000"/>
              </a:lnSpc>
            </a:pPr>
            <a:br>
              <a:rPr lang="en-US" sz="2000" dirty="0">
                <a:latin typeface="Verdana" panose="020B0604030504040204" pitchFamily="34" charset="0"/>
                <a:ea typeface="Calibri" panose="020F0502020204030204" pitchFamily="34" charset="0"/>
                <a:cs typeface="Times New Roman" panose="02020603050405020304" pitchFamily="18" charset="0"/>
              </a:rPr>
            </a:br>
            <a:r>
              <a:rPr lang="en-US" sz="2000" dirty="0">
                <a:effectLst/>
                <a:latin typeface="Verdana" panose="020B0604030504040204" pitchFamily="34" charset="0"/>
                <a:ea typeface="Calibri" panose="020F0502020204030204" pitchFamily="34" charset="0"/>
                <a:cs typeface="Times New Roman" panose="02020603050405020304" pitchFamily="18" charset="0"/>
              </a:rPr>
              <a:t>Special interests </a:t>
            </a:r>
            <a:r>
              <a:rPr lang="en-US" sz="2000" dirty="0">
                <a:latin typeface="Verdana" panose="020B0604030504040204" pitchFamily="34" charset="0"/>
                <a:ea typeface="Calibri" panose="020F0502020204030204" pitchFamily="34" charset="0"/>
                <a:cs typeface="Times New Roman" panose="02020603050405020304" pitchFamily="18" charset="0"/>
              </a:rPr>
              <a:t>who favor extending </a:t>
            </a:r>
            <a:r>
              <a:rPr lang="en-US" sz="2000" dirty="0">
                <a:effectLst/>
                <a:latin typeface="Verdana" panose="020B0604030504040204" pitchFamily="34" charset="0"/>
                <a:ea typeface="Calibri" panose="020F0502020204030204" pitchFamily="34" charset="0"/>
                <a:cs typeface="Times New Roman" panose="02020603050405020304" pitchFamily="18" charset="0"/>
              </a:rPr>
              <a:t>the asphalt-paved Minuteman Bikeway through Concord using the Reformatory Branch Trail as </a:t>
            </a:r>
            <a:r>
              <a:rPr lang="en-US" sz="2000" dirty="0">
                <a:latin typeface="Verdana" panose="020B0604030504040204" pitchFamily="34" charset="0"/>
                <a:ea typeface="Calibri" panose="020F0502020204030204" pitchFamily="34" charset="0"/>
                <a:cs typeface="Times New Roman" panose="02020603050405020304" pitchFamily="18" charset="0"/>
              </a:rPr>
              <a:t>the</a:t>
            </a:r>
            <a:r>
              <a:rPr lang="en-US" sz="2000" dirty="0">
                <a:effectLst/>
                <a:latin typeface="Verdana" panose="020B0604030504040204" pitchFamily="34" charset="0"/>
                <a:ea typeface="Calibri" panose="020F0502020204030204" pitchFamily="34" charset="0"/>
                <a:cs typeface="Times New Roman" panose="02020603050405020304" pitchFamily="18" charset="0"/>
              </a:rPr>
              <a:t> </a:t>
            </a:r>
            <a:r>
              <a:rPr lang="en-US" sz="2000" dirty="0">
                <a:latin typeface="Verdana" panose="020B0604030504040204" pitchFamily="34" charset="0"/>
                <a:ea typeface="Calibri" panose="020F0502020204030204" pitchFamily="34" charset="0"/>
                <a:cs typeface="Times New Roman" panose="02020603050405020304" pitchFamily="18" charset="0"/>
              </a:rPr>
              <a:t>first step to implement</a:t>
            </a:r>
            <a:r>
              <a:rPr lang="en-US" sz="2000" dirty="0">
                <a:effectLst/>
                <a:latin typeface="Verdana" panose="020B0604030504040204" pitchFamily="34" charset="0"/>
                <a:ea typeface="Calibri" panose="020F0502020204030204" pitchFamily="34" charset="0"/>
                <a:cs typeface="Times New Roman" panose="02020603050405020304" pitchFamily="18" charset="0"/>
              </a:rPr>
              <a:t> a “vision”</a:t>
            </a:r>
            <a:r>
              <a:rPr lang="en-US" sz="2000" dirty="0">
                <a:latin typeface="Verdana" panose="020B0604030504040204" pitchFamily="34" charset="0"/>
                <a:ea typeface="Calibri" panose="020F0502020204030204" pitchFamily="34" charset="0"/>
                <a:cs typeface="Times New Roman" panose="02020603050405020304" pitchFamily="18" charset="0"/>
              </a:rPr>
              <a:t> of </a:t>
            </a:r>
            <a:r>
              <a:rPr lang="en-US" sz="2000" dirty="0">
                <a:effectLst/>
                <a:latin typeface="Verdana" panose="020B0604030504040204" pitchFamily="34" charset="0"/>
                <a:ea typeface="Calibri" panose="020F0502020204030204" pitchFamily="34" charset="0"/>
                <a:cs typeface="Times New Roman" panose="02020603050405020304" pitchFamily="18" charset="0"/>
              </a:rPr>
              <a:t>MAPC Transportation planning.</a:t>
            </a:r>
            <a:endParaRPr lang="en-US" sz="2000" b="1" dirty="0"/>
          </a:p>
        </p:txBody>
      </p:sp>
      <p:sp>
        <p:nvSpPr>
          <p:cNvPr id="8" name="TextBox 7">
            <a:extLst>
              <a:ext uri="{FF2B5EF4-FFF2-40B4-BE49-F238E27FC236}">
                <a16:creationId xmlns:a16="http://schemas.microsoft.com/office/drawing/2014/main" id="{FFA95EEB-E9DB-4DD5-9C57-1D0474A77BA2}"/>
              </a:ext>
            </a:extLst>
          </p:cNvPr>
          <p:cNvSpPr txBox="1"/>
          <p:nvPr/>
        </p:nvSpPr>
        <p:spPr>
          <a:xfrm>
            <a:off x="3200400" y="418862"/>
            <a:ext cx="5562600" cy="369332"/>
          </a:xfrm>
          <a:prstGeom prst="rect">
            <a:avLst/>
          </a:prstGeom>
          <a:noFill/>
        </p:spPr>
        <p:txBody>
          <a:bodyPr wrap="square" rtlCol="0">
            <a:spAutoFit/>
          </a:bodyPr>
          <a:lstStyle/>
          <a:p>
            <a:r>
              <a:rPr lang="en-US" dirty="0"/>
              <a:t>ARTICLE 47: Preserve Concord’s Reformatory Branch Trail</a:t>
            </a:r>
          </a:p>
        </p:txBody>
      </p:sp>
      <p:sp>
        <p:nvSpPr>
          <p:cNvPr id="2" name="TextBox 1">
            <a:extLst>
              <a:ext uri="{FF2B5EF4-FFF2-40B4-BE49-F238E27FC236}">
                <a16:creationId xmlns:a16="http://schemas.microsoft.com/office/drawing/2014/main" id="{CA737B72-3F3B-498A-AFCD-1B09CBF198B5}"/>
              </a:ext>
            </a:extLst>
          </p:cNvPr>
          <p:cNvSpPr txBox="1"/>
          <p:nvPr/>
        </p:nvSpPr>
        <p:spPr>
          <a:xfrm>
            <a:off x="838200" y="1022717"/>
            <a:ext cx="4876800" cy="400110"/>
          </a:xfrm>
          <a:prstGeom prst="rect">
            <a:avLst/>
          </a:prstGeom>
          <a:noFill/>
        </p:spPr>
        <p:txBody>
          <a:bodyPr wrap="square" rtlCol="0">
            <a:spAutoFit/>
          </a:bodyPr>
          <a:lstStyle/>
          <a:p>
            <a:r>
              <a:rPr lang="en-US" sz="2000" dirty="0">
                <a:latin typeface="Verdana" panose="020B0604030504040204" pitchFamily="34" charset="0"/>
                <a:ea typeface="Calibri" panose="020F0502020204030204" pitchFamily="34" charset="0"/>
                <a:cs typeface="Times New Roman" panose="02020603050405020304" pitchFamily="18" charset="0"/>
              </a:rPr>
              <a:t>Threats to this natural trail include:</a:t>
            </a:r>
            <a:endParaRPr lang="en-US" sz="2000" dirty="0"/>
          </a:p>
        </p:txBody>
      </p:sp>
      <p:sp>
        <p:nvSpPr>
          <p:cNvPr id="7" name="TextBox 6">
            <a:extLst>
              <a:ext uri="{FF2B5EF4-FFF2-40B4-BE49-F238E27FC236}">
                <a16:creationId xmlns:a16="http://schemas.microsoft.com/office/drawing/2014/main" id="{8B555161-EFDA-4706-9584-C050AE78838C}"/>
              </a:ext>
            </a:extLst>
          </p:cNvPr>
          <p:cNvSpPr txBox="1"/>
          <p:nvPr/>
        </p:nvSpPr>
        <p:spPr>
          <a:xfrm>
            <a:off x="3810000" y="3936117"/>
            <a:ext cx="5137785" cy="369332"/>
          </a:xfrm>
          <a:prstGeom prst="rect">
            <a:avLst/>
          </a:prstGeom>
          <a:noFill/>
        </p:spPr>
        <p:txBody>
          <a:bodyPr wrap="square" rtlCol="0">
            <a:spAutoFit/>
          </a:bodyPr>
          <a:lstStyle/>
          <a:p>
            <a:r>
              <a:rPr lang="en-US" dirty="0"/>
              <a:t>MAPC = Metropolitan Area Planning Council</a:t>
            </a:r>
          </a:p>
        </p:txBody>
      </p:sp>
    </p:spTree>
    <p:extLst>
      <p:ext uri="{BB962C8B-B14F-4D97-AF65-F5344CB8AC3E}">
        <p14:creationId xmlns:p14="http://schemas.microsoft.com/office/powerpoint/2010/main" val="718153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8</a:t>
            </a:fld>
            <a:endParaRPr lang="en-US" dirty="0"/>
          </a:p>
        </p:txBody>
      </p:sp>
      <p:sp>
        <p:nvSpPr>
          <p:cNvPr id="12" name="Title 1">
            <a:extLst>
              <a:ext uri="{FF2B5EF4-FFF2-40B4-BE49-F238E27FC236}">
                <a16:creationId xmlns:a16="http://schemas.microsoft.com/office/drawing/2014/main" id="{5DC33163-BA31-41A0-873C-13F20E30AD61}"/>
              </a:ext>
            </a:extLst>
          </p:cNvPr>
          <p:cNvSpPr>
            <a:spLocks noGrp="1"/>
          </p:cNvSpPr>
          <p:nvPr>
            <p:ph type="ctrTitle"/>
          </p:nvPr>
        </p:nvSpPr>
        <p:spPr>
          <a:xfrm>
            <a:off x="849222" y="1081712"/>
            <a:ext cx="7547020" cy="1981200"/>
          </a:xfrm>
        </p:spPr>
        <p:txBody>
          <a:bodyPr>
            <a:noAutofit/>
          </a:bodyPr>
          <a:lstStyle/>
          <a:p>
            <a:pPr algn="l"/>
            <a:r>
              <a:rPr lang="en-US" sz="2400" dirty="0"/>
              <a:t>At the Oct. 21, 2021 HATS meeting,</a:t>
            </a:r>
            <a:br>
              <a:rPr lang="en-US" sz="2400" dirty="0"/>
            </a:br>
            <a:r>
              <a:rPr lang="en-US" sz="2400" dirty="0"/>
              <a:t>the MAPC Senior Transportation Planner shared his vision of building a bikeway through historic Concord, beginning with the Reformatory Branch Trail, a project to be followed by either land-taking and re-bridging of two rivers, or by constructing a bikeway along Barrett’s Mill Farm.</a:t>
            </a:r>
          </a:p>
        </p:txBody>
      </p:sp>
      <p:sp>
        <p:nvSpPr>
          <p:cNvPr id="8" name="TextBox 7">
            <a:extLst>
              <a:ext uri="{FF2B5EF4-FFF2-40B4-BE49-F238E27FC236}">
                <a16:creationId xmlns:a16="http://schemas.microsoft.com/office/drawing/2014/main" id="{FFA95EEB-E9DB-4DD5-9C57-1D0474A77BA2}"/>
              </a:ext>
            </a:extLst>
          </p:cNvPr>
          <p:cNvSpPr txBox="1"/>
          <p:nvPr/>
        </p:nvSpPr>
        <p:spPr>
          <a:xfrm>
            <a:off x="3200400" y="418862"/>
            <a:ext cx="5562600" cy="369332"/>
          </a:xfrm>
          <a:prstGeom prst="rect">
            <a:avLst/>
          </a:prstGeom>
          <a:noFill/>
        </p:spPr>
        <p:txBody>
          <a:bodyPr wrap="square" rtlCol="0">
            <a:spAutoFit/>
          </a:bodyPr>
          <a:lstStyle/>
          <a:p>
            <a:r>
              <a:rPr lang="en-US" dirty="0"/>
              <a:t>ARTICLE 47: Preserve Concord’s Reformatory Branch Trail</a:t>
            </a:r>
          </a:p>
        </p:txBody>
      </p:sp>
      <p:sp>
        <p:nvSpPr>
          <p:cNvPr id="2" name="TextBox 1">
            <a:extLst>
              <a:ext uri="{FF2B5EF4-FFF2-40B4-BE49-F238E27FC236}">
                <a16:creationId xmlns:a16="http://schemas.microsoft.com/office/drawing/2014/main" id="{E6902317-3A5E-4241-A6AB-5EEB0C58347C}"/>
              </a:ext>
            </a:extLst>
          </p:cNvPr>
          <p:cNvSpPr txBox="1"/>
          <p:nvPr/>
        </p:nvSpPr>
        <p:spPr>
          <a:xfrm>
            <a:off x="3222171" y="3457437"/>
            <a:ext cx="5137785" cy="523220"/>
          </a:xfrm>
          <a:prstGeom prst="rect">
            <a:avLst/>
          </a:prstGeom>
          <a:noFill/>
        </p:spPr>
        <p:txBody>
          <a:bodyPr wrap="square" rtlCol="0">
            <a:spAutoFit/>
          </a:bodyPr>
          <a:lstStyle/>
          <a:p>
            <a:r>
              <a:rPr lang="en-US" sz="1400" dirty="0"/>
              <a:t>YouTube™ “</a:t>
            </a:r>
            <a:r>
              <a:rPr lang="en-US" sz="1400" b="0" i="0" dirty="0">
                <a:effectLst/>
                <a:latin typeface="Roboto" panose="02000000000000000000" pitchFamily="2" charset="0"/>
              </a:rPr>
              <a:t>Hanscom Area Towns Selectmen October 21, 2021”</a:t>
            </a:r>
          </a:p>
          <a:p>
            <a:r>
              <a:rPr lang="en-US" sz="1400" dirty="0"/>
              <a:t> https://www.youtube.com/watch?v=0WILM4H_5go</a:t>
            </a:r>
          </a:p>
        </p:txBody>
      </p:sp>
      <p:sp>
        <p:nvSpPr>
          <p:cNvPr id="9" name="TextBox 8">
            <a:extLst>
              <a:ext uri="{FF2B5EF4-FFF2-40B4-BE49-F238E27FC236}">
                <a16:creationId xmlns:a16="http://schemas.microsoft.com/office/drawing/2014/main" id="{D498039C-9C5B-400B-BE40-772741D4D36F}"/>
              </a:ext>
            </a:extLst>
          </p:cNvPr>
          <p:cNvSpPr txBox="1"/>
          <p:nvPr/>
        </p:nvSpPr>
        <p:spPr>
          <a:xfrm>
            <a:off x="3258457" y="4104413"/>
            <a:ext cx="5137785" cy="369332"/>
          </a:xfrm>
          <a:prstGeom prst="rect">
            <a:avLst/>
          </a:prstGeom>
          <a:noFill/>
        </p:spPr>
        <p:txBody>
          <a:bodyPr wrap="square" rtlCol="0">
            <a:spAutoFit/>
          </a:bodyPr>
          <a:lstStyle/>
          <a:p>
            <a:r>
              <a:rPr lang="en-US" dirty="0"/>
              <a:t>HATS = Hanscom Area Town Selectmen</a:t>
            </a:r>
          </a:p>
        </p:txBody>
      </p:sp>
    </p:spTree>
    <p:extLst>
      <p:ext uri="{BB962C8B-B14F-4D97-AF65-F5344CB8AC3E}">
        <p14:creationId xmlns:p14="http://schemas.microsoft.com/office/powerpoint/2010/main" val="2213036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9</a:t>
            </a:fld>
            <a:endParaRPr lang="en-US" dirty="0"/>
          </a:p>
        </p:txBody>
      </p:sp>
      <p:sp>
        <p:nvSpPr>
          <p:cNvPr id="12" name="Title 1">
            <a:extLst>
              <a:ext uri="{FF2B5EF4-FFF2-40B4-BE49-F238E27FC236}">
                <a16:creationId xmlns:a16="http://schemas.microsoft.com/office/drawing/2014/main" id="{5DC33163-BA31-41A0-873C-13F20E30AD61}"/>
              </a:ext>
            </a:extLst>
          </p:cNvPr>
          <p:cNvSpPr>
            <a:spLocks noGrp="1"/>
          </p:cNvSpPr>
          <p:nvPr>
            <p:ph type="ctrTitle"/>
          </p:nvPr>
        </p:nvSpPr>
        <p:spPr>
          <a:xfrm>
            <a:off x="914400" y="491318"/>
            <a:ext cx="7315200" cy="2031665"/>
          </a:xfrm>
        </p:spPr>
        <p:txBody>
          <a:bodyPr>
            <a:noAutofit/>
          </a:bodyPr>
          <a:lstStyle/>
          <a:p>
            <a:pPr algn="l"/>
            <a:r>
              <a:rPr lang="en-US" sz="2000" dirty="0"/>
              <a:t>Contrary to actual fact, the MAPC’s “</a:t>
            </a:r>
            <a:r>
              <a:rPr lang="en-US" sz="2000" dirty="0" err="1"/>
              <a:t>Trailmap</a:t>
            </a:r>
            <a:r>
              <a:rPr lang="en-US" sz="2000" dirty="0"/>
              <a:t>” of regional trails, mislabels Concord’s Reformatory Branch Trail with the inaccurate “Unimproved Paths” image on the left instead of a more accurate “Natural Surface Footway” image on the right.</a:t>
            </a:r>
            <a:endParaRPr lang="en-US" sz="3200" dirty="0"/>
          </a:p>
        </p:txBody>
      </p:sp>
      <p:sp>
        <p:nvSpPr>
          <p:cNvPr id="8" name="TextBox 7">
            <a:extLst>
              <a:ext uri="{FF2B5EF4-FFF2-40B4-BE49-F238E27FC236}">
                <a16:creationId xmlns:a16="http://schemas.microsoft.com/office/drawing/2014/main" id="{FFA95EEB-E9DB-4DD5-9C57-1D0474A77BA2}"/>
              </a:ext>
            </a:extLst>
          </p:cNvPr>
          <p:cNvSpPr txBox="1"/>
          <p:nvPr/>
        </p:nvSpPr>
        <p:spPr>
          <a:xfrm>
            <a:off x="3200400" y="418862"/>
            <a:ext cx="5562600" cy="369332"/>
          </a:xfrm>
          <a:prstGeom prst="rect">
            <a:avLst/>
          </a:prstGeom>
          <a:noFill/>
        </p:spPr>
        <p:txBody>
          <a:bodyPr wrap="square" rtlCol="0">
            <a:spAutoFit/>
          </a:bodyPr>
          <a:lstStyle/>
          <a:p>
            <a:r>
              <a:rPr lang="en-US" dirty="0"/>
              <a:t>ARTICLE 47: Preserve Concord’s Reformatory Branch Trail</a:t>
            </a:r>
          </a:p>
        </p:txBody>
      </p:sp>
      <p:pic>
        <p:nvPicPr>
          <p:cNvPr id="3" name="Picture 2">
            <a:extLst>
              <a:ext uri="{FF2B5EF4-FFF2-40B4-BE49-F238E27FC236}">
                <a16:creationId xmlns:a16="http://schemas.microsoft.com/office/drawing/2014/main" id="{AC4F7482-3A18-4290-A762-38176211F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360168"/>
            <a:ext cx="2097812" cy="2031665"/>
          </a:xfrm>
          <a:prstGeom prst="rect">
            <a:avLst/>
          </a:prstGeom>
        </p:spPr>
      </p:pic>
      <p:pic>
        <p:nvPicPr>
          <p:cNvPr id="6" name="Picture 5">
            <a:extLst>
              <a:ext uri="{FF2B5EF4-FFF2-40B4-BE49-F238E27FC236}">
                <a16:creationId xmlns:a16="http://schemas.microsoft.com/office/drawing/2014/main" id="{9C80417C-5D25-4BF2-91BC-ECFC90044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461" y="2411599"/>
            <a:ext cx="1952766" cy="2031665"/>
          </a:xfrm>
          <a:prstGeom prst="rect">
            <a:avLst/>
          </a:prstGeom>
        </p:spPr>
      </p:pic>
    </p:spTree>
    <p:extLst>
      <p:ext uri="{BB962C8B-B14F-4D97-AF65-F5344CB8AC3E}">
        <p14:creationId xmlns:p14="http://schemas.microsoft.com/office/powerpoint/2010/main" val="1814828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Electronic Presentation Guidelines 2019</Template>
  <TotalTime>3393</TotalTime>
  <Words>1079</Words>
  <Application>Microsoft Office PowerPoint</Application>
  <PresentationFormat>On-screen Show (16:9)</PresentationFormat>
  <Paragraphs>121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Helvetica</vt:lpstr>
      <vt:lpstr>Roboto</vt:lpstr>
      <vt:lpstr>Verdana</vt:lpstr>
      <vt:lpstr>Office Theme</vt:lpstr>
      <vt:lpstr>  </vt:lpstr>
      <vt:lpstr>Mr. Gailus moves that the Town recommend, to the owners of the various portions of the Reformatory Branch Trail in Concord and to the individuals and entities and all other parties responsible for the care thereof, that the Trail continue to be maintained in an unpaved natural condition for walking, hiking, jogging, dog walking, nature immersion, nature observation, photography, and cycling; …</vt:lpstr>
      <vt:lpstr>… and that any future changes made to drainage,  to features affecting individuals with reduced mobility, or to other aspects of the Trail, be done in a way that causes the least injury possible to existing trees, does not clear-cut trees to make the trail wider, and preserves to the greatest extent possible the existing natural characteristics of the Trail.</vt:lpstr>
      <vt:lpstr>Concord's Reformatory Branch Trail is a gem of natural beauty and  rare species habitat.  </vt:lpstr>
      <vt:lpstr>  This Town asset is currently enjoyed by a wide range of users, including walkers, joggers, dog walkers, bird watchers, as well as cyclists of all levels and ages.   </vt:lpstr>
      <vt:lpstr>  In light of recent threats to the survival of this exemplar of a mixed-use natural trail, this article reaffirms the Town's commitment to protect and preserve it. </vt:lpstr>
      <vt:lpstr> Special interests who favor extending the asphalt-paved Minuteman Bikeway through Concord using the Reformatory Branch Trail as the first step to implement a “vision” of MAPC Transportation planning.</vt:lpstr>
      <vt:lpstr>At the Oct. 21, 2021 HATS meeting, the MAPC Senior Transportation Planner shared his vision of building a bikeway through historic Concord, beginning with the Reformatory Branch Trail, a project to be followed by either land-taking and re-bridging of two rivers, or by constructing a bikeway along Barrett’s Mill Farm.</vt:lpstr>
      <vt:lpstr>Contrary to actual fact, the MAPC’s “Trailmap” of regional trails, mislabels Concord’s Reformatory Branch Trail with the inaccurate “Unimproved Paths” image on the left instead of a more accurate “Natural Surface Footway” image on the right.</vt:lpstr>
      <vt:lpstr>PowerPoint Presentation</vt:lpstr>
      <vt:lpstr>PowerPoint Presentation</vt:lpstr>
      <vt:lpstr>The broad red line  shows the general location of Concord’s Reformatory Branch Trail which passes through wetland areas,  wooded areas, and by farmland.</vt:lpstr>
      <vt:lpstr>  ~1 mile of the Trail directly adjoins US Fish and Wildlife’s Great Meadows National Wildlife Refuge, whose large water impoundments appear in dark green at the top, below the meandering Concord River.  </vt:lpstr>
      <vt:lpstr>Importantly:  The Trail is imbedded in the middle of  Rare Species Habitat:  All of the area shown in light green.</vt:lpstr>
      <vt:lpstr>PowerPoint Presentation</vt:lpstr>
      <vt:lpstr>Concord’s 1995 Bikeways Task Force Report stated “… the goal should be the reservation  of this trail for passive pedestrian use” for reasons that are still true:</vt:lpstr>
      <vt:lpstr>PowerPoint Presentation</vt:lpstr>
      <vt:lpstr>PowerPoint Presentation</vt:lpstr>
      <vt:lpstr>PowerPoint Presentation</vt:lpstr>
      <vt:lpstr>PowerPoint Presentation</vt:lpstr>
      <vt:lpstr> This nature immersive natural trail in Concord  provides mental and physical health benefits. </vt:lpstr>
      <vt:lpstr>PowerPoint Presentation</vt:lpstr>
      <vt:lpstr> Concord’s Reformatory Branch Trail  is an exemplar of a mixed-use natural trail, and this article reaffirms the Town's commitment to protect and preserve it. </vt:lpstr>
      <vt:lpstr>This trail in its present state teaches us about  Nature’s powers of recovery and renewal.</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Presentation Guidelines</dc:title>
  <dc:creator>Carmin Reiss</dc:creator>
  <cp:lastModifiedBy>Mark Gailus</cp:lastModifiedBy>
  <cp:revision>196</cp:revision>
  <cp:lastPrinted>2022-03-07T18:29:52Z</cp:lastPrinted>
  <dcterms:created xsi:type="dcterms:W3CDTF">2018-11-06T01:42:37Z</dcterms:created>
  <dcterms:modified xsi:type="dcterms:W3CDTF">2022-04-22T21:01:58Z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