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96" r:id="rId2"/>
    <p:sldId id="367" r:id="rId3"/>
    <p:sldId id="332" r:id="rId4"/>
    <p:sldId id="357" r:id="rId5"/>
    <p:sldId id="364" r:id="rId6"/>
    <p:sldId id="341" r:id="rId7"/>
    <p:sldId id="365" r:id="rId8"/>
    <p:sldId id="366" r:id="rId9"/>
    <p:sldId id="372" r:id="rId10"/>
    <p:sldId id="371" r:id="rId11"/>
    <p:sldId id="356" r:id="rId12"/>
    <p:sldId id="359" r:id="rId13"/>
    <p:sldId id="361" r:id="rId14"/>
    <p:sldId id="360" r:id="rId15"/>
    <p:sldId id="363"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5" autoAdjust="0"/>
    <p:restoredTop sz="69797" autoAdjust="0"/>
  </p:normalViewPr>
  <p:slideViewPr>
    <p:cSldViewPr>
      <p:cViewPr varScale="1">
        <p:scale>
          <a:sx n="61" d="100"/>
          <a:sy n="61" d="100"/>
        </p:scale>
        <p:origin x="1368" y="72"/>
      </p:cViewPr>
      <p:guideLst>
        <p:guide orient="horz" pos="1620"/>
        <p:guide pos="2880"/>
      </p:guideLst>
    </p:cSldViewPr>
  </p:slideViewPr>
  <p:outlineViewPr>
    <p:cViewPr>
      <p:scale>
        <a:sx n="33" d="100"/>
        <a:sy n="33" d="100"/>
      </p:scale>
      <p:origin x="0" y="-14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4/14/2022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rotect-us.mimecast.com/s/_qxqCNkK7NI0VW3ztmz66v?domain=4.2.2.2"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protect-us.mimecast.com/s/_qxqCNkK7NI0VW3ztmz66v?domain=4.2.2.2"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spcBef>
                <a:spcPts val="0"/>
              </a:spcBef>
              <a:spcAft>
                <a:spcPts val="0"/>
              </a:spcAft>
              <a:buNone/>
            </a:pPr>
            <a:r>
              <a:rPr lang="en-US" sz="1200" dirty="0">
                <a:effectLst/>
                <a:ea typeface="Calibri" panose="020F0502020204030204" pitchFamily="34" charset="0"/>
              </a:rPr>
              <a:t>Ms. Ferguson moves that the Town take affirmative action on Article 31 as printed in the Warrant, adding the sentence at the end “</a:t>
            </a:r>
            <a:r>
              <a:rPr lang="en-US" sz="1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r>
              <a:rPr lang="en-US" sz="1200" b="1" i="1" dirty="0">
                <a:effectLst/>
                <a:ea typeface="Calibri" panose="020F0502020204030204" pitchFamily="34" charset="0"/>
              </a:rPr>
              <a:t>” </a:t>
            </a:r>
            <a:r>
              <a:rPr lang="en-US" sz="1200" dirty="0">
                <a:effectLst/>
                <a:ea typeface="Calibri" panose="020F0502020204030204" pitchFamily="34" charset="0"/>
              </a:rPr>
              <a:t>so that it reads:</a:t>
            </a:r>
          </a:p>
          <a:p>
            <a:pPr marL="0" marR="0" indent="0">
              <a:spcBef>
                <a:spcPts val="0"/>
              </a:spcBef>
              <a:spcAft>
                <a:spcPts val="0"/>
              </a:spcAft>
              <a:buNone/>
            </a:pPr>
            <a:endParaRPr lang="en-US" sz="300" dirty="0">
              <a:effectLst/>
              <a:ea typeface="Calibri" panose="020F0502020204030204" pitchFamily="34" charset="0"/>
            </a:endParaRPr>
          </a:p>
          <a:p>
            <a:pPr marL="0" marR="0" indent="0">
              <a:spcBef>
                <a:spcPts val="600"/>
              </a:spcBef>
              <a:spcAft>
                <a:spcPts val="0"/>
              </a:spcAft>
              <a:buNone/>
            </a:pPr>
            <a:r>
              <a:rPr lang="en-US" sz="1200" dirty="0">
                <a:effectLst/>
                <a:ea typeface="Times New Roman" panose="02020603050405020304" pitchFamily="18" charset="0"/>
              </a:rPr>
              <a:t>(n) Any additional dwelling unit that is subject to a special permit recorded with the Middlesex South Registry of Deeds prior to September 2020 shall be exempt from the requirements in Items (a), (b), (g), and (l) of this Section </a:t>
            </a:r>
            <a:r>
              <a:rPr lang="en-US" sz="1200" u="sng" dirty="0">
                <a:effectLst/>
                <a:ea typeface="Times New Roman" panose="02020603050405020304" pitchFamily="18" charset="0"/>
                <a:hlinkClick r:id="rId3">
                  <a:extLst>
                    <a:ext uri="{A12FA001-AC4F-418D-AE19-62706E023703}">
                      <ahyp:hlinkClr xmlns:ahyp="http://schemas.microsoft.com/office/drawing/2018/hyperlinkcolor" val="tx"/>
                    </a:ext>
                  </a:extLst>
                </a:hlinkClick>
              </a:rPr>
              <a:t>4.2.2.2</a:t>
            </a:r>
            <a:r>
              <a:rPr lang="en-US" sz="1200" dirty="0">
                <a:effectLst/>
                <a:ea typeface="Times New Roman" panose="02020603050405020304" pitchFamily="18" charset="0"/>
              </a:rPr>
              <a:t> </a:t>
            </a:r>
            <a:r>
              <a:rPr lang="en-US" sz="1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endParaRPr lang="en-US" sz="1200" dirty="0">
              <a:solidFill>
                <a:srgbClr val="FFFF00"/>
              </a:solidFill>
              <a:effectLst/>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2</a:t>
            </a:fld>
            <a:endParaRPr lang="en-US"/>
          </a:p>
        </p:txBody>
      </p:sp>
    </p:spTree>
    <p:extLst>
      <p:ext uri="{BB962C8B-B14F-4D97-AF65-F5344CB8AC3E}">
        <p14:creationId xmlns:p14="http://schemas.microsoft.com/office/powerpoint/2010/main" val="1557241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dirty="0">
                <a:solidFill>
                  <a:srgbClr val="000000"/>
                </a:solidFill>
                <a:effectLst/>
                <a:latin typeface="+mn-lt"/>
              </a:rPr>
              <a:t>The Zoning Bylaw allows a single-family dwelling to be located 12 ft. from side yard instead of 15 ft. if at least 18 ft. setback is provided on the other side yard.  In 2011, Section 6.2.11 Height was amended for Residence B and C Districts. Any part of the principal structure that extends into the 3-foot side yard cannot be higher than 15 ft.</a:t>
            </a: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13</a:t>
            </a:fld>
            <a:endParaRPr lang="en-US"/>
          </a:p>
        </p:txBody>
      </p:sp>
    </p:spTree>
    <p:extLst>
      <p:ext uri="{BB962C8B-B14F-4D97-AF65-F5344CB8AC3E}">
        <p14:creationId xmlns:p14="http://schemas.microsoft.com/office/powerpoint/2010/main" val="316208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Times New Roman" panose="02020603050405020304" pitchFamily="18" charset="0"/>
              </a:rPr>
              <a:t>ADU Bylaw criteria amended </a:t>
            </a:r>
            <a:r>
              <a:rPr lang="en-US" sz="1200" dirty="0">
                <a:ea typeface="Times New Roman" panose="02020603050405020304" pitchFamily="18" charset="0"/>
              </a:rPr>
              <a:t>in 2020 to address goals in the town’s comprehensive long range plan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Times New Roman" panose="02020603050405020304" pitchFamily="18" charset="0"/>
              </a:rPr>
              <a:t>Noticed after the fact was that four of the new criteria conflict with the criteria that had been in place to obtain the special permit prior to the 2020 change.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Times New Roman" panose="02020603050405020304" pitchFamily="18" charset="0"/>
              </a:rPr>
              <a:t>ADUs that existed prior to the 2020 bylaw will expire upon the sale of the property.</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3</a:t>
            </a:fld>
            <a:endParaRPr lang="en-US"/>
          </a:p>
        </p:txBody>
      </p:sp>
    </p:spTree>
    <p:extLst>
      <p:ext uri="{BB962C8B-B14F-4D97-AF65-F5344CB8AC3E}">
        <p14:creationId xmlns:p14="http://schemas.microsoft.com/office/powerpoint/2010/main" val="3564495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Recall that the zoning changes were made in 2020 to support goals in the comprehensive long range plan. In particular to </a:t>
            </a:r>
            <a:r>
              <a:rPr lang="en-US" sz="1200" dirty="0">
                <a:effectLst/>
              </a:rPr>
              <a:t>e</a:t>
            </a:r>
            <a:r>
              <a:rPr lang="en-US" sz="1200" dirty="0">
                <a:effectLst/>
                <a:ea typeface="Times New Roman" panose="02020603050405020304" pitchFamily="18" charset="0"/>
              </a:rPr>
              <a:t>ncourage the renovation of existing homes and identify the opportunities to create accessory dwelling units within existing structures. Additional dwelling units also offer smaller, more affordable housing options to meet the needs of many Concord residents who are downsizing or for whom the rental income would allow them to stay in their property.</a:t>
            </a: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4</a:t>
            </a:fld>
            <a:endParaRPr lang="en-US"/>
          </a:p>
        </p:txBody>
      </p:sp>
    </p:spTree>
    <p:extLst>
      <p:ext uri="{BB962C8B-B14F-4D97-AF65-F5344CB8AC3E}">
        <p14:creationId xmlns:p14="http://schemas.microsoft.com/office/powerpoint/2010/main" val="4144306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0"/>
              </a:spcBef>
            </a:pPr>
            <a:r>
              <a:rPr lang="en-US" sz="1200" dirty="0">
                <a:effectLst/>
                <a:ea typeface="Times New Roman" panose="02020603050405020304" pitchFamily="18" charset="0"/>
              </a:rPr>
              <a:t>Today we are proposing adding a line in the current bylaw that would allow all existing additional dwelling units with special permits issued prior to September 2020 to legally remain by specifically exempting them from criteria in the bylaw that they might not meet as long as that unit still conforms to the original Special Permit.  This means that the unit could not be increased in size.</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5</a:t>
            </a:fld>
            <a:endParaRPr lang="en-US"/>
          </a:p>
        </p:txBody>
      </p:sp>
    </p:spTree>
    <p:extLst>
      <p:ext uri="{BB962C8B-B14F-4D97-AF65-F5344CB8AC3E}">
        <p14:creationId xmlns:p14="http://schemas.microsoft.com/office/powerpoint/2010/main" val="3703645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Arial" panose="020B0604020202020204" pitchFamily="34" charset="0"/>
                <a:ea typeface="Times New Roman" panose="02020603050405020304" pitchFamily="18" charset="0"/>
              </a:rPr>
              <a:t>To address concerns raised at the Planning Board’s public hearing, the Board is amending the motion on this Article as follows to incorporate additional language to ensure these ADUs cannot be enlarged or modified from the originally approved special permit:</a:t>
            </a:r>
            <a:endParaRPr lang="en-US" sz="1200" dirty="0"/>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6</a:t>
            </a:fld>
            <a:endParaRPr lang="en-US"/>
          </a:p>
        </p:txBody>
      </p:sp>
    </p:spTree>
    <p:extLst>
      <p:ext uri="{BB962C8B-B14F-4D97-AF65-F5344CB8AC3E}">
        <p14:creationId xmlns:p14="http://schemas.microsoft.com/office/powerpoint/2010/main" val="399220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0"/>
              </a:spcBef>
            </a:pPr>
            <a:r>
              <a:rPr lang="en-US" sz="1200" dirty="0">
                <a:effectLst/>
                <a:ea typeface="Times New Roman" panose="02020603050405020304" pitchFamily="18" charset="0"/>
              </a:rPr>
              <a:t>Pre-2020 ADU special permits granted following a thoughtful process by the Zoning Board of Appeals</a:t>
            </a:r>
          </a:p>
          <a:p>
            <a:pPr>
              <a:spcBef>
                <a:spcPts val="600"/>
              </a:spcBef>
            </a:pPr>
            <a:r>
              <a:rPr lang="en-US" sz="1200" dirty="0">
                <a:ea typeface="Times New Roman" panose="02020603050405020304" pitchFamily="18" charset="0"/>
              </a:rPr>
              <a:t>ZBA </a:t>
            </a:r>
            <a:r>
              <a:rPr lang="en-US" sz="1200" dirty="0">
                <a:effectLst/>
                <a:ea typeface="Times New Roman" panose="02020603050405020304" pitchFamily="18" charset="0"/>
              </a:rPr>
              <a:t>had to find the ADU was not substantially detrimental to the neighborhood. </a:t>
            </a:r>
          </a:p>
          <a:p>
            <a:pPr>
              <a:spcBef>
                <a:spcPts val="600"/>
              </a:spcBef>
            </a:pPr>
            <a:r>
              <a:rPr lang="en-US" sz="1200" dirty="0">
                <a:effectLst/>
                <a:ea typeface="Times New Roman" panose="02020603050405020304" pitchFamily="18" charset="0"/>
              </a:rPr>
              <a:t>These existing ADUs should be allowed to legally remain even though they may not meet all of the amended criteria, or the property was sold.</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7</a:t>
            </a:fld>
            <a:endParaRPr lang="en-US"/>
          </a:p>
        </p:txBody>
      </p:sp>
    </p:spTree>
    <p:extLst>
      <p:ext uri="{BB962C8B-B14F-4D97-AF65-F5344CB8AC3E}">
        <p14:creationId xmlns:p14="http://schemas.microsoft.com/office/powerpoint/2010/main" val="60273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8</a:t>
            </a:fld>
            <a:endParaRPr lang="en-US"/>
          </a:p>
        </p:txBody>
      </p:sp>
    </p:spTree>
    <p:extLst>
      <p:ext uri="{BB962C8B-B14F-4D97-AF65-F5344CB8AC3E}">
        <p14:creationId xmlns:p14="http://schemas.microsoft.com/office/powerpoint/2010/main" val="594704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spcBef>
                <a:spcPts val="0"/>
              </a:spcBef>
              <a:spcAft>
                <a:spcPts val="0"/>
              </a:spcAft>
              <a:buNone/>
            </a:pPr>
            <a:r>
              <a:rPr lang="en-US" sz="1200" dirty="0">
                <a:effectLst/>
                <a:ea typeface="Calibri" panose="020F0502020204030204" pitchFamily="34" charset="0"/>
              </a:rPr>
              <a:t>Ms. Ferguson moves that the Town take affirmative action on Article 31 as printed in the Warrant, adding the sentence at the end “</a:t>
            </a:r>
            <a:r>
              <a:rPr lang="en-US" sz="1200" b="1" i="1" dirty="0">
                <a:solidFill>
                  <a:srgbClr val="FFFF00"/>
                </a:solidFill>
                <a:effectLst/>
                <a:ea typeface="Times New Roman" panose="02020603050405020304" pitchFamily="18" charset="0"/>
              </a:rPr>
              <a:t>provided that the dimensions of the additional dwelling </a:t>
            </a:r>
            <a:r>
              <a:rPr lang="en-US" sz="1200" b="1" i="1">
                <a:solidFill>
                  <a:srgbClr val="FFFF00"/>
                </a:solidFill>
                <a:effectLst/>
                <a:ea typeface="Times New Roman" panose="02020603050405020304" pitchFamily="18" charset="0"/>
              </a:rPr>
              <a:t>unit conform </a:t>
            </a:r>
            <a:r>
              <a:rPr lang="en-US" sz="1200" b="1" i="1" dirty="0">
                <a:solidFill>
                  <a:srgbClr val="FFFF00"/>
                </a:solidFill>
                <a:effectLst/>
                <a:ea typeface="Times New Roman" panose="02020603050405020304" pitchFamily="18" charset="0"/>
              </a:rPr>
              <a:t>to the dimensional requirements in the recorded special permit.</a:t>
            </a:r>
            <a:r>
              <a:rPr lang="en-US" sz="1200" b="1" i="1" dirty="0">
                <a:effectLst/>
                <a:ea typeface="Calibri" panose="020F0502020204030204" pitchFamily="34" charset="0"/>
              </a:rPr>
              <a:t>” </a:t>
            </a:r>
            <a:r>
              <a:rPr lang="en-US" sz="1200" dirty="0">
                <a:effectLst/>
                <a:ea typeface="Calibri" panose="020F0502020204030204" pitchFamily="34" charset="0"/>
              </a:rPr>
              <a:t>so that it reads:</a:t>
            </a:r>
          </a:p>
          <a:p>
            <a:pPr marL="0" marR="0" indent="0">
              <a:spcBef>
                <a:spcPts val="0"/>
              </a:spcBef>
              <a:spcAft>
                <a:spcPts val="0"/>
              </a:spcAft>
              <a:buNone/>
            </a:pPr>
            <a:endParaRPr lang="en-US" sz="300" dirty="0">
              <a:effectLst/>
              <a:ea typeface="Calibri" panose="020F0502020204030204" pitchFamily="34" charset="0"/>
            </a:endParaRPr>
          </a:p>
          <a:p>
            <a:pPr marL="0" marR="0" indent="0">
              <a:spcBef>
                <a:spcPts val="600"/>
              </a:spcBef>
              <a:spcAft>
                <a:spcPts val="0"/>
              </a:spcAft>
              <a:buNone/>
            </a:pPr>
            <a:r>
              <a:rPr lang="en-US" sz="1200" dirty="0">
                <a:effectLst/>
                <a:ea typeface="Times New Roman" panose="02020603050405020304" pitchFamily="18" charset="0"/>
              </a:rPr>
              <a:t>(n) Any additional dwelling unit that is subject to a special permit recorded with the Middlesex South Registry of Deeds prior to September 2020 shall be exempt from the requirements in Items (a), (b), (g), and (l) of this Section </a:t>
            </a:r>
            <a:r>
              <a:rPr lang="en-US" sz="1200" u="sng" dirty="0">
                <a:effectLst/>
                <a:ea typeface="Times New Roman" panose="02020603050405020304" pitchFamily="18" charset="0"/>
                <a:hlinkClick r:id="rId3">
                  <a:extLst>
                    <a:ext uri="{A12FA001-AC4F-418D-AE19-62706E023703}">
                      <ahyp:hlinkClr xmlns:ahyp="http://schemas.microsoft.com/office/drawing/2018/hyperlinkcolor" val="tx"/>
                    </a:ext>
                  </a:extLst>
                </a:hlinkClick>
              </a:rPr>
              <a:t>4.2.2.2</a:t>
            </a:r>
            <a:r>
              <a:rPr lang="en-US" sz="1200" dirty="0">
                <a:effectLst/>
                <a:ea typeface="Times New Roman" panose="02020603050405020304" pitchFamily="18" charset="0"/>
              </a:rPr>
              <a:t> </a:t>
            </a:r>
            <a:r>
              <a:rPr lang="en-US" sz="1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endParaRPr lang="en-US" sz="1200" dirty="0">
              <a:solidFill>
                <a:srgbClr val="FFFF00"/>
              </a:solidFill>
              <a:effectLst/>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9</a:t>
            </a:fld>
            <a:endParaRPr lang="en-US"/>
          </a:p>
        </p:txBody>
      </p:sp>
    </p:spTree>
    <p:extLst>
      <p:ext uri="{BB962C8B-B14F-4D97-AF65-F5344CB8AC3E}">
        <p14:creationId xmlns:p14="http://schemas.microsoft.com/office/powerpoint/2010/main" val="4251822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slides if there are questions</a:t>
            </a:r>
          </a:p>
        </p:txBody>
      </p:sp>
      <p:sp>
        <p:nvSpPr>
          <p:cNvPr id="4" name="Slide Number Placeholder 3"/>
          <p:cNvSpPr>
            <a:spLocks noGrp="1"/>
          </p:cNvSpPr>
          <p:nvPr>
            <p:ph type="sldNum" sz="quarter" idx="5"/>
          </p:nvPr>
        </p:nvSpPr>
        <p:spPr/>
        <p:txBody>
          <a:bodyPr/>
          <a:lstStyle/>
          <a:p>
            <a:fld id="{D6449471-CD9B-4060-9245-E5C00C25A7D6}" type="slidenum">
              <a:rPr lang="en-US" smtClean="0"/>
              <a:t>11</a:t>
            </a:fld>
            <a:endParaRPr lang="en-US"/>
          </a:p>
        </p:txBody>
      </p:sp>
    </p:spTree>
    <p:extLst>
      <p:ext uri="{BB962C8B-B14F-4D97-AF65-F5344CB8AC3E}">
        <p14:creationId xmlns:p14="http://schemas.microsoft.com/office/powerpoint/2010/main" val="1491617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Slide Number Placeholder 7"/>
          <p:cNvSpPr>
            <a:spLocks noGrp="1"/>
          </p:cNvSpPr>
          <p:nvPr>
            <p:ph type="sldNum" sz="quarter" idx="10"/>
          </p:nvPr>
        </p:nvSpPr>
        <p:spPr/>
        <p:txBody>
          <a:bodyPr/>
          <a:lstStyle/>
          <a:p>
            <a:fld id="{18362CF7-34D8-4635-A9AE-FBAFA8966551}"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otect-us.mimecast.com/s/_qxqCNkK7NI0VW3ztmz66v?domain=4.2.2.2"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protect-us.mimecast.com/s/_qxqCNkK7NI0VW3ztmz66v?domain=4.2.2.2"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nSpc>
                <a:spcPct val="90000"/>
              </a:lnSpc>
            </a:pPr>
            <a:r>
              <a:rPr lang="en-US" sz="3200" dirty="0"/>
              <a:t>Article 31: Zoning Bylaw Amendment</a:t>
            </a:r>
            <a:br>
              <a:rPr lang="en-US" sz="3200" dirty="0"/>
            </a:br>
            <a:r>
              <a:rPr lang="en-US" sz="3200" dirty="0"/>
              <a:t>Section 4.2.2.2 - Additional Dwelling Unit</a:t>
            </a:r>
            <a:endParaRPr lang="en-US" sz="3200" b="1" dirty="0"/>
          </a:p>
        </p:txBody>
      </p:sp>
      <p:sp>
        <p:nvSpPr>
          <p:cNvPr id="3" name="Subtitle 2"/>
          <p:cNvSpPr>
            <a:spLocks noGrp="1"/>
          </p:cNvSpPr>
          <p:nvPr>
            <p:ph type="subTitle" idx="1"/>
          </p:nvPr>
        </p:nvSpPr>
        <p:spPr>
          <a:xfrm>
            <a:off x="1219200" y="3028950"/>
            <a:ext cx="6705600" cy="1447800"/>
          </a:xfrm>
        </p:spPr>
        <p:txBody>
          <a:bodyPr>
            <a:normAutofit/>
          </a:bodyPr>
          <a:lstStyle/>
          <a:p>
            <a:pPr>
              <a:lnSpc>
                <a:spcPct val="90000"/>
              </a:lnSpc>
              <a:spcBef>
                <a:spcPts val="0"/>
              </a:spcBef>
            </a:pPr>
            <a:r>
              <a:rPr lang="en-US" sz="2400" dirty="0"/>
              <a:t>Annual Town Meeting</a:t>
            </a:r>
          </a:p>
          <a:p>
            <a:pPr>
              <a:lnSpc>
                <a:spcPct val="90000"/>
              </a:lnSpc>
              <a:spcBef>
                <a:spcPts val="0"/>
              </a:spcBef>
            </a:pPr>
            <a:endParaRPr lang="en-US" sz="2400" dirty="0"/>
          </a:p>
          <a:p>
            <a:pPr>
              <a:lnSpc>
                <a:spcPct val="90000"/>
              </a:lnSpc>
              <a:spcBef>
                <a:spcPts val="0"/>
              </a:spcBef>
            </a:pPr>
            <a:r>
              <a:rPr lang="en-US" sz="2400" b="1" i="1" dirty="0"/>
              <a:t>May 1, 2022</a:t>
            </a:r>
          </a:p>
        </p:txBody>
      </p:sp>
      <p:sp>
        <p:nvSpPr>
          <p:cNvPr id="4" name="Slide Number Placeholder 3"/>
          <p:cNvSpPr>
            <a:spLocks noGrp="1"/>
          </p:cNvSpPr>
          <p:nvPr>
            <p:ph type="sldNum" sz="quarter" idx="12"/>
          </p:nvPr>
        </p:nvSpPr>
        <p:spPr>
          <a:xfrm>
            <a:off x="8610600" y="4767263"/>
            <a:ext cx="228600" cy="273844"/>
          </a:xfrm>
        </p:spPr>
        <p:txBody>
          <a:bodyPr/>
          <a:lstStyle/>
          <a:p>
            <a:fld id="{18362CF7-34D8-4635-A9AE-FBAFA8966551}" type="slidenum">
              <a:rPr lang="en-US" smtClean="0"/>
              <a:t>1</a:t>
            </a:fld>
            <a:endParaRPr lang="en-US" dirty="0"/>
          </a:p>
        </p:txBody>
      </p:sp>
      <p:pic>
        <p:nvPicPr>
          <p:cNvPr id="5" name="Picture 23" descr="Town Seal"/>
          <p:cNvPicPr>
            <a:picLocks noChangeAspect="1" noChangeArrowheads="1"/>
          </p:cNvPicPr>
          <p:nvPr/>
        </p:nvPicPr>
        <p:blipFill>
          <a:blip r:embed="rId2">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7136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C88605B-3680-42BF-A393-0A2C9A6EB8DD}"/>
              </a:ext>
            </a:extLst>
          </p:cNvPr>
          <p:cNvSpPr>
            <a:spLocks noGrp="1"/>
          </p:cNvSpPr>
          <p:nvPr>
            <p:ph type="sldNum" sz="quarter" idx="12"/>
          </p:nvPr>
        </p:nvSpPr>
        <p:spPr/>
        <p:txBody>
          <a:bodyPr/>
          <a:lstStyle/>
          <a:p>
            <a:fld id="{18362CF7-34D8-4635-A9AE-FBAFA8966551}" type="slidenum">
              <a:rPr lang="en-US" smtClean="0"/>
              <a:t>10</a:t>
            </a:fld>
            <a:endParaRPr lang="en-US"/>
          </a:p>
        </p:txBody>
      </p:sp>
    </p:spTree>
    <p:extLst>
      <p:ext uri="{BB962C8B-B14F-4D97-AF65-F5344CB8AC3E}">
        <p14:creationId xmlns:p14="http://schemas.microsoft.com/office/powerpoint/2010/main" val="4245871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35279" y="646001"/>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547100" y="4767263"/>
            <a:ext cx="368300" cy="274637"/>
          </a:xfrm>
        </p:spPr>
        <p:txBody>
          <a:bodyPr/>
          <a:lstStyle/>
          <a:p>
            <a:fld id="{18362CF7-34D8-4635-A9AE-FBAFA8966551}" type="slidenum">
              <a:rPr lang="en-US" smtClean="0"/>
              <a:t>11</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2989203507"/>
              </p:ext>
            </p:extLst>
          </p:nvPr>
        </p:nvGraphicFramePr>
        <p:xfrm>
          <a:off x="670560" y="1532536"/>
          <a:ext cx="7876540" cy="3017520"/>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3442077124"/>
                    </a:ext>
                  </a:extLst>
                </a:gridCol>
                <a:gridCol w="1752600">
                  <a:extLst>
                    <a:ext uri="{9D8B030D-6E8A-4147-A177-3AD203B41FA5}">
                      <a16:colId xmlns:a16="http://schemas.microsoft.com/office/drawing/2014/main" val="795062722"/>
                    </a:ext>
                  </a:extLst>
                </a:gridCol>
                <a:gridCol w="1905000">
                  <a:extLst>
                    <a:ext uri="{9D8B030D-6E8A-4147-A177-3AD203B41FA5}">
                      <a16:colId xmlns:a16="http://schemas.microsoft.com/office/drawing/2014/main" val="188551773"/>
                    </a:ext>
                  </a:extLst>
                </a:gridCol>
                <a:gridCol w="2679700">
                  <a:extLst>
                    <a:ext uri="{9D8B030D-6E8A-4147-A177-3AD203B41FA5}">
                      <a16:colId xmlns:a16="http://schemas.microsoft.com/office/drawing/2014/main" val="3640664877"/>
                    </a:ext>
                  </a:extLst>
                </a:gridCol>
              </a:tblGrid>
              <a:tr h="688284">
                <a:tc>
                  <a:txBody>
                    <a:bodyPr/>
                    <a:lstStyle/>
                    <a:p>
                      <a:pPr algn="l" fontAlgn="t"/>
                      <a:r>
                        <a:rPr lang="en-US" sz="1800" u="none" strike="noStrike" dirty="0">
                          <a:effectLst/>
                        </a:rPr>
                        <a:t>ADU Bylaw Criteria (a)</a:t>
                      </a:r>
                      <a:endParaRPr lang="en-US" sz="1800" b="1" i="0" u="none" strike="noStrike" dirty="0">
                        <a:solidFill>
                          <a:srgbClr val="000000"/>
                        </a:solidFill>
                        <a:effectLst/>
                        <a:latin typeface="Calibri" panose="020F0502020204030204" pitchFamily="34" charset="0"/>
                      </a:endParaRPr>
                    </a:p>
                  </a:txBody>
                  <a:tcPr marL="0" marR="0" marT="0" marB="0"/>
                </a:tc>
                <a:tc>
                  <a:txBody>
                    <a:bodyPr/>
                    <a:lstStyle/>
                    <a:p>
                      <a:pPr algn="l" fontAlgn="t"/>
                      <a:r>
                        <a:rPr lang="en-US" sz="1800" u="none" strike="noStrike" dirty="0">
                          <a:effectLst/>
                        </a:rPr>
                        <a:t>ADU Bylaw Prior </a:t>
                      </a:r>
                    </a:p>
                    <a:p>
                      <a:pPr algn="l" fontAlgn="t"/>
                      <a:r>
                        <a:rPr lang="en-US" sz="1800" u="none" strike="noStrike" dirty="0">
                          <a:effectLst/>
                        </a:rPr>
                        <a:t>to 9-2020</a:t>
                      </a:r>
                      <a:endParaRPr lang="en-US" sz="1800" b="1" i="0" u="none" strike="noStrike" dirty="0">
                        <a:solidFill>
                          <a:srgbClr val="000000"/>
                        </a:solidFill>
                        <a:effectLst/>
                        <a:latin typeface="Calibri" panose="020F0502020204030204" pitchFamily="34" charset="0"/>
                      </a:endParaRPr>
                    </a:p>
                  </a:txBody>
                  <a:tcPr marL="0" marR="0" marT="0" marB="0"/>
                </a:tc>
                <a:tc>
                  <a:txBody>
                    <a:bodyPr/>
                    <a:lstStyle/>
                    <a:p>
                      <a:pPr algn="l" fontAlgn="t"/>
                      <a:r>
                        <a:rPr lang="en-US" sz="1800" u="none" strike="noStrike" dirty="0">
                          <a:effectLst/>
                        </a:rPr>
                        <a:t>ADU Bylaw</a:t>
                      </a:r>
                    </a:p>
                    <a:p>
                      <a:pPr algn="l" fontAlgn="t"/>
                      <a:r>
                        <a:rPr lang="en-US" sz="1800" u="none" strike="noStrike" dirty="0">
                          <a:effectLst/>
                        </a:rPr>
                        <a:t>after 9-2020</a:t>
                      </a:r>
                      <a:endParaRPr lang="en-US" sz="1800" b="1" i="0" u="none" strike="noStrike" dirty="0">
                        <a:solidFill>
                          <a:srgbClr val="000000"/>
                        </a:solidFill>
                        <a:effectLst/>
                        <a:latin typeface="Calibri" panose="020F0502020204030204" pitchFamily="34" charset="0"/>
                      </a:endParaRPr>
                    </a:p>
                  </a:txBody>
                  <a:tcPr marL="0" marR="0" marT="0" marB="0"/>
                </a:tc>
                <a:tc>
                  <a:txBody>
                    <a:bodyPr/>
                    <a:lstStyle/>
                    <a:p>
                      <a:pPr algn="l" fontAlgn="t"/>
                      <a:r>
                        <a:rPr lang="en-US" sz="1800" u="none" strike="noStrike" dirty="0">
                          <a:effectLst/>
                        </a:rPr>
                        <a:t>Potential Conflict for properties with prior special permit</a:t>
                      </a:r>
                      <a:endParaRPr lang="en-US" sz="1800" b="1" i="0" u="none" strike="noStrike" dirty="0">
                        <a:solidFill>
                          <a:srgbClr val="000000"/>
                        </a:solidFill>
                        <a:effectLst/>
                        <a:latin typeface="Calibri" panose="020F0502020204030204" pitchFamily="34" charset="0"/>
                      </a:endParaRPr>
                    </a:p>
                  </a:txBody>
                  <a:tcPr marL="0" marR="0" marT="0" marB="0"/>
                </a:tc>
                <a:extLst>
                  <a:ext uri="{0D108BD9-81ED-4DB2-BD59-A6C34878D82A}">
                    <a16:rowId xmlns:a16="http://schemas.microsoft.com/office/drawing/2014/main" val="4135043652"/>
                  </a:ext>
                </a:extLst>
              </a:tr>
              <a:tr h="1978716">
                <a:tc>
                  <a:txBody>
                    <a:bodyPr/>
                    <a:lstStyle/>
                    <a:p>
                      <a:pPr algn="l" fontAlgn="t"/>
                      <a:r>
                        <a:rPr lang="en-US" sz="1800" u="none" strike="noStrike" dirty="0">
                          <a:effectLst/>
                        </a:rPr>
                        <a:t>Lot Area Requirement</a:t>
                      </a:r>
                      <a:endParaRPr lang="en-US" sz="1800" b="0" i="0" u="none" strike="noStrike" dirty="0">
                        <a:solidFill>
                          <a:srgbClr val="000000"/>
                        </a:solidFill>
                        <a:effectLst/>
                        <a:latin typeface="Calibri" panose="020F0502020204030204" pitchFamily="34" charset="0"/>
                      </a:endParaRPr>
                    </a:p>
                  </a:txBody>
                  <a:tcPr marL="137160" marR="137160" marT="137160" marB="137160"/>
                </a:tc>
                <a:tc>
                  <a:txBody>
                    <a:bodyPr/>
                    <a:lstStyle/>
                    <a:p>
                      <a:pPr algn="l" fontAlgn="t"/>
                      <a:r>
                        <a:rPr lang="en-US" sz="1800" u="none" strike="noStrike" dirty="0">
                          <a:effectLst/>
                        </a:rPr>
                        <a:t>10,000 s.f.</a:t>
                      </a:r>
                      <a:endParaRPr lang="en-US" sz="1800" b="0" i="0" u="none" strike="noStrike" dirty="0">
                        <a:solidFill>
                          <a:srgbClr val="000000"/>
                        </a:solidFill>
                        <a:effectLst/>
                        <a:latin typeface="Calibri" panose="020F0502020204030204" pitchFamily="34" charset="0"/>
                      </a:endParaRPr>
                    </a:p>
                  </a:txBody>
                  <a:tcPr marL="137160" marR="137160" marT="137160" marB="137160"/>
                </a:tc>
                <a:tc>
                  <a:txBody>
                    <a:bodyPr/>
                    <a:lstStyle/>
                    <a:p>
                      <a:pPr algn="l" fontAlgn="t"/>
                      <a:r>
                        <a:rPr lang="en-US" sz="1800" u="none" strike="noStrike" dirty="0">
                          <a:effectLst/>
                        </a:rPr>
                        <a:t>Meet minimum lot size for the applicable Zoning District for by right.  Reduction in lot size by special permit</a:t>
                      </a:r>
                      <a:endParaRPr lang="en-US" sz="1800" b="0" i="0" u="none" strike="noStrike" dirty="0">
                        <a:solidFill>
                          <a:srgbClr val="221E1F"/>
                        </a:solidFill>
                        <a:effectLst/>
                        <a:latin typeface="Calibri" panose="020F0502020204030204" pitchFamily="34" charset="0"/>
                      </a:endParaRPr>
                    </a:p>
                  </a:txBody>
                  <a:tcPr marL="137160" marR="137160" marT="137160" marB="137160"/>
                </a:tc>
                <a:tc>
                  <a:txBody>
                    <a:bodyPr/>
                    <a:lstStyle/>
                    <a:p>
                      <a:pPr algn="l" fontAlgn="t"/>
                      <a:r>
                        <a:rPr lang="en-US" sz="1800" u="none" strike="noStrike" dirty="0">
                          <a:effectLst/>
                        </a:rPr>
                        <a:t>Size of lot may be legally nonconforming and previous special permit issued on a smaller lot than Zoning District requirement</a:t>
                      </a:r>
                      <a:endParaRPr lang="en-US" sz="1800" b="0" i="0" u="none" strike="noStrike" dirty="0">
                        <a:solidFill>
                          <a:srgbClr val="000000"/>
                        </a:solidFill>
                        <a:effectLst/>
                        <a:latin typeface="Calibri" panose="020F0502020204030204" pitchFamily="34" charset="0"/>
                      </a:endParaRPr>
                    </a:p>
                  </a:txBody>
                  <a:tcPr marL="137160" marR="137160" marT="137160" marB="137160"/>
                </a:tc>
                <a:extLst>
                  <a:ext uri="{0D108BD9-81ED-4DB2-BD59-A6C34878D82A}">
                    <a16:rowId xmlns:a16="http://schemas.microsoft.com/office/drawing/2014/main" val="186395309"/>
                  </a:ext>
                </a:extLst>
              </a:tr>
            </a:tbl>
          </a:graphicData>
        </a:graphic>
      </p:graphicFrame>
      <p:sp>
        <p:nvSpPr>
          <p:cNvPr id="9" name="TextBox 8">
            <a:extLst>
              <a:ext uri="{FF2B5EF4-FFF2-40B4-BE49-F238E27FC236}">
                <a16:creationId xmlns:a16="http://schemas.microsoft.com/office/drawing/2014/main" id="{0B1ADCBF-BD9B-4B12-97D0-5E8B287A02DD}"/>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2061525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22765"/>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540750" y="4767263"/>
            <a:ext cx="374650" cy="274637"/>
          </a:xfrm>
        </p:spPr>
        <p:txBody>
          <a:bodyPr/>
          <a:lstStyle/>
          <a:p>
            <a:fld id="{18362CF7-34D8-4635-A9AE-FBAFA8966551}" type="slidenum">
              <a:rPr lang="en-US" smtClean="0"/>
              <a:t>12</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3190280641"/>
              </p:ext>
            </p:extLst>
          </p:nvPr>
        </p:nvGraphicFramePr>
        <p:xfrm>
          <a:off x="603250" y="1508564"/>
          <a:ext cx="7937500" cy="3055241"/>
        </p:xfrm>
        <a:graphic>
          <a:graphicData uri="http://schemas.openxmlformats.org/drawingml/2006/table">
            <a:tbl>
              <a:tblPr>
                <a:tableStyleId>{5C22544A-7EE6-4342-B048-85BDC9FD1C3A}</a:tableStyleId>
              </a:tblPr>
              <a:tblGrid>
                <a:gridCol w="1370683">
                  <a:extLst>
                    <a:ext uri="{9D8B030D-6E8A-4147-A177-3AD203B41FA5}">
                      <a16:colId xmlns:a16="http://schemas.microsoft.com/office/drawing/2014/main" val="3442077124"/>
                    </a:ext>
                  </a:extLst>
                </a:gridCol>
                <a:gridCol w="2598067">
                  <a:extLst>
                    <a:ext uri="{9D8B030D-6E8A-4147-A177-3AD203B41FA5}">
                      <a16:colId xmlns:a16="http://schemas.microsoft.com/office/drawing/2014/main" val="795062722"/>
                    </a:ext>
                  </a:extLst>
                </a:gridCol>
                <a:gridCol w="2362200">
                  <a:extLst>
                    <a:ext uri="{9D8B030D-6E8A-4147-A177-3AD203B41FA5}">
                      <a16:colId xmlns:a16="http://schemas.microsoft.com/office/drawing/2014/main" val="188551773"/>
                    </a:ext>
                  </a:extLst>
                </a:gridCol>
                <a:gridCol w="1606550">
                  <a:extLst>
                    <a:ext uri="{9D8B030D-6E8A-4147-A177-3AD203B41FA5}">
                      <a16:colId xmlns:a16="http://schemas.microsoft.com/office/drawing/2014/main" val="3640664877"/>
                    </a:ext>
                  </a:extLst>
                </a:gridCol>
              </a:tblGrid>
              <a:tr h="668334">
                <a:tc>
                  <a:txBody>
                    <a:bodyPr/>
                    <a:lstStyle/>
                    <a:p>
                      <a:pPr algn="l" fontAlgn="t"/>
                      <a:r>
                        <a:rPr lang="en-US" sz="1800" u="none" strike="noStrike" dirty="0">
                          <a:effectLst/>
                          <a:latin typeface="+mn-lt"/>
                        </a:rPr>
                        <a:t>ADU Bylaw Criteria (b)</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2386907">
                <a:tc>
                  <a:txBody>
                    <a:bodyPr/>
                    <a:lstStyle/>
                    <a:p>
                      <a:pPr algn="l" fontAlgn="t"/>
                      <a:r>
                        <a:rPr lang="en-US" sz="1800" b="0" i="0" u="none" strike="noStrike" dirty="0">
                          <a:solidFill>
                            <a:srgbClr val="000000"/>
                          </a:solidFill>
                          <a:effectLst/>
                          <a:latin typeface="+mn-lt"/>
                        </a:rPr>
                        <a:t>ADU Size Limitation</a:t>
                      </a:r>
                    </a:p>
                  </a:txBody>
                  <a:tcPr marL="45720" marR="45720"/>
                </a:tc>
                <a:tc>
                  <a:txBody>
                    <a:bodyPr/>
                    <a:lstStyle/>
                    <a:p>
                      <a:pPr algn="l" fontAlgn="t"/>
                      <a:r>
                        <a:rPr lang="en-US" sz="1800" b="0" i="0" u="none" strike="noStrike" dirty="0">
                          <a:solidFill>
                            <a:srgbClr val="000000"/>
                          </a:solidFill>
                          <a:effectLst/>
                          <a:latin typeface="+mn-lt"/>
                        </a:rPr>
                        <a:t>no more than 1/3 of the gross floor area of the single-family dwelling (SFD) exclusive of any garage, shed or similar structure of accessory use attached to the single- family dwelling</a:t>
                      </a:r>
                    </a:p>
                  </a:txBody>
                  <a:tcPr marL="45720" marR="45720"/>
                </a:tc>
                <a:tc>
                  <a:txBody>
                    <a:bodyPr/>
                    <a:lstStyle/>
                    <a:p>
                      <a:pPr algn="l" fontAlgn="t"/>
                      <a:r>
                        <a:rPr lang="en-US" sz="1800" b="0" i="0" u="none" strike="noStrike" dirty="0">
                          <a:solidFill>
                            <a:srgbClr val="000000"/>
                          </a:solidFill>
                          <a:effectLst/>
                          <a:latin typeface="+mn-lt"/>
                        </a:rPr>
                        <a:t>750 </a:t>
                      </a:r>
                      <a:r>
                        <a:rPr lang="en-US" sz="1800" b="0" i="0" u="none" strike="noStrike" dirty="0" err="1">
                          <a:solidFill>
                            <a:srgbClr val="000000"/>
                          </a:solidFill>
                          <a:effectLst/>
                          <a:latin typeface="+mn-lt"/>
                        </a:rPr>
                        <a:t>s.f.</a:t>
                      </a:r>
                      <a:r>
                        <a:rPr lang="en-US" sz="1800" b="0" i="0" u="none" strike="noStrike" dirty="0">
                          <a:solidFill>
                            <a:srgbClr val="000000"/>
                          </a:solidFill>
                          <a:effectLst/>
                          <a:latin typeface="+mn-lt"/>
                        </a:rPr>
                        <a:t> by right and up to 1,000 s.f. by special permit</a:t>
                      </a:r>
                    </a:p>
                  </a:txBody>
                  <a:tcPr marL="45720" marR="45720"/>
                </a:tc>
                <a:tc>
                  <a:txBody>
                    <a:bodyPr/>
                    <a:lstStyle/>
                    <a:p>
                      <a:pPr algn="l" fontAlgn="t"/>
                      <a:r>
                        <a:rPr lang="en-US" sz="1800" b="0" i="0" u="none" strike="noStrike" dirty="0">
                          <a:solidFill>
                            <a:srgbClr val="000000"/>
                          </a:solidFill>
                          <a:effectLst/>
                          <a:latin typeface="+mn-lt"/>
                        </a:rPr>
                        <a:t>Depending on the size of the SFD, the ADU can be larger than 1,000 s.f.</a:t>
                      </a:r>
                    </a:p>
                  </a:txBody>
                  <a:tcPr marL="45720" marR="4572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A06EC6DD-3EA7-4457-A7D3-A7ED6AA40D40}"/>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2100569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47980" y="1100455"/>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577580" y="4767263"/>
            <a:ext cx="337820" cy="274637"/>
          </a:xfrm>
        </p:spPr>
        <p:txBody>
          <a:bodyPr/>
          <a:lstStyle/>
          <a:p>
            <a:fld id="{18362CF7-34D8-4635-A9AE-FBAFA8966551}" type="slidenum">
              <a:rPr lang="en-US" smtClean="0"/>
              <a:t>13</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3459545694"/>
              </p:ext>
            </p:extLst>
          </p:nvPr>
        </p:nvGraphicFramePr>
        <p:xfrm>
          <a:off x="457200" y="1809750"/>
          <a:ext cx="8089900" cy="2468880"/>
        </p:xfrm>
        <a:graphic>
          <a:graphicData uri="http://schemas.openxmlformats.org/drawingml/2006/table">
            <a:tbl>
              <a:tblPr>
                <a:tableStyleId>{5C22544A-7EE6-4342-B048-85BDC9FD1C3A}</a:tableStyleId>
              </a:tblPr>
              <a:tblGrid>
                <a:gridCol w="1752600">
                  <a:extLst>
                    <a:ext uri="{9D8B030D-6E8A-4147-A177-3AD203B41FA5}">
                      <a16:colId xmlns:a16="http://schemas.microsoft.com/office/drawing/2014/main" val="3442077124"/>
                    </a:ext>
                  </a:extLst>
                </a:gridCol>
                <a:gridCol w="2667000">
                  <a:extLst>
                    <a:ext uri="{9D8B030D-6E8A-4147-A177-3AD203B41FA5}">
                      <a16:colId xmlns:a16="http://schemas.microsoft.com/office/drawing/2014/main" val="795062722"/>
                    </a:ext>
                  </a:extLst>
                </a:gridCol>
                <a:gridCol w="2286000">
                  <a:extLst>
                    <a:ext uri="{9D8B030D-6E8A-4147-A177-3AD203B41FA5}">
                      <a16:colId xmlns:a16="http://schemas.microsoft.com/office/drawing/2014/main" val="188551773"/>
                    </a:ext>
                  </a:extLst>
                </a:gridCol>
                <a:gridCol w="1384300">
                  <a:extLst>
                    <a:ext uri="{9D8B030D-6E8A-4147-A177-3AD203B41FA5}">
                      <a16:colId xmlns:a16="http://schemas.microsoft.com/office/drawing/2014/main" val="3640664877"/>
                    </a:ext>
                  </a:extLst>
                </a:gridCol>
              </a:tblGrid>
              <a:tr h="371475">
                <a:tc>
                  <a:txBody>
                    <a:bodyPr/>
                    <a:lstStyle/>
                    <a:p>
                      <a:pPr algn="l" fontAlgn="t"/>
                      <a:r>
                        <a:rPr lang="en-US" sz="1800" u="none" strike="noStrike" dirty="0">
                          <a:effectLst/>
                          <a:latin typeface="+mn-lt"/>
                        </a:rPr>
                        <a:t>ADU Bylaw Criteria (g)</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828675">
                <a:tc>
                  <a:txBody>
                    <a:bodyPr/>
                    <a:lstStyle/>
                    <a:p>
                      <a:pPr algn="l" fontAlgn="t"/>
                      <a:r>
                        <a:rPr lang="en-US" sz="1800" b="0" i="0" u="none" strike="noStrike">
                          <a:solidFill>
                            <a:srgbClr val="000000"/>
                          </a:solidFill>
                          <a:effectLst/>
                          <a:latin typeface="+mn-lt"/>
                        </a:rPr>
                        <a:t>Setback Requirements</a:t>
                      </a:r>
                    </a:p>
                  </a:txBody>
                  <a:tcPr marL="137160" marR="137160" marT="137160" marB="137160"/>
                </a:tc>
                <a:tc>
                  <a:txBody>
                    <a:bodyPr/>
                    <a:lstStyle/>
                    <a:p>
                      <a:pPr algn="l" fontAlgn="t"/>
                      <a:r>
                        <a:rPr lang="en-US" sz="1800" b="0" i="0" u="none" strike="noStrike" dirty="0">
                          <a:solidFill>
                            <a:srgbClr val="000000"/>
                          </a:solidFill>
                          <a:effectLst/>
                          <a:latin typeface="+mn-lt"/>
                        </a:rPr>
                        <a:t>SFD with ADU must meet setback requirements unless existing SFD is legally nonconforming</a:t>
                      </a:r>
                    </a:p>
                  </a:txBody>
                  <a:tcPr marL="137160" marR="137160" marT="137160" marB="137160"/>
                </a:tc>
                <a:tc>
                  <a:txBody>
                    <a:bodyPr/>
                    <a:lstStyle/>
                    <a:p>
                      <a:pPr algn="l" fontAlgn="t"/>
                      <a:r>
                        <a:rPr lang="en-US" sz="1800" b="0" i="0" u="none" strike="noStrike" dirty="0">
                          <a:solidFill>
                            <a:srgbClr val="000000"/>
                          </a:solidFill>
                          <a:effectLst/>
                          <a:latin typeface="+mn-lt"/>
                        </a:rPr>
                        <a:t>Must meet SFD setback requirements for by right.  Reduction for detached by special permit</a:t>
                      </a:r>
                    </a:p>
                  </a:txBody>
                  <a:tcPr marL="137160" marR="137160" marT="137160" marB="137160"/>
                </a:tc>
                <a:tc>
                  <a:txBody>
                    <a:bodyPr/>
                    <a:lstStyle/>
                    <a:p>
                      <a:pPr algn="l" fontAlgn="t"/>
                      <a:r>
                        <a:rPr lang="en-US" sz="1800" b="0" i="0" u="none" strike="noStrike" dirty="0">
                          <a:solidFill>
                            <a:srgbClr val="000000"/>
                          </a:solidFill>
                          <a:effectLst/>
                          <a:latin typeface="+mn-lt"/>
                        </a:rPr>
                        <a:t>Change in the allowed height in the side setback</a:t>
                      </a:r>
                    </a:p>
                  </a:txBody>
                  <a:tcPr marL="137160" marR="137160" marT="137160" marB="13716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1603523F-426B-458B-B77D-EEDBAFB43F71}"/>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699138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610600" y="4767263"/>
            <a:ext cx="304800" cy="274637"/>
          </a:xfrm>
        </p:spPr>
        <p:txBody>
          <a:bodyPr/>
          <a:lstStyle/>
          <a:p>
            <a:fld id="{18362CF7-34D8-4635-A9AE-FBAFA8966551}" type="slidenum">
              <a:rPr lang="en-US" smtClean="0"/>
              <a:t>14</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795198650"/>
              </p:ext>
            </p:extLst>
          </p:nvPr>
        </p:nvGraphicFramePr>
        <p:xfrm>
          <a:off x="609601" y="1971675"/>
          <a:ext cx="7848599" cy="2194560"/>
        </p:xfrm>
        <a:graphic>
          <a:graphicData uri="http://schemas.openxmlformats.org/drawingml/2006/table">
            <a:tbl>
              <a:tblPr>
                <a:tableStyleId>{5C22544A-7EE6-4342-B048-85BDC9FD1C3A}</a:tableStyleId>
              </a:tblPr>
              <a:tblGrid>
                <a:gridCol w="1355331">
                  <a:extLst>
                    <a:ext uri="{9D8B030D-6E8A-4147-A177-3AD203B41FA5}">
                      <a16:colId xmlns:a16="http://schemas.microsoft.com/office/drawing/2014/main" val="3442077124"/>
                    </a:ext>
                  </a:extLst>
                </a:gridCol>
                <a:gridCol w="1997468">
                  <a:extLst>
                    <a:ext uri="{9D8B030D-6E8A-4147-A177-3AD203B41FA5}">
                      <a16:colId xmlns:a16="http://schemas.microsoft.com/office/drawing/2014/main" val="795062722"/>
                    </a:ext>
                  </a:extLst>
                </a:gridCol>
                <a:gridCol w="2133600">
                  <a:extLst>
                    <a:ext uri="{9D8B030D-6E8A-4147-A177-3AD203B41FA5}">
                      <a16:colId xmlns:a16="http://schemas.microsoft.com/office/drawing/2014/main" val="188551773"/>
                    </a:ext>
                  </a:extLst>
                </a:gridCol>
                <a:gridCol w="2362200">
                  <a:extLst>
                    <a:ext uri="{9D8B030D-6E8A-4147-A177-3AD203B41FA5}">
                      <a16:colId xmlns:a16="http://schemas.microsoft.com/office/drawing/2014/main" val="3640664877"/>
                    </a:ext>
                  </a:extLst>
                </a:gridCol>
              </a:tblGrid>
              <a:tr h="371475">
                <a:tc>
                  <a:txBody>
                    <a:bodyPr/>
                    <a:lstStyle/>
                    <a:p>
                      <a:pPr algn="l" fontAlgn="t"/>
                      <a:r>
                        <a:rPr lang="en-US" sz="1800" u="none" strike="noStrike" dirty="0">
                          <a:effectLst/>
                          <a:latin typeface="+mn-lt"/>
                        </a:rPr>
                        <a:t>ADU Bylaw Criteria (l)</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 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828675">
                <a:tc>
                  <a:txBody>
                    <a:bodyPr/>
                    <a:lstStyle/>
                    <a:p>
                      <a:pPr algn="l" fontAlgn="t"/>
                      <a:r>
                        <a:rPr lang="en-US" sz="1800" b="0" i="0" u="none" strike="noStrike" dirty="0">
                          <a:solidFill>
                            <a:srgbClr val="000000"/>
                          </a:solidFill>
                          <a:effectLst/>
                          <a:latin typeface="+mn-lt"/>
                        </a:rPr>
                        <a:t>Floor Area Ratio</a:t>
                      </a:r>
                    </a:p>
                  </a:txBody>
                  <a:tcPr marL="137160" marR="137160" marT="137160" marB="137160"/>
                </a:tc>
                <a:tc>
                  <a:txBody>
                    <a:bodyPr/>
                    <a:lstStyle/>
                    <a:p>
                      <a:pPr algn="l" fontAlgn="t"/>
                      <a:r>
                        <a:rPr lang="en-US" sz="1800" b="0" i="0" u="none" strike="noStrike" dirty="0">
                          <a:solidFill>
                            <a:srgbClr val="000000"/>
                          </a:solidFill>
                          <a:effectLst/>
                          <a:latin typeface="+mn-lt"/>
                        </a:rPr>
                        <a:t>No FAR limit until 2016</a:t>
                      </a:r>
                    </a:p>
                  </a:txBody>
                  <a:tcPr marL="137160" marR="137160" marT="137160" marB="137160"/>
                </a:tc>
                <a:tc>
                  <a:txBody>
                    <a:bodyPr/>
                    <a:lstStyle/>
                    <a:p>
                      <a:pPr algn="l" fontAlgn="t"/>
                      <a:r>
                        <a:rPr lang="en-US" sz="1800" b="0" i="0" u="none" strike="noStrike" dirty="0">
                          <a:solidFill>
                            <a:srgbClr val="000000"/>
                          </a:solidFill>
                          <a:effectLst/>
                          <a:latin typeface="+mn-lt"/>
                        </a:rPr>
                        <a:t>SFD and ADU count towards FAR limit</a:t>
                      </a:r>
                    </a:p>
                  </a:txBody>
                  <a:tcPr marL="137160" marR="137160" marT="137160" marB="137160"/>
                </a:tc>
                <a:tc>
                  <a:txBody>
                    <a:bodyPr/>
                    <a:lstStyle/>
                    <a:p>
                      <a:pPr algn="l" fontAlgn="t"/>
                      <a:r>
                        <a:rPr lang="en-US" sz="1800" b="0" i="0" u="none" strike="noStrike" dirty="0">
                          <a:solidFill>
                            <a:srgbClr val="000000"/>
                          </a:solidFill>
                          <a:effectLst/>
                          <a:latin typeface="+mn-lt"/>
                        </a:rPr>
                        <a:t>A property with a special permit issued before 2016 FAR Bylaw limit could be over the limit</a:t>
                      </a:r>
                    </a:p>
                  </a:txBody>
                  <a:tcPr marL="137160" marR="137160" marT="137160" marB="13716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105263B0-D08C-4AFD-8C9E-6EA035431469}"/>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42979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Additional ADU Criteria Conflict</a:t>
            </a:r>
          </a:p>
        </p:txBody>
      </p:sp>
      <p:sp>
        <p:nvSpPr>
          <p:cNvPr id="3" name="Slide Number Placeholder 2"/>
          <p:cNvSpPr>
            <a:spLocks noGrp="1"/>
          </p:cNvSpPr>
          <p:nvPr>
            <p:ph type="sldNum" sz="quarter" idx="4294967295"/>
          </p:nvPr>
        </p:nvSpPr>
        <p:spPr>
          <a:xfrm>
            <a:off x="8686800" y="4767263"/>
            <a:ext cx="228600" cy="274637"/>
          </a:xfrm>
        </p:spPr>
        <p:txBody>
          <a:bodyPr/>
          <a:lstStyle/>
          <a:p>
            <a:fld id="{18362CF7-34D8-4635-A9AE-FBAFA8966551}" type="slidenum">
              <a:rPr lang="en-US" smtClean="0"/>
              <a:t>15</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3915787389"/>
              </p:ext>
            </p:extLst>
          </p:nvPr>
        </p:nvGraphicFramePr>
        <p:xfrm>
          <a:off x="609601" y="1971675"/>
          <a:ext cx="7848599" cy="2468880"/>
        </p:xfrm>
        <a:graphic>
          <a:graphicData uri="http://schemas.openxmlformats.org/drawingml/2006/table">
            <a:tbl>
              <a:tblPr>
                <a:tableStyleId>{5C22544A-7EE6-4342-B048-85BDC9FD1C3A}</a:tableStyleId>
              </a:tblPr>
              <a:tblGrid>
                <a:gridCol w="1355331">
                  <a:extLst>
                    <a:ext uri="{9D8B030D-6E8A-4147-A177-3AD203B41FA5}">
                      <a16:colId xmlns:a16="http://schemas.microsoft.com/office/drawing/2014/main" val="3442077124"/>
                    </a:ext>
                  </a:extLst>
                </a:gridCol>
                <a:gridCol w="1997468">
                  <a:extLst>
                    <a:ext uri="{9D8B030D-6E8A-4147-A177-3AD203B41FA5}">
                      <a16:colId xmlns:a16="http://schemas.microsoft.com/office/drawing/2014/main" val="795062722"/>
                    </a:ext>
                  </a:extLst>
                </a:gridCol>
                <a:gridCol w="2057400">
                  <a:extLst>
                    <a:ext uri="{9D8B030D-6E8A-4147-A177-3AD203B41FA5}">
                      <a16:colId xmlns:a16="http://schemas.microsoft.com/office/drawing/2014/main" val="188551773"/>
                    </a:ext>
                  </a:extLst>
                </a:gridCol>
                <a:gridCol w="2438400">
                  <a:extLst>
                    <a:ext uri="{9D8B030D-6E8A-4147-A177-3AD203B41FA5}">
                      <a16:colId xmlns:a16="http://schemas.microsoft.com/office/drawing/2014/main" val="3640664877"/>
                    </a:ext>
                  </a:extLst>
                </a:gridCol>
              </a:tblGrid>
              <a:tr h="371475">
                <a:tc>
                  <a:txBody>
                    <a:bodyPr/>
                    <a:lstStyle/>
                    <a:p>
                      <a:pPr algn="l" fontAlgn="t"/>
                      <a:r>
                        <a:rPr lang="en-US" sz="1800" u="none" strike="noStrike" dirty="0">
                          <a:effectLst/>
                          <a:latin typeface="+mn-lt"/>
                        </a:rPr>
                        <a:t>ADU Bylaw Criteria</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 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828675">
                <a:tc>
                  <a:txBody>
                    <a:bodyPr/>
                    <a:lstStyle/>
                    <a:p>
                      <a:pPr algn="l" fontAlgn="t"/>
                      <a:r>
                        <a:rPr lang="en-US" sz="1800" b="0" i="0" u="none" strike="noStrike" dirty="0">
                          <a:solidFill>
                            <a:srgbClr val="000000"/>
                          </a:solidFill>
                          <a:effectLst/>
                          <a:latin typeface="+mn-lt"/>
                        </a:rPr>
                        <a:t>Expiration</a:t>
                      </a:r>
                    </a:p>
                  </a:txBody>
                  <a:tcPr marL="137160" marR="137160" marT="137160" marB="137160"/>
                </a:tc>
                <a:tc>
                  <a:txBody>
                    <a:bodyPr/>
                    <a:lstStyle/>
                    <a:p>
                      <a:pPr algn="l" fontAlgn="t"/>
                      <a:r>
                        <a:rPr lang="en-US" sz="1800" b="0" i="0" u="none" strike="noStrike" dirty="0">
                          <a:solidFill>
                            <a:srgbClr val="000000"/>
                          </a:solidFill>
                          <a:effectLst/>
                          <a:latin typeface="+mn-lt"/>
                        </a:rPr>
                        <a:t>ADU special permit expires upon sale of property</a:t>
                      </a:r>
                    </a:p>
                  </a:txBody>
                  <a:tcPr marL="137160" marR="137160" marT="137160" marB="137160"/>
                </a:tc>
                <a:tc>
                  <a:txBody>
                    <a:bodyPr/>
                    <a:lstStyle/>
                    <a:p>
                      <a:pPr algn="l" fontAlgn="t"/>
                      <a:r>
                        <a:rPr lang="en-US" sz="1800" b="0" i="0" u="none" strike="noStrike" dirty="0">
                          <a:solidFill>
                            <a:srgbClr val="000000"/>
                          </a:solidFill>
                          <a:effectLst/>
                          <a:latin typeface="+mn-lt"/>
                        </a:rPr>
                        <a:t>No expiration criteria; permit runs with the property</a:t>
                      </a:r>
                    </a:p>
                  </a:txBody>
                  <a:tcPr marL="137160" marR="137160" marT="137160" marB="137160"/>
                </a:tc>
                <a:tc>
                  <a:txBody>
                    <a:bodyPr/>
                    <a:lstStyle/>
                    <a:p>
                      <a:pPr algn="l" fontAlgn="t"/>
                      <a:r>
                        <a:rPr lang="en-US" sz="1800" b="0" i="0" u="none" strike="noStrike" dirty="0">
                          <a:solidFill>
                            <a:srgbClr val="000000"/>
                          </a:solidFill>
                          <a:effectLst/>
                          <a:latin typeface="+mn-lt"/>
                        </a:rPr>
                        <a:t>Once an ADU is permitted and constructed, it should be allowed to stay regardless of who owns the property</a:t>
                      </a:r>
                    </a:p>
                  </a:txBody>
                  <a:tcPr marL="137160" marR="137160" marT="137160" marB="13716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105263B0-D08C-4AFD-8C9E-6EA035431469}"/>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799492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92285"/>
            <a:ext cx="8229600" cy="3741615"/>
          </a:xfrm>
        </p:spPr>
        <p:txBody>
          <a:bodyPr>
            <a:noAutofit/>
          </a:bodyPr>
          <a:lstStyle/>
          <a:p>
            <a:pPr marL="0" marR="0" indent="0">
              <a:spcBef>
                <a:spcPts val="0"/>
              </a:spcBef>
              <a:spcAft>
                <a:spcPts val="0"/>
              </a:spcAft>
              <a:buNone/>
            </a:pPr>
            <a:r>
              <a:rPr lang="en-US" sz="2200" dirty="0">
                <a:effectLst/>
                <a:ea typeface="Calibri" panose="020F0502020204030204" pitchFamily="34" charset="0"/>
              </a:rPr>
              <a:t>Motion: Ms. Ferguson moves that the Town take affirmative action on Article 31 as printed in the Warrant, adding the sentence at the end “</a:t>
            </a:r>
            <a:r>
              <a:rPr lang="en-US" sz="2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r>
              <a:rPr lang="en-US" sz="2200" b="1" i="1" dirty="0">
                <a:effectLst/>
                <a:ea typeface="Calibri" panose="020F0502020204030204" pitchFamily="34" charset="0"/>
              </a:rPr>
              <a:t>” </a:t>
            </a:r>
            <a:r>
              <a:rPr lang="en-US" sz="2200" dirty="0">
                <a:effectLst/>
                <a:ea typeface="Calibri" panose="020F0502020204030204" pitchFamily="34" charset="0"/>
              </a:rPr>
              <a:t>so that it reads:</a:t>
            </a:r>
          </a:p>
          <a:p>
            <a:pPr marL="0" marR="0" indent="0">
              <a:spcBef>
                <a:spcPts val="0"/>
              </a:spcBef>
              <a:spcAft>
                <a:spcPts val="0"/>
              </a:spcAft>
              <a:buNone/>
            </a:pPr>
            <a:endParaRPr lang="en-US" sz="800" dirty="0">
              <a:effectLst/>
              <a:ea typeface="Calibri" panose="020F0502020204030204" pitchFamily="34" charset="0"/>
            </a:endParaRPr>
          </a:p>
          <a:p>
            <a:pPr marL="0" marR="0" indent="0">
              <a:spcBef>
                <a:spcPts val="600"/>
              </a:spcBef>
              <a:spcAft>
                <a:spcPts val="0"/>
              </a:spcAft>
              <a:buNone/>
            </a:pPr>
            <a:r>
              <a:rPr lang="en-US" sz="2200" dirty="0">
                <a:effectLst/>
                <a:ea typeface="Times New Roman" panose="02020603050405020304" pitchFamily="18" charset="0"/>
              </a:rPr>
              <a:t>(n) Any additional dwelling unit that is subject to a special permit recorded with the Middlesex South Registry of Deeds prior to September 2020 shall be exempt from the requirements in Items (a), (b), (g), and (l) of this Section </a:t>
            </a:r>
            <a:r>
              <a:rPr lang="en-US" sz="2200" u="sng" dirty="0">
                <a:effectLst/>
                <a:ea typeface="Times New Roman" panose="02020603050405020304" pitchFamily="18" charset="0"/>
                <a:hlinkClick r:id="rId3">
                  <a:extLst>
                    <a:ext uri="{A12FA001-AC4F-418D-AE19-62706E023703}">
                      <ahyp:hlinkClr xmlns:ahyp="http://schemas.microsoft.com/office/drawing/2018/hyperlinkcolor" val="tx"/>
                    </a:ext>
                  </a:extLst>
                </a:hlinkClick>
              </a:rPr>
              <a:t>4.2.2.2</a:t>
            </a:r>
            <a:r>
              <a:rPr lang="en-US" sz="2200" dirty="0">
                <a:effectLst/>
                <a:ea typeface="Times New Roman" panose="02020603050405020304" pitchFamily="18" charset="0"/>
              </a:rPr>
              <a:t> </a:t>
            </a:r>
            <a:r>
              <a:rPr lang="en-US" sz="2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endParaRPr lang="en-US" sz="2200" dirty="0">
              <a:solidFill>
                <a:srgbClr val="FFFF00"/>
              </a:solidFill>
              <a:effectLst/>
              <a:ea typeface="Times New Roman" panose="02020603050405020304" pitchFamily="18" charset="0"/>
            </a:endParaRPr>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2</a:t>
            </a:fld>
            <a:endParaRPr lang="en-US" dirty="0"/>
          </a:p>
        </p:txBody>
      </p:sp>
      <p:sp>
        <p:nvSpPr>
          <p:cNvPr id="9" name="TextBox 8"/>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966001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70900"/>
            <a:ext cx="8229600" cy="857250"/>
          </a:xfrm>
        </p:spPr>
        <p:txBody>
          <a:bodyPr>
            <a:normAutofit/>
          </a:bodyPr>
          <a:lstStyle/>
          <a:p>
            <a:r>
              <a:rPr lang="en-US" sz="2800" b="1" dirty="0"/>
              <a:t>Background on Additional Dwelling Unit (ADU) Bylaw</a:t>
            </a:r>
          </a:p>
        </p:txBody>
      </p:sp>
      <p:sp>
        <p:nvSpPr>
          <p:cNvPr id="3" name="Slide Number Placeholder 2"/>
          <p:cNvSpPr>
            <a:spLocks noGrp="1"/>
          </p:cNvSpPr>
          <p:nvPr>
            <p:ph type="sldNum" sz="quarter" idx="4294967295"/>
          </p:nvPr>
        </p:nvSpPr>
        <p:spPr>
          <a:xfrm>
            <a:off x="8534400" y="4732275"/>
            <a:ext cx="304800" cy="274637"/>
          </a:xfrm>
        </p:spPr>
        <p:txBody>
          <a:bodyPr/>
          <a:lstStyle/>
          <a:p>
            <a:fld id="{18362CF7-34D8-4635-A9AE-FBAFA8966551}" type="slidenum">
              <a:rPr lang="en-US" smtClean="0"/>
              <a:t>3</a:t>
            </a:fld>
            <a:endParaRPr lang="en-US" dirty="0"/>
          </a:p>
        </p:txBody>
      </p:sp>
      <p:sp>
        <p:nvSpPr>
          <p:cNvPr id="2" name="Content Placeholder 1"/>
          <p:cNvSpPr>
            <a:spLocks noGrp="1"/>
          </p:cNvSpPr>
          <p:nvPr>
            <p:ph idx="1"/>
          </p:nvPr>
        </p:nvSpPr>
        <p:spPr>
          <a:xfrm>
            <a:off x="838200" y="1628150"/>
            <a:ext cx="7848600" cy="2924799"/>
          </a:xfrm>
        </p:spPr>
        <p:txBody>
          <a:bodyPr>
            <a:noAutofit/>
          </a:bodyPr>
          <a:lstStyle/>
          <a:p>
            <a:pPr>
              <a:spcBef>
                <a:spcPts val="600"/>
              </a:spcBef>
            </a:pPr>
            <a:r>
              <a:rPr lang="en-US" sz="2400" dirty="0">
                <a:effectLst/>
                <a:ea typeface="Times New Roman" panose="02020603050405020304" pitchFamily="18" charset="0"/>
              </a:rPr>
              <a:t>ADU B</a:t>
            </a:r>
            <a:r>
              <a:rPr lang="en-US" sz="2400" dirty="0">
                <a:ea typeface="Times New Roman" panose="02020603050405020304" pitchFamily="18" charset="0"/>
              </a:rPr>
              <a:t>ylaw</a:t>
            </a:r>
            <a:r>
              <a:rPr lang="en-US" sz="2400" dirty="0">
                <a:effectLst/>
                <a:ea typeface="Times New Roman" panose="02020603050405020304" pitchFamily="18" charset="0"/>
              </a:rPr>
              <a:t> adopted in 1974 – by special permit only</a:t>
            </a:r>
          </a:p>
          <a:p>
            <a:pPr>
              <a:spcBef>
                <a:spcPts val="600"/>
              </a:spcBef>
            </a:pPr>
            <a:r>
              <a:rPr lang="en-US" sz="2400" dirty="0">
                <a:effectLst/>
                <a:ea typeface="Times New Roman" panose="02020603050405020304" pitchFamily="18" charset="0"/>
              </a:rPr>
              <a:t>Between 1974 and 2020, approximately 52 special permits were issued for ADUs</a:t>
            </a:r>
          </a:p>
          <a:p>
            <a:pPr>
              <a:spcBef>
                <a:spcPts val="600"/>
              </a:spcBef>
            </a:pPr>
            <a:r>
              <a:rPr lang="en-US" sz="2400" dirty="0">
                <a:effectLst/>
                <a:ea typeface="Times New Roman" panose="02020603050405020304" pitchFamily="18" charset="0"/>
              </a:rPr>
              <a:t>ADU Bylaw criteria amended </a:t>
            </a:r>
            <a:r>
              <a:rPr lang="en-US" sz="2400" dirty="0">
                <a:ea typeface="Times New Roman" panose="02020603050405020304" pitchFamily="18" charset="0"/>
              </a:rPr>
              <a:t>in 2020</a:t>
            </a:r>
            <a:endParaRPr lang="en-US" sz="2400" dirty="0">
              <a:effectLst/>
              <a:ea typeface="Times New Roman" panose="02020603050405020304" pitchFamily="18" charset="0"/>
            </a:endParaRPr>
          </a:p>
          <a:p>
            <a:pPr>
              <a:spcBef>
                <a:spcPts val="600"/>
              </a:spcBef>
            </a:pPr>
            <a:r>
              <a:rPr lang="en-US" sz="2400" dirty="0"/>
              <a:t>ADUs with special permits issued prior to 2020 that do not meet all of the current criteria in the bylaw would no longer be allowed once the property is sold.</a:t>
            </a:r>
          </a:p>
          <a:p>
            <a:pPr>
              <a:spcBef>
                <a:spcPts val="600"/>
              </a:spcBef>
            </a:pPr>
            <a:endParaRPr lang="en-US" sz="2400" dirty="0">
              <a:effectLst/>
              <a:ea typeface="Times New Roman" panose="02020603050405020304" pitchFamily="18" charset="0"/>
            </a:endParaRPr>
          </a:p>
        </p:txBody>
      </p:sp>
      <p:sp>
        <p:nvSpPr>
          <p:cNvPr id="8" name="TextBox 7">
            <a:extLst>
              <a:ext uri="{FF2B5EF4-FFF2-40B4-BE49-F238E27FC236}">
                <a16:creationId xmlns:a16="http://schemas.microsoft.com/office/drawing/2014/main" id="{E3D75843-66A7-495A-9BE7-74F5ED821C4E}"/>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3796035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Reason for ADUs by Right [2020]</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4</a:t>
            </a:fld>
            <a:endParaRPr lang="en-US" dirty="0"/>
          </a:p>
        </p:txBody>
      </p:sp>
      <p:sp>
        <p:nvSpPr>
          <p:cNvPr id="2" name="Content Placeholder 1"/>
          <p:cNvSpPr>
            <a:spLocks noGrp="1"/>
          </p:cNvSpPr>
          <p:nvPr>
            <p:ph idx="1"/>
          </p:nvPr>
        </p:nvSpPr>
        <p:spPr>
          <a:xfrm>
            <a:off x="838200" y="1733552"/>
            <a:ext cx="7848600" cy="2998724"/>
          </a:xfrm>
        </p:spPr>
        <p:txBody>
          <a:bodyPr>
            <a:noAutofit/>
          </a:bodyPr>
          <a:lstStyle/>
          <a:p>
            <a:pPr>
              <a:spcBef>
                <a:spcPts val="600"/>
              </a:spcBef>
            </a:pPr>
            <a:r>
              <a:rPr lang="en-US" sz="2400" dirty="0">
                <a:effectLst/>
                <a:ea typeface="Times New Roman" panose="02020603050405020304" pitchFamily="18" charset="0"/>
              </a:rPr>
              <a:t>Encourage renovation of existing homes and identify the opportunities to create additional dwelling units within existing structures</a:t>
            </a:r>
            <a:r>
              <a:rPr lang="en-US" sz="2400" dirty="0">
                <a:ea typeface="Times New Roman" panose="02020603050405020304" pitchFamily="18" charset="0"/>
              </a:rPr>
              <a:t>. </a:t>
            </a:r>
            <a:r>
              <a:rPr lang="en-US" sz="2400" dirty="0">
                <a:effectLst/>
                <a:ea typeface="Times New Roman" panose="02020603050405020304" pitchFamily="18" charset="0"/>
              </a:rPr>
              <a:t>[2018 Envision Concord Plan Housing Goal #5] </a:t>
            </a:r>
          </a:p>
          <a:p>
            <a:pPr>
              <a:spcBef>
                <a:spcPts val="600"/>
              </a:spcBef>
            </a:pPr>
            <a:r>
              <a:rPr lang="en-US" sz="2400" dirty="0">
                <a:effectLst/>
                <a:ea typeface="Times New Roman" panose="02020603050405020304" pitchFamily="18" charset="0"/>
              </a:rPr>
              <a:t>Allow a wider range of smaller, more affordable housing choices to downsize or as income to meet the needs of Concord residents. </a:t>
            </a: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556617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5300" y="688911"/>
            <a:ext cx="8229600" cy="857250"/>
          </a:xfrm>
        </p:spPr>
        <p:txBody>
          <a:bodyPr>
            <a:normAutofit/>
          </a:bodyPr>
          <a:lstStyle/>
          <a:p>
            <a:r>
              <a:rPr lang="en-US" sz="2800" b="1" dirty="0"/>
              <a:t>Proposed Amendment to the Existing Bylaw</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5</a:t>
            </a:fld>
            <a:endParaRPr lang="en-US" dirty="0"/>
          </a:p>
        </p:txBody>
      </p:sp>
      <p:sp>
        <p:nvSpPr>
          <p:cNvPr id="2" name="Content Placeholder 1"/>
          <p:cNvSpPr>
            <a:spLocks noGrp="1"/>
          </p:cNvSpPr>
          <p:nvPr>
            <p:ph idx="1"/>
          </p:nvPr>
        </p:nvSpPr>
        <p:spPr>
          <a:xfrm>
            <a:off x="609600" y="1428750"/>
            <a:ext cx="8105775" cy="3227324"/>
          </a:xfrm>
        </p:spPr>
        <p:txBody>
          <a:bodyPr>
            <a:noAutofit/>
          </a:bodyPr>
          <a:lstStyle/>
          <a:p>
            <a:pPr marL="0" indent="0">
              <a:buNone/>
            </a:pPr>
            <a:r>
              <a:rPr lang="en-US" sz="2400" dirty="0">
                <a:effectLst/>
                <a:ea typeface="Times New Roman" panose="02020603050405020304" pitchFamily="18" charset="0"/>
              </a:rPr>
              <a:t>Allow any ADU with a special permit issued before September 2020 to be exempt from the requirements in Items (a), (b), (g), and (l) of Section 4.2.2.2 and retain the use of the ADU if the unit conforms to the previously approved permit.</a:t>
            </a:r>
            <a:endParaRPr lang="en-US" sz="2400" dirty="0"/>
          </a:p>
          <a:p>
            <a:pPr marL="457200" indent="-457200">
              <a:spcBef>
                <a:spcPts val="600"/>
              </a:spcBef>
              <a:buAutoNum type="alphaLcParenBoth"/>
            </a:pPr>
            <a:r>
              <a:rPr lang="en-US" sz="2200" dirty="0">
                <a:effectLst/>
                <a:ea typeface="Times New Roman" panose="02020603050405020304" pitchFamily="18" charset="0"/>
              </a:rPr>
              <a:t>Mi</a:t>
            </a:r>
            <a:r>
              <a:rPr lang="en-US" sz="2200" dirty="0">
                <a:ea typeface="Times New Roman" panose="02020603050405020304" pitchFamily="18" charset="0"/>
              </a:rPr>
              <a:t>nimum lot area</a:t>
            </a:r>
          </a:p>
          <a:p>
            <a:pPr marL="457200" indent="-457200">
              <a:spcBef>
                <a:spcPts val="600"/>
              </a:spcBef>
              <a:buAutoNum type="alphaLcParenBoth"/>
            </a:pPr>
            <a:r>
              <a:rPr lang="en-US" sz="2200" dirty="0">
                <a:ea typeface="Times New Roman" panose="02020603050405020304" pitchFamily="18" charset="0"/>
              </a:rPr>
              <a:t>ADU size limitation</a:t>
            </a:r>
          </a:p>
          <a:p>
            <a:pPr marL="0" indent="0">
              <a:spcBef>
                <a:spcPts val="600"/>
              </a:spcBef>
              <a:buNone/>
            </a:pPr>
            <a:r>
              <a:rPr lang="en-US" sz="2200" dirty="0">
                <a:ea typeface="Times New Roman" panose="02020603050405020304" pitchFamily="18" charset="0"/>
              </a:rPr>
              <a:t>(g)   Setbacks</a:t>
            </a:r>
          </a:p>
          <a:p>
            <a:pPr marL="0" indent="0">
              <a:spcBef>
                <a:spcPts val="600"/>
              </a:spcBef>
              <a:buNone/>
            </a:pPr>
            <a:r>
              <a:rPr lang="en-US" sz="2200" dirty="0">
                <a:effectLst/>
                <a:ea typeface="Times New Roman" panose="02020603050405020304" pitchFamily="18" charset="0"/>
              </a:rPr>
              <a:t>(l)    Max floor area ratio</a:t>
            </a: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48086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986" y="719992"/>
            <a:ext cx="8229600" cy="857250"/>
          </a:xfrm>
        </p:spPr>
        <p:txBody>
          <a:bodyPr>
            <a:normAutofit/>
          </a:bodyPr>
          <a:lstStyle/>
          <a:p>
            <a:pPr lvl="0"/>
            <a:r>
              <a:rPr lang="en-US" sz="2800" b="1" dirty="0"/>
              <a:t>Proposed Amendment to the Existing Bylaw</a:t>
            </a:r>
          </a:p>
        </p:txBody>
      </p:sp>
      <p:sp>
        <p:nvSpPr>
          <p:cNvPr id="3" name="Content Placeholder 2"/>
          <p:cNvSpPr>
            <a:spLocks noGrp="1"/>
          </p:cNvSpPr>
          <p:nvPr>
            <p:ph idx="1"/>
          </p:nvPr>
        </p:nvSpPr>
        <p:spPr>
          <a:xfrm>
            <a:off x="762000" y="1577242"/>
            <a:ext cx="7924800" cy="2823308"/>
          </a:xfrm>
        </p:spPr>
        <p:txBody>
          <a:bodyPr>
            <a:noAutofit/>
          </a:bodyPr>
          <a:lstStyle/>
          <a:p>
            <a:pPr marL="0" indent="0">
              <a:buNone/>
            </a:pPr>
            <a:r>
              <a:rPr lang="en-US" sz="2400" dirty="0">
                <a:effectLst/>
                <a:latin typeface="Arial" panose="020B0604020202020204" pitchFamily="34" charset="0"/>
                <a:ea typeface="Times New Roman" panose="02020603050405020304" pitchFamily="18" charset="0"/>
              </a:rPr>
              <a:t>Motion amendment incorporates additional language to ensure these ADUs cannot be enlarged, or the dimensions modified from the originally approved special permit.</a:t>
            </a:r>
            <a:endParaRPr lang="en-US" sz="2400" dirty="0"/>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6</a:t>
            </a:fld>
            <a:endParaRPr lang="en-US" dirty="0"/>
          </a:p>
        </p:txBody>
      </p:sp>
      <p:sp>
        <p:nvSpPr>
          <p:cNvPr id="9" name="TextBox 8"/>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2668112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42900" y="615950"/>
            <a:ext cx="8458200" cy="857250"/>
          </a:xfrm>
        </p:spPr>
        <p:txBody>
          <a:bodyPr>
            <a:noAutofit/>
          </a:bodyPr>
          <a:lstStyle/>
          <a:p>
            <a:r>
              <a:rPr lang="en-US" sz="2800" b="1" dirty="0"/>
              <a:t>Reason for Proposed Amendment to the Existing Bylaw</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7</a:t>
            </a:fld>
            <a:endParaRPr lang="en-US" dirty="0"/>
          </a:p>
        </p:txBody>
      </p:sp>
      <p:sp>
        <p:nvSpPr>
          <p:cNvPr id="2" name="Content Placeholder 1"/>
          <p:cNvSpPr>
            <a:spLocks noGrp="1"/>
          </p:cNvSpPr>
          <p:nvPr>
            <p:ph idx="1"/>
          </p:nvPr>
        </p:nvSpPr>
        <p:spPr>
          <a:xfrm>
            <a:off x="847725" y="1473200"/>
            <a:ext cx="7848600" cy="3200400"/>
          </a:xfrm>
        </p:spPr>
        <p:txBody>
          <a:bodyPr>
            <a:noAutofit/>
          </a:bodyPr>
          <a:lstStyle/>
          <a:p>
            <a:pPr>
              <a:spcBef>
                <a:spcPts val="600"/>
              </a:spcBef>
            </a:pPr>
            <a:r>
              <a:rPr lang="en-US" sz="2400" dirty="0">
                <a:ea typeface="Times New Roman" panose="02020603050405020304" pitchFamily="18" charset="0"/>
              </a:rPr>
              <a:t>Allow e</a:t>
            </a:r>
            <a:r>
              <a:rPr lang="en-US" sz="2400" dirty="0">
                <a:effectLst/>
                <a:ea typeface="Times New Roman" panose="02020603050405020304" pitchFamily="18" charset="0"/>
              </a:rPr>
              <a:t>xisting ADUs to legally remain even though they may not meet all of the amended criteria, or if the property </a:t>
            </a:r>
            <a:r>
              <a:rPr lang="en-US" sz="2400" dirty="0">
                <a:ea typeface="Times New Roman" panose="02020603050405020304" pitchFamily="18" charset="0"/>
              </a:rPr>
              <a:t>i</a:t>
            </a:r>
            <a:r>
              <a:rPr lang="en-US" sz="2400" dirty="0">
                <a:effectLst/>
                <a:ea typeface="Times New Roman" panose="02020603050405020304" pitchFamily="18" charset="0"/>
              </a:rPr>
              <a:t>s sold.</a:t>
            </a:r>
          </a:p>
          <a:p>
            <a:pPr>
              <a:spcBef>
                <a:spcPts val="600"/>
              </a:spcBef>
            </a:pPr>
            <a:r>
              <a:rPr lang="en-US" sz="2400" dirty="0">
                <a:effectLst/>
                <a:ea typeface="Times New Roman" panose="02020603050405020304" pitchFamily="18" charset="0"/>
              </a:rPr>
              <a:t>Special permits granted to ADU prior to 2020 were based on a thoughtful deliberation by the Zoning Board of Appeals (ZBA).</a:t>
            </a:r>
          </a:p>
          <a:p>
            <a:pPr>
              <a:spcBef>
                <a:spcPts val="600"/>
              </a:spcBef>
            </a:pPr>
            <a:r>
              <a:rPr lang="en-US" sz="2400" dirty="0">
                <a:ea typeface="Times New Roman" panose="02020603050405020304" pitchFamily="18" charset="0"/>
              </a:rPr>
              <a:t>ZBA </a:t>
            </a:r>
            <a:r>
              <a:rPr lang="en-US" sz="2400" dirty="0">
                <a:effectLst/>
                <a:ea typeface="Times New Roman" panose="02020603050405020304" pitchFamily="18" charset="0"/>
              </a:rPr>
              <a:t>had to find the ADU was not substantially detrimental to the neighborhood. </a:t>
            </a:r>
          </a:p>
          <a:p>
            <a:pPr marL="0" indent="0">
              <a:spcBef>
                <a:spcPts val="600"/>
              </a:spcBef>
              <a:buNone/>
            </a:pPr>
            <a:endParaRPr lang="en-US" sz="2400" dirty="0">
              <a:effectLst/>
              <a:ea typeface="Times New Roman" panose="02020603050405020304" pitchFamily="18" charset="0"/>
            </a:endParaRP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68170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Conclusion</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8</a:t>
            </a:fld>
            <a:endParaRPr lang="en-US" dirty="0"/>
          </a:p>
        </p:txBody>
      </p:sp>
      <p:sp>
        <p:nvSpPr>
          <p:cNvPr id="2" name="Content Placeholder 1"/>
          <p:cNvSpPr>
            <a:spLocks noGrp="1"/>
          </p:cNvSpPr>
          <p:nvPr>
            <p:ph idx="1"/>
          </p:nvPr>
        </p:nvSpPr>
        <p:spPr>
          <a:xfrm>
            <a:off x="838200" y="1733551"/>
            <a:ext cx="7848600" cy="2998724"/>
          </a:xfrm>
        </p:spPr>
        <p:txBody>
          <a:bodyPr>
            <a:noAutofit/>
          </a:bodyPr>
          <a:lstStyle/>
          <a:p>
            <a:pPr>
              <a:spcBef>
                <a:spcPts val="600"/>
              </a:spcBef>
            </a:pPr>
            <a:r>
              <a:rPr lang="en-US" sz="2400" dirty="0">
                <a:effectLst/>
                <a:ea typeface="Times New Roman" panose="02020603050405020304" pitchFamily="18" charset="0"/>
              </a:rPr>
              <a:t>Current Bylaw: ADUs by-right or by special permit have no expiration and can continue with change of </a:t>
            </a:r>
            <a:r>
              <a:rPr lang="en-US" sz="2400" dirty="0">
                <a:ea typeface="Times New Roman" panose="02020603050405020304" pitchFamily="18" charset="0"/>
              </a:rPr>
              <a:t>property ownership</a:t>
            </a:r>
          </a:p>
          <a:p>
            <a:pPr>
              <a:spcBef>
                <a:spcPts val="600"/>
              </a:spcBef>
            </a:pPr>
            <a:r>
              <a:rPr lang="en-US" sz="2400" dirty="0">
                <a:effectLst/>
                <a:ea typeface="Times New Roman" panose="02020603050405020304" pitchFamily="18" charset="0"/>
              </a:rPr>
              <a:t>This amendment would ensure that once an ADU has been permitted and constructed, it is allowed to remain regardless of who owns the property</a:t>
            </a:r>
          </a:p>
          <a:p>
            <a:pPr marL="0" indent="0">
              <a:spcBef>
                <a:spcPts val="600"/>
              </a:spcBef>
              <a:buNone/>
            </a:pPr>
            <a:endParaRPr lang="en-US" sz="2400" dirty="0">
              <a:effectLst/>
              <a:ea typeface="Times New Roman" panose="02020603050405020304" pitchFamily="18" charset="0"/>
            </a:endParaRP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532267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92285"/>
            <a:ext cx="8229600" cy="3741615"/>
          </a:xfrm>
        </p:spPr>
        <p:txBody>
          <a:bodyPr>
            <a:noAutofit/>
          </a:bodyPr>
          <a:lstStyle/>
          <a:p>
            <a:pPr marL="0" marR="0" indent="0">
              <a:spcBef>
                <a:spcPts val="0"/>
              </a:spcBef>
              <a:spcAft>
                <a:spcPts val="0"/>
              </a:spcAft>
              <a:buNone/>
            </a:pPr>
            <a:r>
              <a:rPr lang="en-US" sz="2200" dirty="0">
                <a:effectLst/>
                <a:ea typeface="Calibri" panose="020F0502020204030204" pitchFamily="34" charset="0"/>
              </a:rPr>
              <a:t>Motion: Ms. Ferguson moves that the Town take affirmative action on Article 31 as printed in the Warrant, adding the sentence at the end “</a:t>
            </a:r>
            <a:r>
              <a:rPr lang="en-US" sz="2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r>
              <a:rPr lang="en-US" sz="2200" b="1" i="1" dirty="0">
                <a:effectLst/>
                <a:ea typeface="Calibri" panose="020F0502020204030204" pitchFamily="34" charset="0"/>
              </a:rPr>
              <a:t>” </a:t>
            </a:r>
            <a:r>
              <a:rPr lang="en-US" sz="2200" dirty="0">
                <a:effectLst/>
                <a:ea typeface="Calibri" panose="020F0502020204030204" pitchFamily="34" charset="0"/>
              </a:rPr>
              <a:t>so that it reads:</a:t>
            </a:r>
          </a:p>
          <a:p>
            <a:pPr marL="0" marR="0" indent="0">
              <a:spcBef>
                <a:spcPts val="0"/>
              </a:spcBef>
              <a:spcAft>
                <a:spcPts val="0"/>
              </a:spcAft>
              <a:buNone/>
            </a:pPr>
            <a:endParaRPr lang="en-US" sz="800" dirty="0">
              <a:effectLst/>
              <a:ea typeface="Calibri" panose="020F0502020204030204" pitchFamily="34" charset="0"/>
            </a:endParaRPr>
          </a:p>
          <a:p>
            <a:pPr marL="0" marR="0" indent="0">
              <a:spcBef>
                <a:spcPts val="600"/>
              </a:spcBef>
              <a:spcAft>
                <a:spcPts val="0"/>
              </a:spcAft>
              <a:buNone/>
            </a:pPr>
            <a:r>
              <a:rPr lang="en-US" sz="2200" dirty="0">
                <a:effectLst/>
                <a:ea typeface="Times New Roman" panose="02020603050405020304" pitchFamily="18" charset="0"/>
              </a:rPr>
              <a:t>(n) Any additional dwelling unit that is subject to a special permit recorded with the Middlesex South Registry of Deeds prior to September 2020 shall be exempt from the requirements in Items (a), (b), (g), and (l) of this Section </a:t>
            </a:r>
            <a:r>
              <a:rPr lang="en-US" sz="2200" u="sng" dirty="0">
                <a:effectLst/>
                <a:ea typeface="Times New Roman" panose="02020603050405020304" pitchFamily="18" charset="0"/>
                <a:hlinkClick r:id="rId3">
                  <a:extLst>
                    <a:ext uri="{A12FA001-AC4F-418D-AE19-62706E023703}">
                      <ahyp:hlinkClr xmlns:ahyp="http://schemas.microsoft.com/office/drawing/2018/hyperlinkcolor" val="tx"/>
                    </a:ext>
                  </a:extLst>
                </a:hlinkClick>
              </a:rPr>
              <a:t>4.2.2.2</a:t>
            </a:r>
            <a:r>
              <a:rPr lang="en-US" sz="2200" dirty="0">
                <a:effectLst/>
                <a:ea typeface="Times New Roman" panose="02020603050405020304" pitchFamily="18" charset="0"/>
              </a:rPr>
              <a:t> </a:t>
            </a:r>
            <a:r>
              <a:rPr lang="en-US" sz="2200" b="1" i="1" dirty="0">
                <a:solidFill>
                  <a:srgbClr val="FFFF00"/>
                </a:solidFill>
                <a:effectLst/>
                <a:ea typeface="Times New Roman" panose="02020603050405020304" pitchFamily="18" charset="0"/>
              </a:rPr>
              <a:t>provided that the dimensions of the additional dwelling unit conform to the dimensional requirements in the recorded special permit.</a:t>
            </a:r>
            <a:endParaRPr lang="en-US" sz="2200" dirty="0">
              <a:solidFill>
                <a:srgbClr val="FFFF00"/>
              </a:solidFill>
              <a:effectLst/>
              <a:ea typeface="Times New Roman" panose="02020603050405020304" pitchFamily="18" charset="0"/>
            </a:endParaRPr>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9</a:t>
            </a:fld>
            <a:endParaRPr lang="en-US" dirty="0"/>
          </a:p>
        </p:txBody>
      </p:sp>
      <p:sp>
        <p:nvSpPr>
          <p:cNvPr id="9" name="TextBox 8"/>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301561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6012</TotalTime>
  <Words>1718</Words>
  <Application>Microsoft Office PowerPoint</Application>
  <PresentationFormat>On-screen Show (16:9)</PresentationFormat>
  <Paragraphs>143</Paragraphs>
  <Slides>15</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Article 31: Zoning Bylaw Amendment Section 4.2.2.2 - Additional Dwelling Unit</vt:lpstr>
      <vt:lpstr>PowerPoint Presentation</vt:lpstr>
      <vt:lpstr>Background on Additional Dwelling Unit (ADU) Bylaw</vt:lpstr>
      <vt:lpstr>Reason for ADUs by Right [2020]</vt:lpstr>
      <vt:lpstr>Proposed Amendment to the Existing Bylaw</vt:lpstr>
      <vt:lpstr>Proposed Amendment to the Existing Bylaw</vt:lpstr>
      <vt:lpstr>Reason for Proposed Amendment to the Existing Bylaw</vt:lpstr>
      <vt:lpstr>Conclusion</vt:lpstr>
      <vt:lpstr>PowerPoint Presentation</vt:lpstr>
      <vt:lpstr>PowerPoint Presentation</vt:lpstr>
      <vt:lpstr>Four ADU Criteria Conflicts</vt:lpstr>
      <vt:lpstr>Four ADU Criteria Conflicts</vt:lpstr>
      <vt:lpstr>Four ADU Criteria Conflicts</vt:lpstr>
      <vt:lpstr>Four ADU Criteria Conflicts</vt:lpstr>
      <vt:lpstr>Additional ADU Criteria Conflict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Elizabeth Hughes</cp:lastModifiedBy>
  <cp:revision>419</cp:revision>
  <dcterms:created xsi:type="dcterms:W3CDTF">2018-11-06T01:42:37Z</dcterms:created>
  <dcterms:modified xsi:type="dcterms:W3CDTF">2022-04-14T13:06:29Z</dcterms:modified>
</cp:coreProperties>
</file>