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96" r:id="rId2"/>
    <p:sldId id="369" r:id="rId3"/>
    <p:sldId id="341" r:id="rId4"/>
    <p:sldId id="362" r:id="rId5"/>
    <p:sldId id="332" r:id="rId6"/>
    <p:sldId id="364" r:id="rId7"/>
    <p:sldId id="366" r:id="rId8"/>
    <p:sldId id="368" r:id="rId9"/>
    <p:sldId id="365" r:id="rId10"/>
    <p:sldId id="274" r:id="rId11"/>
    <p:sldId id="367" r:id="rId12"/>
    <p:sldId id="370" r:id="rId13"/>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0D8E8"/>
    <a:srgbClr val="1D328B"/>
    <a:srgbClr val="0C257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585" autoAdjust="0"/>
    <p:restoredTop sz="86429" autoAdjust="0"/>
  </p:normalViewPr>
  <p:slideViewPr>
    <p:cSldViewPr>
      <p:cViewPr varScale="1">
        <p:scale>
          <a:sx n="125" d="100"/>
          <a:sy n="125" d="100"/>
        </p:scale>
        <p:origin x="828" y="102"/>
      </p:cViewPr>
      <p:guideLst>
        <p:guide orient="horz" pos="1620"/>
        <p:guide pos="2880"/>
      </p:guideLst>
    </p:cSldViewPr>
  </p:slideViewPr>
  <p:outlineViewPr>
    <p:cViewPr>
      <p:scale>
        <a:sx n="33" d="100"/>
        <a:sy n="33" d="100"/>
      </p:scale>
      <p:origin x="0" y="-141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8573D05-6575-4EDC-B64A-CFB6DC1CF850}" type="datetimeFigureOut">
              <a:rPr lang="en-US" smtClean="0"/>
              <a:t>4/20/2022</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6449471-CD9B-4060-9245-E5C00C25A7D6}" type="slidenum">
              <a:rPr lang="en-US" smtClean="0"/>
              <a:t>‹#›</a:t>
            </a:fld>
            <a:endParaRPr lang="en-US"/>
          </a:p>
        </p:txBody>
      </p:sp>
    </p:spTree>
    <p:extLst>
      <p:ext uri="{BB962C8B-B14F-4D97-AF65-F5344CB8AC3E}">
        <p14:creationId xmlns:p14="http://schemas.microsoft.com/office/powerpoint/2010/main" val="37090941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 afternoon.  My name is Linda Miller and as a member of the Planning Board I will highlight, Article 32 which is a Zoning Bylaw Amendment that will add the Thoreau Depot Business District to our list of areas in the Formula Business Bylaw.</a:t>
            </a:r>
          </a:p>
        </p:txBody>
      </p:sp>
      <p:sp>
        <p:nvSpPr>
          <p:cNvPr id="4" name="Slide Number Placeholder 3"/>
          <p:cNvSpPr>
            <a:spLocks noGrp="1"/>
          </p:cNvSpPr>
          <p:nvPr>
            <p:ph type="sldNum" sz="quarter" idx="5"/>
          </p:nvPr>
        </p:nvSpPr>
        <p:spPr/>
        <p:txBody>
          <a:bodyPr/>
          <a:lstStyle/>
          <a:p>
            <a:fld id="{D6449471-CD9B-4060-9245-E5C00C25A7D6}" type="slidenum">
              <a:rPr lang="en-US" smtClean="0"/>
              <a:t>1</a:t>
            </a:fld>
            <a:endParaRPr lang="en-US"/>
          </a:p>
        </p:txBody>
      </p:sp>
    </p:spTree>
    <p:extLst>
      <p:ext uri="{BB962C8B-B14F-4D97-AF65-F5344CB8AC3E}">
        <p14:creationId xmlns:p14="http://schemas.microsoft.com/office/powerpoint/2010/main" val="37464344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a list of current Formula Businesses.</a:t>
            </a:r>
          </a:p>
        </p:txBody>
      </p:sp>
      <p:sp>
        <p:nvSpPr>
          <p:cNvPr id="4" name="Slide Number Placeholder 3"/>
          <p:cNvSpPr>
            <a:spLocks noGrp="1"/>
          </p:cNvSpPr>
          <p:nvPr>
            <p:ph type="sldNum" sz="quarter" idx="10"/>
          </p:nvPr>
        </p:nvSpPr>
        <p:spPr/>
        <p:txBody>
          <a:bodyPr/>
          <a:lstStyle/>
          <a:p>
            <a:fld id="{D6449471-CD9B-4060-9245-E5C00C25A7D6}" type="slidenum">
              <a:rPr lang="en-US" smtClean="0"/>
              <a:t>10</a:t>
            </a:fld>
            <a:endParaRPr lang="en-US"/>
          </a:p>
        </p:txBody>
      </p:sp>
    </p:spTree>
    <p:extLst>
      <p:ext uri="{BB962C8B-B14F-4D97-AF65-F5344CB8AC3E}">
        <p14:creationId xmlns:p14="http://schemas.microsoft.com/office/powerpoint/2010/main" val="4900691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Why set the limit at 14?  This preserves the current mix of valued Concord businesses at the Depot, allows for growth of those businesses and addition of new businesses.</a:t>
            </a:r>
          </a:p>
        </p:txBody>
      </p:sp>
      <p:sp>
        <p:nvSpPr>
          <p:cNvPr id="4" name="Slide Number Placeholder 3"/>
          <p:cNvSpPr>
            <a:spLocks noGrp="1"/>
          </p:cNvSpPr>
          <p:nvPr>
            <p:ph type="sldNum" sz="quarter" idx="10"/>
          </p:nvPr>
        </p:nvSpPr>
        <p:spPr/>
        <p:txBody>
          <a:bodyPr/>
          <a:lstStyle/>
          <a:p>
            <a:fld id="{D6449471-CD9B-4060-9245-E5C00C25A7D6}" type="slidenum">
              <a:rPr lang="en-US" smtClean="0"/>
              <a:t>11</a:t>
            </a:fld>
            <a:endParaRPr lang="en-US"/>
          </a:p>
        </p:txBody>
      </p:sp>
    </p:spTree>
    <p:extLst>
      <p:ext uri="{BB962C8B-B14F-4D97-AF65-F5344CB8AC3E}">
        <p14:creationId xmlns:p14="http://schemas.microsoft.com/office/powerpoint/2010/main" val="20813280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spcBef>
                <a:spcPts val="600"/>
              </a:spcBef>
              <a:spcAft>
                <a:spcPts val="0"/>
              </a:spcAft>
              <a:buNone/>
            </a:pPr>
            <a:r>
              <a:rPr lang="en-US" sz="1200" dirty="0">
                <a:effectLst/>
                <a:ea typeface="Times New Roman" panose="02020603050405020304" pitchFamily="18" charset="0"/>
              </a:rPr>
              <a:t>Ms. Miller moves that the Town take affirmative action on Article 32 as printed in the Warrant with the following changes in the second paragraph under Section 3.3.2 :</a:t>
            </a:r>
          </a:p>
          <a:p>
            <a:pPr marL="0" marR="0" indent="0" algn="just">
              <a:spcBef>
                <a:spcPts val="600"/>
              </a:spcBef>
              <a:spcAft>
                <a:spcPts val="0"/>
              </a:spcAft>
              <a:buNone/>
            </a:pPr>
            <a:r>
              <a:rPr lang="en-US" sz="1200" dirty="0">
                <a:effectLst/>
                <a:ea typeface="Times New Roman" panose="02020603050405020304" pitchFamily="18" charset="0"/>
              </a:rPr>
              <a:t>The total number of formula businesses in the Concord Center Business District is limited to 12. </a:t>
            </a:r>
            <a:r>
              <a:rPr lang="en-US" sz="1200" b="1" i="1" dirty="0">
                <a:effectLst/>
                <a:ea typeface="Times New Roman" panose="02020603050405020304" pitchFamily="18" charset="0"/>
              </a:rPr>
              <a:t>The total number of formula businesses </a:t>
            </a:r>
            <a:r>
              <a:rPr lang="en-US" sz="1200" b="1" i="1" strike="sngStrike" dirty="0">
                <a:solidFill>
                  <a:schemeClr val="bg1"/>
                </a:solidFill>
                <a:effectLst/>
                <a:highlight>
                  <a:srgbClr val="FFFF00"/>
                </a:highlight>
                <a:ea typeface="Times New Roman" panose="02020603050405020304" pitchFamily="18" charset="0"/>
              </a:rPr>
              <a:t>allowed</a:t>
            </a:r>
            <a:r>
              <a:rPr lang="en-US" sz="1200" b="1" i="1" dirty="0">
                <a:effectLst/>
                <a:ea typeface="Times New Roman" panose="02020603050405020304" pitchFamily="18" charset="0"/>
              </a:rPr>
              <a:t> in the Thoreau Depot Business District is </a:t>
            </a:r>
            <a:r>
              <a:rPr lang="en-US" sz="1200" b="1" i="1" dirty="0">
                <a:solidFill>
                  <a:schemeClr val="bg1"/>
                </a:solidFill>
                <a:effectLst/>
                <a:highlight>
                  <a:srgbClr val="FFFF00"/>
                </a:highlight>
                <a:ea typeface="Times New Roman" panose="02020603050405020304" pitchFamily="18" charset="0"/>
              </a:rPr>
              <a:t>limited to</a:t>
            </a:r>
            <a:r>
              <a:rPr lang="en-US" sz="1200" b="1" i="1" dirty="0">
                <a:solidFill>
                  <a:schemeClr val="bg1"/>
                </a:solidFill>
                <a:effectLst/>
                <a:ea typeface="Times New Roman" panose="02020603050405020304" pitchFamily="18" charset="0"/>
              </a:rPr>
              <a:t> </a:t>
            </a:r>
            <a:r>
              <a:rPr lang="en-US" sz="1200" b="1" i="1" dirty="0">
                <a:effectLst/>
                <a:ea typeface="Times New Roman" panose="02020603050405020304" pitchFamily="18" charset="0"/>
              </a:rPr>
              <a:t>14. </a:t>
            </a:r>
            <a:r>
              <a:rPr lang="en-US" sz="1200" dirty="0">
                <a:effectLst/>
                <a:ea typeface="Times New Roman" panose="02020603050405020304" pitchFamily="18" charset="0"/>
              </a:rPr>
              <a:t>The total number of formula businesses in the West Concord Business District and the West Concord Village District combined is limited to 10. When </a:t>
            </a:r>
            <a:r>
              <a:rPr lang="en-US" sz="1200" strike="sngStrike" dirty="0">
                <a:solidFill>
                  <a:schemeClr val="bg1"/>
                </a:solidFill>
                <a:effectLst/>
                <a:highlight>
                  <a:srgbClr val="FFFF00"/>
                </a:highlight>
                <a:ea typeface="Times New Roman" panose="02020603050405020304" pitchFamily="18" charset="0"/>
              </a:rPr>
              <a:t>either</a:t>
            </a:r>
            <a:r>
              <a:rPr lang="en-US" sz="1200" dirty="0">
                <a:solidFill>
                  <a:schemeClr val="bg1"/>
                </a:solidFill>
                <a:effectLst/>
                <a:highlight>
                  <a:srgbClr val="FFFF00"/>
                </a:highlight>
                <a:ea typeface="Times New Roman" panose="02020603050405020304" pitchFamily="18" charset="0"/>
              </a:rPr>
              <a:t> </a:t>
            </a:r>
            <a:r>
              <a:rPr lang="en-US" sz="1200" b="1" i="1" dirty="0">
                <a:solidFill>
                  <a:schemeClr val="bg1"/>
                </a:solidFill>
                <a:effectLst/>
                <a:highlight>
                  <a:srgbClr val="FFFF00"/>
                </a:highlight>
                <a:ea typeface="Times New Roman" panose="02020603050405020304" pitchFamily="18" charset="0"/>
              </a:rPr>
              <a:t>the</a:t>
            </a:r>
            <a:r>
              <a:rPr lang="en-US" sz="1200" b="1" i="1" dirty="0">
                <a:solidFill>
                  <a:schemeClr val="bg1"/>
                </a:solidFill>
                <a:effectLst/>
                <a:ea typeface="Times New Roman" panose="02020603050405020304" pitchFamily="18" charset="0"/>
              </a:rPr>
              <a:t> </a:t>
            </a:r>
            <a:r>
              <a:rPr lang="en-US" sz="1200" dirty="0">
                <a:effectLst/>
                <a:ea typeface="Times New Roman" panose="02020603050405020304" pitchFamily="18" charset="0"/>
              </a:rPr>
              <a:t>applicable limit is reached, no new formula businesses may be established in the applicable district until and unless an existing formula business closes, adapts so that it no longer qualifies as a formula business, or relocates outside of the affected business district. If a business in current operation becomes a formula business by means of additional locations being established, this business shall count toward the total number of formula businesses, but shall not be considered as a formula business being established.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D6449471-CD9B-4060-9245-E5C00C25A7D6}" type="slidenum">
              <a:rPr lang="en-US" smtClean="0"/>
              <a:t>12</a:t>
            </a:fld>
            <a:endParaRPr lang="en-US"/>
          </a:p>
        </p:txBody>
      </p:sp>
    </p:spTree>
    <p:extLst>
      <p:ext uri="{BB962C8B-B14F-4D97-AF65-F5344CB8AC3E}">
        <p14:creationId xmlns:p14="http://schemas.microsoft.com/office/powerpoint/2010/main" val="39892546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spcBef>
                <a:spcPts val="600"/>
              </a:spcBef>
              <a:spcAft>
                <a:spcPts val="0"/>
              </a:spcAft>
              <a:buNone/>
            </a:pPr>
            <a:r>
              <a:rPr lang="en-US" sz="1200" dirty="0">
                <a:effectLst/>
                <a:ea typeface="Times New Roman" panose="02020603050405020304" pitchFamily="18" charset="0"/>
              </a:rPr>
              <a:t>Ms. Miller moves that the Town take affirmative action on Article 32 as printed in the Warrant with the following changes in the second paragraph under Section 3.3.2 :</a:t>
            </a:r>
          </a:p>
          <a:p>
            <a:pPr marL="0" marR="0" indent="0" algn="just">
              <a:spcBef>
                <a:spcPts val="600"/>
              </a:spcBef>
              <a:spcAft>
                <a:spcPts val="0"/>
              </a:spcAft>
              <a:buNone/>
            </a:pPr>
            <a:r>
              <a:rPr lang="en-US" sz="1200" dirty="0">
                <a:effectLst/>
                <a:ea typeface="Times New Roman" panose="02020603050405020304" pitchFamily="18" charset="0"/>
              </a:rPr>
              <a:t>The total number of formula businesses in the Concord Center Business District is limited to 12. </a:t>
            </a:r>
            <a:r>
              <a:rPr lang="en-US" sz="1200" b="1" i="1" dirty="0">
                <a:effectLst/>
                <a:ea typeface="Times New Roman" panose="02020603050405020304" pitchFamily="18" charset="0"/>
              </a:rPr>
              <a:t>The total number of formula businesses </a:t>
            </a:r>
            <a:r>
              <a:rPr lang="en-US" sz="1200" b="1" i="1" strike="sngStrike" dirty="0">
                <a:solidFill>
                  <a:schemeClr val="bg1"/>
                </a:solidFill>
                <a:effectLst/>
                <a:highlight>
                  <a:srgbClr val="FFFF00"/>
                </a:highlight>
                <a:ea typeface="Times New Roman" panose="02020603050405020304" pitchFamily="18" charset="0"/>
              </a:rPr>
              <a:t>allowed</a:t>
            </a:r>
            <a:r>
              <a:rPr lang="en-US" sz="1200" b="1" i="1" dirty="0">
                <a:effectLst/>
                <a:ea typeface="Times New Roman" panose="02020603050405020304" pitchFamily="18" charset="0"/>
              </a:rPr>
              <a:t> in the Thoreau Depot Business District is </a:t>
            </a:r>
            <a:r>
              <a:rPr lang="en-US" sz="1200" b="1" i="1" dirty="0">
                <a:solidFill>
                  <a:schemeClr val="bg1"/>
                </a:solidFill>
                <a:effectLst/>
                <a:highlight>
                  <a:srgbClr val="FFFF00"/>
                </a:highlight>
                <a:ea typeface="Times New Roman" panose="02020603050405020304" pitchFamily="18" charset="0"/>
              </a:rPr>
              <a:t>limited to</a:t>
            </a:r>
            <a:r>
              <a:rPr lang="en-US" sz="1200" b="1" i="1" dirty="0">
                <a:solidFill>
                  <a:schemeClr val="bg1"/>
                </a:solidFill>
                <a:effectLst/>
                <a:ea typeface="Times New Roman" panose="02020603050405020304" pitchFamily="18" charset="0"/>
              </a:rPr>
              <a:t> </a:t>
            </a:r>
            <a:r>
              <a:rPr lang="en-US" sz="1200" b="1" i="1" dirty="0">
                <a:effectLst/>
                <a:ea typeface="Times New Roman" panose="02020603050405020304" pitchFamily="18" charset="0"/>
              </a:rPr>
              <a:t>14. </a:t>
            </a:r>
            <a:r>
              <a:rPr lang="en-US" sz="1200" dirty="0">
                <a:effectLst/>
                <a:ea typeface="Times New Roman" panose="02020603050405020304" pitchFamily="18" charset="0"/>
              </a:rPr>
              <a:t>The total number of formula businesses in the West Concord Business District and the West Concord Village District combined is limited to 10. When </a:t>
            </a:r>
            <a:r>
              <a:rPr lang="en-US" sz="1200" strike="sngStrike" dirty="0">
                <a:solidFill>
                  <a:schemeClr val="bg1"/>
                </a:solidFill>
                <a:effectLst/>
                <a:highlight>
                  <a:srgbClr val="FFFF00"/>
                </a:highlight>
                <a:ea typeface="Times New Roman" panose="02020603050405020304" pitchFamily="18" charset="0"/>
              </a:rPr>
              <a:t>either</a:t>
            </a:r>
            <a:r>
              <a:rPr lang="en-US" sz="1200" dirty="0">
                <a:solidFill>
                  <a:schemeClr val="bg1"/>
                </a:solidFill>
                <a:effectLst/>
                <a:highlight>
                  <a:srgbClr val="FFFF00"/>
                </a:highlight>
                <a:ea typeface="Times New Roman" panose="02020603050405020304" pitchFamily="18" charset="0"/>
              </a:rPr>
              <a:t> </a:t>
            </a:r>
            <a:r>
              <a:rPr lang="en-US" sz="1200" b="1" i="1" dirty="0">
                <a:solidFill>
                  <a:schemeClr val="bg1"/>
                </a:solidFill>
                <a:effectLst/>
                <a:highlight>
                  <a:srgbClr val="FFFF00"/>
                </a:highlight>
                <a:ea typeface="Times New Roman" panose="02020603050405020304" pitchFamily="18" charset="0"/>
              </a:rPr>
              <a:t>the</a:t>
            </a:r>
            <a:r>
              <a:rPr lang="en-US" sz="1200" b="1" i="1" dirty="0">
                <a:solidFill>
                  <a:schemeClr val="bg1"/>
                </a:solidFill>
                <a:effectLst/>
                <a:ea typeface="Times New Roman" panose="02020603050405020304" pitchFamily="18" charset="0"/>
              </a:rPr>
              <a:t> </a:t>
            </a:r>
            <a:r>
              <a:rPr lang="en-US" sz="1200" dirty="0">
                <a:effectLst/>
                <a:ea typeface="Times New Roman" panose="02020603050405020304" pitchFamily="18" charset="0"/>
              </a:rPr>
              <a:t>applicable limit is reached, no new formula businesses may be established in the applicable district until and unless an existing formula business closes, adapts so that it no longer qualifies as a formula business, or relocates outside of the affected business district. If a business in current operation becomes a formula business by means of additional locations being established, this business shall count toward the total number of formula businesses, but shall not be considered as a formula business being established.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D6449471-CD9B-4060-9245-E5C00C25A7D6}" type="slidenum">
              <a:rPr lang="en-US" smtClean="0"/>
              <a:t>2</a:t>
            </a:fld>
            <a:endParaRPr lang="en-US"/>
          </a:p>
        </p:txBody>
      </p:sp>
    </p:spTree>
    <p:extLst>
      <p:ext uri="{BB962C8B-B14F-4D97-AF65-F5344CB8AC3E}">
        <p14:creationId xmlns:p14="http://schemas.microsoft.com/office/powerpoint/2010/main" val="23255744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Formula Business Bylaw seeks to </a:t>
            </a:r>
            <a:r>
              <a:rPr lang="en-US" sz="1200" dirty="0"/>
              <a:t>preserve the existing character and scale of our business districts. These districts are a great asset to Concord and enhance our ability to attract residents and visitors.  This Warrant Article will </a:t>
            </a:r>
            <a:r>
              <a:rPr lang="en-US" sz="1200" dirty="0">
                <a:effectLst/>
                <a:ea typeface="Times New Roman" panose="02020603050405020304" pitchFamily="18" charset="0"/>
              </a:rPr>
              <a:t>limit the number of formula businesses in the Thoreau Depot Business District to 14.</a:t>
            </a:r>
            <a:endParaRPr lang="en-US" dirty="0"/>
          </a:p>
        </p:txBody>
      </p:sp>
      <p:sp>
        <p:nvSpPr>
          <p:cNvPr id="4" name="Slide Number Placeholder 3"/>
          <p:cNvSpPr>
            <a:spLocks noGrp="1"/>
          </p:cNvSpPr>
          <p:nvPr>
            <p:ph type="sldNum" sz="quarter" idx="5"/>
          </p:nvPr>
        </p:nvSpPr>
        <p:spPr/>
        <p:txBody>
          <a:bodyPr/>
          <a:lstStyle/>
          <a:p>
            <a:fld id="{D6449471-CD9B-4060-9245-E5C00C25A7D6}" type="slidenum">
              <a:rPr lang="en-US" smtClean="0"/>
              <a:t>3</a:t>
            </a:fld>
            <a:endParaRPr lang="en-US"/>
          </a:p>
        </p:txBody>
      </p:sp>
    </p:spTree>
    <p:extLst>
      <p:ext uri="{BB962C8B-B14F-4D97-AF65-F5344CB8AC3E}">
        <p14:creationId xmlns:p14="http://schemas.microsoft.com/office/powerpoint/2010/main" val="3992203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those of you new to the concept of Formula Business, it is defined as a business activity with a variety of obvious standardized features (highlighted here) that are present at 15 or more establishments.</a:t>
            </a:r>
          </a:p>
          <a:p>
            <a:endParaRPr lang="en-US" dirty="0"/>
          </a:p>
          <a:p>
            <a:r>
              <a:rPr lang="en-US" dirty="0"/>
              <a:t>Concerns have been raised regarding the legality of the Formula Business Bylaw.  It is important to note that the Formula Business Bylaw does not prohibit a formula business from being established, even if the maximum number has been reached. </a:t>
            </a:r>
            <a:r>
              <a:rPr lang="en-US" sz="1800" b="0" i="0" u="none" strike="noStrike" baseline="0" dirty="0">
                <a:solidFill>
                  <a:srgbClr val="221E1F"/>
                </a:solidFill>
                <a:latin typeface="Zilla Slab"/>
              </a:rPr>
              <a:t>A formula business can adapt its business model to change these five features so that they are no longer standardized so that the business would no longer be considered a formula business.</a:t>
            </a:r>
            <a:endParaRPr lang="en-US" dirty="0"/>
          </a:p>
        </p:txBody>
      </p:sp>
      <p:sp>
        <p:nvSpPr>
          <p:cNvPr id="4" name="Slide Number Placeholder 3"/>
          <p:cNvSpPr>
            <a:spLocks noGrp="1"/>
          </p:cNvSpPr>
          <p:nvPr>
            <p:ph type="sldNum" sz="quarter" idx="5"/>
          </p:nvPr>
        </p:nvSpPr>
        <p:spPr/>
        <p:txBody>
          <a:bodyPr/>
          <a:lstStyle/>
          <a:p>
            <a:fld id="{D6449471-CD9B-4060-9245-E5C00C25A7D6}" type="slidenum">
              <a:rPr lang="en-US" smtClean="0"/>
              <a:t>4</a:t>
            </a:fld>
            <a:endParaRPr lang="en-US"/>
          </a:p>
        </p:txBody>
      </p:sp>
    </p:spTree>
    <p:extLst>
      <p:ext uri="{BB962C8B-B14F-4D97-AF65-F5344CB8AC3E}">
        <p14:creationId xmlns:p14="http://schemas.microsoft.com/office/powerpoint/2010/main" val="29649547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background, Concord has more than a decade of experience in limiting formula businesses in the Business Districts.</a:t>
            </a:r>
          </a:p>
          <a:p>
            <a:endParaRPr lang="en-US" dirty="0"/>
          </a:p>
          <a:p>
            <a:r>
              <a:rPr lang="en-US" dirty="0"/>
              <a:t>At Town Meeting in 2011, Formula Businesses were defined; </a:t>
            </a:r>
          </a:p>
          <a:p>
            <a:r>
              <a:rPr lang="en-US" dirty="0"/>
              <a:t>	were limited to 10 in the West Concord Business and West Concord Village Districts (combined) and </a:t>
            </a:r>
          </a:p>
          <a:p>
            <a:r>
              <a:rPr lang="en-US" dirty="0"/>
              <a:t>	A special permit process for establishing, expanding or relocation of formula businesses was approved.</a:t>
            </a:r>
          </a:p>
        </p:txBody>
      </p:sp>
      <p:sp>
        <p:nvSpPr>
          <p:cNvPr id="4" name="Slide Number Placeholder 3"/>
          <p:cNvSpPr>
            <a:spLocks noGrp="1"/>
          </p:cNvSpPr>
          <p:nvPr>
            <p:ph type="sldNum" sz="quarter" idx="5"/>
          </p:nvPr>
        </p:nvSpPr>
        <p:spPr/>
        <p:txBody>
          <a:bodyPr/>
          <a:lstStyle/>
          <a:p>
            <a:fld id="{D6449471-CD9B-4060-9245-E5C00C25A7D6}" type="slidenum">
              <a:rPr lang="en-US" smtClean="0"/>
              <a:t>5</a:t>
            </a:fld>
            <a:endParaRPr lang="en-US"/>
          </a:p>
        </p:txBody>
      </p:sp>
    </p:spTree>
    <p:extLst>
      <p:ext uri="{BB962C8B-B14F-4D97-AF65-F5344CB8AC3E}">
        <p14:creationId xmlns:p14="http://schemas.microsoft.com/office/powerpoint/2010/main" val="5603759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2019 Town Meeting limited the number of formula businesses in the Concord Center Business District to 12.</a:t>
            </a:r>
          </a:p>
        </p:txBody>
      </p:sp>
      <p:sp>
        <p:nvSpPr>
          <p:cNvPr id="4" name="Slide Number Placeholder 3"/>
          <p:cNvSpPr>
            <a:spLocks noGrp="1"/>
          </p:cNvSpPr>
          <p:nvPr>
            <p:ph type="sldNum" sz="quarter" idx="5"/>
          </p:nvPr>
        </p:nvSpPr>
        <p:spPr/>
        <p:txBody>
          <a:bodyPr/>
          <a:lstStyle/>
          <a:p>
            <a:fld id="{D6449471-CD9B-4060-9245-E5C00C25A7D6}" type="slidenum">
              <a:rPr lang="en-US" smtClean="0"/>
              <a:t>6</a:t>
            </a:fld>
            <a:endParaRPr lang="en-US"/>
          </a:p>
        </p:txBody>
      </p:sp>
    </p:spTree>
    <p:extLst>
      <p:ext uri="{BB962C8B-B14F-4D97-AF65-F5344CB8AC3E}">
        <p14:creationId xmlns:p14="http://schemas.microsoft.com/office/powerpoint/2010/main" val="38234382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dirty="0">
                <a:effectLst/>
                <a:latin typeface="Times New Roman" panose="02020603050405020304" pitchFamily="18" charset="0"/>
                <a:ea typeface="Calibri" panose="020F0502020204030204" pitchFamily="34" charset="0"/>
              </a:rPr>
              <a:t>What is Special about the Thoreau Depot Business District?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dirty="0">
                <a:effectLst/>
                <a:latin typeface="Times New Roman" panose="02020603050405020304" pitchFamily="18" charset="0"/>
              </a:rPr>
              <a:t>Historically, rail service from Concord to Boston began in 1844.  This rail reflects Concord’s early industrial period.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i="0" dirty="0"/>
          </a:p>
        </p:txBody>
      </p:sp>
      <p:sp>
        <p:nvSpPr>
          <p:cNvPr id="4" name="Slide Number Placeholder 3"/>
          <p:cNvSpPr>
            <a:spLocks noGrp="1"/>
          </p:cNvSpPr>
          <p:nvPr>
            <p:ph type="sldNum" sz="quarter" idx="10"/>
          </p:nvPr>
        </p:nvSpPr>
        <p:spPr/>
        <p:txBody>
          <a:bodyPr/>
          <a:lstStyle/>
          <a:p>
            <a:fld id="{D6449471-CD9B-4060-9245-E5C00C25A7D6}" type="slidenum">
              <a:rPr lang="en-US" smtClean="0"/>
              <a:t>7</a:t>
            </a:fld>
            <a:endParaRPr lang="en-US"/>
          </a:p>
        </p:txBody>
      </p:sp>
    </p:spTree>
    <p:extLst>
      <p:ext uri="{BB962C8B-B14F-4D97-AF65-F5344CB8AC3E}">
        <p14:creationId xmlns:p14="http://schemas.microsoft.com/office/powerpoint/2010/main" val="76353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dirty="0">
                <a:effectLst/>
                <a:latin typeface="Times New Roman" panose="02020603050405020304" pitchFamily="18" charset="0"/>
              </a:rPr>
              <a:t>Today, nearby Schools, Playing fields, library and arts buildings, the Town Forest and Walden Pond attract many to the area.  Attractive residential areas border the retail and transit hubs.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dirty="0">
                <a:effectLst/>
                <a:latin typeface="Times New Roman" panose="02020603050405020304" pitchFamily="18" charset="0"/>
              </a:rPr>
              <a:t>In general, The Thoreau Depot Business District is a gateway to the “Concord experience”.</a:t>
            </a:r>
            <a:endParaRPr lang="en-US" b="0" i="0" dirty="0"/>
          </a:p>
        </p:txBody>
      </p:sp>
      <p:sp>
        <p:nvSpPr>
          <p:cNvPr id="4" name="Slide Number Placeholder 3"/>
          <p:cNvSpPr>
            <a:spLocks noGrp="1"/>
          </p:cNvSpPr>
          <p:nvPr>
            <p:ph type="sldNum" sz="quarter" idx="10"/>
          </p:nvPr>
        </p:nvSpPr>
        <p:spPr/>
        <p:txBody>
          <a:bodyPr/>
          <a:lstStyle/>
          <a:p>
            <a:fld id="{D6449471-CD9B-4060-9245-E5C00C25A7D6}" type="slidenum">
              <a:rPr lang="en-US" smtClean="0"/>
              <a:t>8</a:t>
            </a:fld>
            <a:endParaRPr lang="en-US"/>
          </a:p>
        </p:txBody>
      </p:sp>
    </p:spTree>
    <p:extLst>
      <p:ext uri="{BB962C8B-B14F-4D97-AF65-F5344CB8AC3E}">
        <p14:creationId xmlns:p14="http://schemas.microsoft.com/office/powerpoint/2010/main" val="40774396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 map of the Thoreau Depot Business District.</a:t>
            </a:r>
          </a:p>
        </p:txBody>
      </p:sp>
      <p:sp>
        <p:nvSpPr>
          <p:cNvPr id="4" name="Slide Number Placeholder 3"/>
          <p:cNvSpPr>
            <a:spLocks noGrp="1"/>
          </p:cNvSpPr>
          <p:nvPr>
            <p:ph type="sldNum" sz="quarter" idx="10"/>
          </p:nvPr>
        </p:nvSpPr>
        <p:spPr/>
        <p:txBody>
          <a:bodyPr/>
          <a:lstStyle/>
          <a:p>
            <a:fld id="{D6449471-CD9B-4060-9245-E5C00C25A7D6}" type="slidenum">
              <a:rPr lang="en-US" smtClean="0"/>
              <a:t>9</a:t>
            </a:fld>
            <a:endParaRPr lang="en-US"/>
          </a:p>
        </p:txBody>
      </p:sp>
    </p:spTree>
    <p:extLst>
      <p:ext uri="{BB962C8B-B14F-4D97-AF65-F5344CB8AC3E}">
        <p14:creationId xmlns:p14="http://schemas.microsoft.com/office/powerpoint/2010/main" val="32514228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dirty="0"/>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dirty="0"/>
          </a:p>
        </p:txBody>
      </p:sp>
    </p:spTree>
    <p:extLst>
      <p:ext uri="{BB962C8B-B14F-4D97-AF65-F5344CB8AC3E}">
        <p14:creationId xmlns:p14="http://schemas.microsoft.com/office/powerpoint/2010/main" val="28732768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4767263"/>
            <a:ext cx="2133600" cy="273844"/>
          </a:xfrm>
          <a:prstGeom prst="rect">
            <a:avLst/>
          </a:prstGeom>
        </p:spPr>
        <p:txBody>
          <a:bodyPr/>
          <a:lstStyle/>
          <a:p>
            <a:endParaRPr lang="en-US"/>
          </a:p>
        </p:txBody>
      </p:sp>
      <p:sp>
        <p:nvSpPr>
          <p:cNvPr id="6" name="Footer Placeholder 5"/>
          <p:cNvSpPr>
            <a:spLocks noGrp="1"/>
          </p:cNvSpPr>
          <p:nvPr>
            <p:ph type="ftr" sz="quarter" idx="11"/>
          </p:nvPr>
        </p:nvSpPr>
        <p:spPr>
          <a:xfrm>
            <a:off x="3124200" y="4767263"/>
            <a:ext cx="2895600" cy="273844"/>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37495752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15280623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4235899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8" name="Slide Number Placeholder 7"/>
          <p:cNvSpPr>
            <a:spLocks noGrp="1"/>
          </p:cNvSpPr>
          <p:nvPr>
            <p:ph type="sldNum" sz="quarter" idx="10"/>
          </p:nvPr>
        </p:nvSpPr>
        <p:spPr/>
        <p:txBody>
          <a:bodyPr/>
          <a:lstStyle/>
          <a:p>
            <a:fld id="{18362CF7-34D8-4635-A9AE-FBAFA8966551}"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205681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39697579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634954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4767263"/>
            <a:ext cx="2133600" cy="273844"/>
          </a:xfrm>
          <a:prstGeom prst="rect">
            <a:avLst/>
          </a:prstGeom>
        </p:spPr>
        <p:txBody>
          <a:bodyPr/>
          <a:lstStyle/>
          <a:p>
            <a:endParaRPr lang="en-US"/>
          </a:p>
        </p:txBody>
      </p:sp>
      <p:sp>
        <p:nvSpPr>
          <p:cNvPr id="6" name="Footer Placeholder 5"/>
          <p:cNvSpPr>
            <a:spLocks noGrp="1"/>
          </p:cNvSpPr>
          <p:nvPr>
            <p:ph type="ftr" sz="quarter" idx="11"/>
          </p:nvPr>
        </p:nvSpPr>
        <p:spPr>
          <a:xfrm>
            <a:off x="3124200" y="4767263"/>
            <a:ext cx="2895600" cy="273844"/>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5301138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4767263"/>
            <a:ext cx="2133600" cy="273844"/>
          </a:xfrm>
          <a:prstGeom prst="rect">
            <a:avLst/>
          </a:prstGeom>
        </p:spPr>
        <p:txBody>
          <a:bodyPr/>
          <a:lstStyle/>
          <a:p>
            <a:endParaRPr lang="en-US"/>
          </a:p>
        </p:txBody>
      </p:sp>
      <p:sp>
        <p:nvSpPr>
          <p:cNvPr id="8" name="Footer Placeholder 7"/>
          <p:cNvSpPr>
            <a:spLocks noGrp="1"/>
          </p:cNvSpPr>
          <p:nvPr>
            <p:ph type="ftr" sz="quarter" idx="11"/>
          </p:nvPr>
        </p:nvSpPr>
        <p:spPr>
          <a:xfrm>
            <a:off x="3124200" y="4767263"/>
            <a:ext cx="2895600" cy="273844"/>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2628533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4767263"/>
            <a:ext cx="2133600" cy="273844"/>
          </a:xfrm>
          <a:prstGeom prst="rect">
            <a:avLst/>
          </a:prstGeom>
        </p:spPr>
        <p:txBody>
          <a:bodyPr/>
          <a:lstStyle/>
          <a:p>
            <a:endParaRPr lang="en-US"/>
          </a:p>
        </p:txBody>
      </p:sp>
      <p:sp>
        <p:nvSpPr>
          <p:cNvPr id="4" name="Footer Placeholder 3"/>
          <p:cNvSpPr>
            <a:spLocks noGrp="1"/>
          </p:cNvSpPr>
          <p:nvPr>
            <p:ph type="ftr" sz="quarter" idx="11"/>
          </p:nvPr>
        </p:nvSpPr>
        <p:spPr>
          <a:xfrm>
            <a:off x="3124200" y="4767263"/>
            <a:ext cx="2895600" cy="273844"/>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2460631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4767263"/>
            <a:ext cx="2133600" cy="273844"/>
          </a:xfrm>
          <a:prstGeom prst="rect">
            <a:avLst/>
          </a:prstGeom>
        </p:spPr>
        <p:txBody>
          <a:bodyPr/>
          <a:lstStyle/>
          <a:p>
            <a:endParaRPr lang="en-US"/>
          </a:p>
        </p:txBody>
      </p:sp>
      <p:sp>
        <p:nvSpPr>
          <p:cNvPr id="3" name="Footer Placeholder 2"/>
          <p:cNvSpPr>
            <a:spLocks noGrp="1"/>
          </p:cNvSpPr>
          <p:nvPr>
            <p:ph type="ftr" sz="quarter" idx="11"/>
          </p:nvPr>
        </p:nvSpPr>
        <p:spPr>
          <a:xfrm>
            <a:off x="3124200" y="4767263"/>
            <a:ext cx="2895600" cy="273844"/>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746458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4767263"/>
            <a:ext cx="2133600" cy="273844"/>
          </a:xfrm>
          <a:prstGeom prst="rect">
            <a:avLst/>
          </a:prstGeom>
        </p:spPr>
        <p:txBody>
          <a:bodyPr/>
          <a:lstStyle/>
          <a:p>
            <a:endParaRPr lang="en-US"/>
          </a:p>
        </p:txBody>
      </p:sp>
      <p:sp>
        <p:nvSpPr>
          <p:cNvPr id="6" name="Footer Placeholder 5"/>
          <p:cNvSpPr>
            <a:spLocks noGrp="1"/>
          </p:cNvSpPr>
          <p:nvPr>
            <p:ph type="ftr" sz="quarter" idx="11"/>
          </p:nvPr>
        </p:nvSpPr>
        <p:spPr>
          <a:xfrm>
            <a:off x="3124200" y="4767263"/>
            <a:ext cx="2895600" cy="273844"/>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2196183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1D328B"/>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18362CF7-34D8-4635-A9AE-FBAFA8966551}" type="slidenum">
              <a:rPr lang="en-US" smtClean="0"/>
              <a:t>‹#›</a:t>
            </a:fld>
            <a:endParaRPr lang="en-US" dirty="0"/>
          </a:p>
        </p:txBody>
      </p:sp>
    </p:spTree>
    <p:extLst>
      <p:ext uri="{BB962C8B-B14F-4D97-AF65-F5344CB8AC3E}">
        <p14:creationId xmlns:p14="http://schemas.microsoft.com/office/powerpoint/2010/main" val="331624821"/>
      </p:ext>
    </p:extLst>
  </p:cSld>
  <p:clrMap bg1="dk1" tx1="lt1" bg2="dk2" tx2="lt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2020490"/>
            <a:ext cx="7772400" cy="1102519"/>
          </a:xfrm>
        </p:spPr>
        <p:txBody>
          <a:bodyPr>
            <a:noAutofit/>
          </a:bodyPr>
          <a:lstStyle/>
          <a:p>
            <a:pPr>
              <a:lnSpc>
                <a:spcPct val="90000"/>
              </a:lnSpc>
            </a:pPr>
            <a:r>
              <a:rPr lang="en-US" sz="3200" dirty="0"/>
              <a:t>Article 32: Zoning Bylaw Amendment</a:t>
            </a:r>
            <a:br>
              <a:rPr lang="en-US" sz="3200" dirty="0"/>
            </a:br>
            <a:r>
              <a:rPr lang="en-US" sz="3200" dirty="0"/>
              <a:t>Section 3.3 Formula Business</a:t>
            </a:r>
            <a:br>
              <a:rPr lang="en-US" sz="3200" dirty="0"/>
            </a:br>
            <a:br>
              <a:rPr lang="en-US" sz="3200" dirty="0"/>
            </a:br>
            <a:r>
              <a:rPr lang="en-US" sz="3200" dirty="0"/>
              <a:t>May 1. 2022</a:t>
            </a:r>
            <a:br>
              <a:rPr lang="en-US" sz="3200" dirty="0"/>
            </a:br>
            <a:r>
              <a:rPr lang="en-US" sz="3200" dirty="0"/>
              <a:t>Annual Town Meeting</a:t>
            </a:r>
            <a:endParaRPr lang="en-US" sz="3200" b="1" dirty="0"/>
          </a:p>
        </p:txBody>
      </p:sp>
      <p:sp>
        <p:nvSpPr>
          <p:cNvPr id="4" name="Slide Number Placeholder 3"/>
          <p:cNvSpPr>
            <a:spLocks noGrp="1"/>
          </p:cNvSpPr>
          <p:nvPr>
            <p:ph type="sldNum" sz="quarter" idx="12"/>
          </p:nvPr>
        </p:nvSpPr>
        <p:spPr>
          <a:xfrm>
            <a:off x="8610600" y="4767263"/>
            <a:ext cx="228600" cy="273844"/>
          </a:xfrm>
        </p:spPr>
        <p:txBody>
          <a:bodyPr/>
          <a:lstStyle/>
          <a:p>
            <a:fld id="{18362CF7-34D8-4635-A9AE-FBAFA8966551}" type="slidenum">
              <a:rPr lang="en-US" smtClean="0"/>
              <a:t>1</a:t>
            </a:fld>
            <a:endParaRPr lang="en-US" dirty="0"/>
          </a:p>
        </p:txBody>
      </p:sp>
      <p:pic>
        <p:nvPicPr>
          <p:cNvPr id="5" name="Picture 23" descr="Town Seal"/>
          <p:cNvPicPr>
            <a:picLocks noChangeAspect="1" noChangeArrowheads="1"/>
          </p:cNvPicPr>
          <p:nvPr/>
        </p:nvPicPr>
        <p:blipFill>
          <a:blip r:embed="rId3">
            <a:clrChange>
              <a:clrFrom>
                <a:srgbClr val="F5F5F5"/>
              </a:clrFrom>
              <a:clrTo>
                <a:srgbClr val="F5F5F5">
                  <a:alpha val="0"/>
                </a:srgbClr>
              </a:clrTo>
            </a:clrChange>
            <a:extLst>
              <a:ext uri="{28A0092B-C50C-407E-A947-70E740481C1C}">
                <a14:useLocalDpi xmlns:a14="http://schemas.microsoft.com/office/drawing/2010/main" val="0"/>
              </a:ext>
            </a:extLst>
          </a:blip>
          <a:srcRect/>
          <a:stretch>
            <a:fillRect/>
          </a:stretch>
        </p:blipFill>
        <p:spPr bwMode="auto">
          <a:xfrm>
            <a:off x="457200" y="402895"/>
            <a:ext cx="1066800" cy="10556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771367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811335"/>
            <a:ext cx="8229600" cy="649412"/>
          </a:xfrm>
        </p:spPr>
        <p:txBody>
          <a:bodyPr anchor="b">
            <a:noAutofit/>
          </a:bodyPr>
          <a:lstStyle/>
          <a:p>
            <a:r>
              <a:rPr lang="en-US" sz="2800" b="1" dirty="0"/>
              <a:t>Existing TDB District Formula Businesses</a:t>
            </a:r>
          </a:p>
        </p:txBody>
      </p:sp>
      <p:sp>
        <p:nvSpPr>
          <p:cNvPr id="8" name="Content Placeholder 7"/>
          <p:cNvSpPr>
            <a:spLocks noGrp="1"/>
          </p:cNvSpPr>
          <p:nvPr>
            <p:ph sz="half" idx="1"/>
          </p:nvPr>
        </p:nvSpPr>
        <p:spPr>
          <a:xfrm>
            <a:off x="599162" y="1544102"/>
            <a:ext cx="4191000" cy="2590801"/>
          </a:xfrm>
        </p:spPr>
        <p:txBody>
          <a:bodyPr>
            <a:noAutofit/>
          </a:bodyPr>
          <a:lstStyle/>
          <a:p>
            <a:r>
              <a:rPr lang="en-US" sz="2400" i="1" dirty="0" err="1"/>
              <a:t>Alphagraphics</a:t>
            </a:r>
            <a:endParaRPr lang="en-US" sz="2400" i="1" dirty="0"/>
          </a:p>
          <a:p>
            <a:r>
              <a:rPr lang="en-US" sz="2400" i="1" dirty="0">
                <a:effectLst/>
                <a:ea typeface="Times New Roman" panose="02020603050405020304" pitchFamily="18" charset="0"/>
              </a:rPr>
              <a:t>Lapels Cleaners</a:t>
            </a:r>
          </a:p>
          <a:p>
            <a:r>
              <a:rPr lang="en-US" sz="2400" i="1" dirty="0">
                <a:effectLst/>
                <a:ea typeface="Times New Roman" panose="02020603050405020304" pitchFamily="18" charset="0"/>
              </a:rPr>
              <a:t>Verizon Store</a:t>
            </a:r>
          </a:p>
          <a:p>
            <a:r>
              <a:rPr lang="en-US" sz="2400" i="1" dirty="0">
                <a:effectLst/>
                <a:ea typeface="Times New Roman" panose="02020603050405020304" pitchFamily="18" charset="0"/>
              </a:rPr>
              <a:t>Cambridge Savings Bank</a:t>
            </a:r>
          </a:p>
          <a:p>
            <a:r>
              <a:rPr lang="en-US" sz="2400" i="1" dirty="0">
                <a:effectLst/>
                <a:ea typeface="Times New Roman" panose="02020603050405020304" pitchFamily="18" charset="0"/>
              </a:rPr>
              <a:t>UPS Store</a:t>
            </a:r>
          </a:p>
          <a:p>
            <a:r>
              <a:rPr lang="en-US" sz="2400" i="1" dirty="0">
                <a:effectLst/>
                <a:ea typeface="Times New Roman" panose="02020603050405020304" pitchFamily="18" charset="0"/>
              </a:rPr>
              <a:t>Rocky’s Ace Hardware</a:t>
            </a:r>
            <a:endParaRPr lang="en-US" sz="2400" i="1" dirty="0"/>
          </a:p>
          <a:p>
            <a:endParaRPr lang="en-US" sz="2000" i="1" dirty="0"/>
          </a:p>
        </p:txBody>
      </p:sp>
      <p:sp>
        <p:nvSpPr>
          <p:cNvPr id="9" name="Content Placeholder 8"/>
          <p:cNvSpPr>
            <a:spLocks noGrp="1"/>
          </p:cNvSpPr>
          <p:nvPr>
            <p:ph sz="half" idx="2"/>
          </p:nvPr>
        </p:nvSpPr>
        <p:spPr>
          <a:xfrm>
            <a:off x="4876800" y="1546451"/>
            <a:ext cx="3810000" cy="2590801"/>
          </a:xfrm>
        </p:spPr>
        <p:txBody>
          <a:bodyPr>
            <a:noAutofit/>
          </a:bodyPr>
          <a:lstStyle/>
          <a:p>
            <a:r>
              <a:rPr lang="en-US" sz="2400" i="1" dirty="0"/>
              <a:t>CVS</a:t>
            </a:r>
          </a:p>
          <a:p>
            <a:r>
              <a:rPr lang="en-US" sz="2400" i="1" dirty="0">
                <a:effectLst/>
                <a:ea typeface="Times New Roman" panose="02020603050405020304" pitchFamily="18" charset="0"/>
              </a:rPr>
              <a:t>Dunkin Donuts</a:t>
            </a:r>
          </a:p>
          <a:p>
            <a:r>
              <a:rPr lang="en-US" sz="2400" i="1" dirty="0">
                <a:effectLst/>
                <a:ea typeface="Times New Roman" panose="02020603050405020304" pitchFamily="18" charset="0"/>
              </a:rPr>
              <a:t>Starbucks</a:t>
            </a:r>
          </a:p>
          <a:p>
            <a:r>
              <a:rPr lang="en-US" sz="2400" i="1" dirty="0">
                <a:effectLst/>
                <a:ea typeface="Times New Roman" panose="02020603050405020304" pitchFamily="18" charset="0"/>
              </a:rPr>
              <a:t>Mobil Gas Station</a:t>
            </a:r>
          </a:p>
          <a:p>
            <a:r>
              <a:rPr lang="en-US" sz="2400" i="1" dirty="0">
                <a:effectLst/>
                <a:ea typeface="Times New Roman" panose="02020603050405020304" pitchFamily="18" charset="0"/>
              </a:rPr>
              <a:t>Cumberland Farms</a:t>
            </a:r>
          </a:p>
          <a:p>
            <a:r>
              <a:rPr lang="en-US" sz="2400" i="1" dirty="0">
                <a:effectLst/>
                <a:ea typeface="Times New Roman" panose="02020603050405020304" pitchFamily="18" charset="0"/>
              </a:rPr>
              <a:t>Fitness Together</a:t>
            </a:r>
          </a:p>
        </p:txBody>
      </p:sp>
      <p:sp>
        <p:nvSpPr>
          <p:cNvPr id="5" name="Slide Number Placeholder 4"/>
          <p:cNvSpPr>
            <a:spLocks noGrp="1"/>
          </p:cNvSpPr>
          <p:nvPr>
            <p:ph type="sldNum" sz="quarter" idx="12"/>
          </p:nvPr>
        </p:nvSpPr>
        <p:spPr/>
        <p:txBody>
          <a:bodyPr/>
          <a:lstStyle/>
          <a:p>
            <a:fld id="{18362CF7-34D8-4635-A9AE-FBAFA8966551}" type="slidenum">
              <a:rPr lang="en-US" smtClean="0"/>
              <a:t>10</a:t>
            </a:fld>
            <a:endParaRPr lang="en-US"/>
          </a:p>
        </p:txBody>
      </p:sp>
      <p:sp>
        <p:nvSpPr>
          <p:cNvPr id="10" name="TextBox 9"/>
          <p:cNvSpPr txBox="1"/>
          <p:nvPr/>
        </p:nvSpPr>
        <p:spPr>
          <a:xfrm>
            <a:off x="2400300" y="4222956"/>
            <a:ext cx="4343400" cy="523220"/>
          </a:xfrm>
          <a:prstGeom prst="rect">
            <a:avLst/>
          </a:prstGeom>
          <a:noFill/>
        </p:spPr>
        <p:txBody>
          <a:bodyPr wrap="square" rtlCol="0">
            <a:spAutoFit/>
          </a:bodyPr>
          <a:lstStyle/>
          <a:p>
            <a:pPr algn="ctr"/>
            <a:r>
              <a:rPr lang="en-US" sz="2800" b="1" dirty="0"/>
              <a:t>Total: 12  </a:t>
            </a:r>
            <a:r>
              <a:rPr lang="en-US" sz="2800" dirty="0"/>
              <a:t>as of January 2022</a:t>
            </a:r>
          </a:p>
        </p:txBody>
      </p:sp>
      <p:sp>
        <p:nvSpPr>
          <p:cNvPr id="12" name="TextBox 11">
            <a:extLst>
              <a:ext uri="{FF2B5EF4-FFF2-40B4-BE49-F238E27FC236}">
                <a16:creationId xmlns:a16="http://schemas.microsoft.com/office/drawing/2014/main" id="{D6709227-FBB4-4382-BCFF-0125CB0F1FFD}"/>
              </a:ext>
            </a:extLst>
          </p:cNvPr>
          <p:cNvSpPr txBox="1"/>
          <p:nvPr/>
        </p:nvSpPr>
        <p:spPr>
          <a:xfrm>
            <a:off x="4800600" y="411225"/>
            <a:ext cx="4038600" cy="400110"/>
          </a:xfrm>
          <a:prstGeom prst="rect">
            <a:avLst/>
          </a:prstGeom>
          <a:noFill/>
        </p:spPr>
        <p:txBody>
          <a:bodyPr wrap="square" rtlCol="0">
            <a:spAutoFit/>
          </a:bodyPr>
          <a:lstStyle/>
          <a:p>
            <a:r>
              <a:rPr lang="en-US" sz="2000" dirty="0"/>
              <a:t>Article 32: Sec. 3.3 Formula Business</a:t>
            </a:r>
          </a:p>
        </p:txBody>
      </p:sp>
    </p:spTree>
    <p:extLst>
      <p:ext uri="{BB962C8B-B14F-4D97-AF65-F5344CB8AC3E}">
        <p14:creationId xmlns:p14="http://schemas.microsoft.com/office/powerpoint/2010/main" val="36915965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1047750"/>
            <a:ext cx="8229600" cy="649412"/>
          </a:xfrm>
        </p:spPr>
        <p:txBody>
          <a:bodyPr anchor="b">
            <a:noAutofit/>
          </a:bodyPr>
          <a:lstStyle/>
          <a:p>
            <a:r>
              <a:rPr lang="en-US" sz="2800" b="1" dirty="0"/>
              <a:t>Why set a limit of 14 formula business?</a:t>
            </a:r>
          </a:p>
        </p:txBody>
      </p:sp>
      <p:sp>
        <p:nvSpPr>
          <p:cNvPr id="5" name="Slide Number Placeholder 4"/>
          <p:cNvSpPr>
            <a:spLocks noGrp="1"/>
          </p:cNvSpPr>
          <p:nvPr>
            <p:ph type="sldNum" sz="quarter" idx="12"/>
          </p:nvPr>
        </p:nvSpPr>
        <p:spPr/>
        <p:txBody>
          <a:bodyPr/>
          <a:lstStyle/>
          <a:p>
            <a:fld id="{18362CF7-34D8-4635-A9AE-FBAFA8966551}" type="slidenum">
              <a:rPr lang="en-US" smtClean="0"/>
              <a:t>11</a:t>
            </a:fld>
            <a:endParaRPr lang="en-US"/>
          </a:p>
        </p:txBody>
      </p:sp>
      <p:sp>
        <p:nvSpPr>
          <p:cNvPr id="12" name="TextBox 11">
            <a:extLst>
              <a:ext uri="{FF2B5EF4-FFF2-40B4-BE49-F238E27FC236}">
                <a16:creationId xmlns:a16="http://schemas.microsoft.com/office/drawing/2014/main" id="{D6709227-FBB4-4382-BCFF-0125CB0F1FFD}"/>
              </a:ext>
            </a:extLst>
          </p:cNvPr>
          <p:cNvSpPr txBox="1"/>
          <p:nvPr/>
        </p:nvSpPr>
        <p:spPr>
          <a:xfrm>
            <a:off x="4800600" y="411225"/>
            <a:ext cx="4038600" cy="400110"/>
          </a:xfrm>
          <a:prstGeom prst="rect">
            <a:avLst/>
          </a:prstGeom>
          <a:noFill/>
        </p:spPr>
        <p:txBody>
          <a:bodyPr wrap="square" rtlCol="0">
            <a:spAutoFit/>
          </a:bodyPr>
          <a:lstStyle/>
          <a:p>
            <a:r>
              <a:rPr lang="en-US" sz="2000" dirty="0"/>
              <a:t>Article 32: Sec. 3.3 Formula Business</a:t>
            </a:r>
          </a:p>
        </p:txBody>
      </p:sp>
      <p:sp>
        <p:nvSpPr>
          <p:cNvPr id="7" name="Content Placeholder 5">
            <a:extLst>
              <a:ext uri="{FF2B5EF4-FFF2-40B4-BE49-F238E27FC236}">
                <a16:creationId xmlns:a16="http://schemas.microsoft.com/office/drawing/2014/main" id="{C73E458B-93A0-4BEB-A420-5FB21C23F3D5}"/>
              </a:ext>
            </a:extLst>
          </p:cNvPr>
          <p:cNvSpPr>
            <a:spLocks noGrp="1"/>
          </p:cNvSpPr>
          <p:nvPr>
            <p:ph sz="half" idx="1"/>
          </p:nvPr>
        </p:nvSpPr>
        <p:spPr>
          <a:xfrm>
            <a:off x="762000" y="1933576"/>
            <a:ext cx="7696200" cy="2661045"/>
          </a:xfrm>
        </p:spPr>
        <p:txBody>
          <a:bodyPr>
            <a:noAutofit/>
          </a:bodyPr>
          <a:lstStyle/>
          <a:p>
            <a:pPr marL="225425" indent="-225425"/>
            <a:r>
              <a:rPr lang="en-US" sz="2400" dirty="0">
                <a:effectLst/>
                <a:ea typeface="Times New Roman" panose="02020603050405020304" pitchFamily="18" charset="0"/>
              </a:rPr>
              <a:t>Preserves the current mix</a:t>
            </a:r>
          </a:p>
          <a:p>
            <a:pPr marL="225425" indent="-225425"/>
            <a:r>
              <a:rPr lang="en-US" sz="2400" dirty="0">
                <a:ea typeface="Times New Roman" panose="02020603050405020304" pitchFamily="18" charset="0"/>
              </a:rPr>
              <a:t>A</a:t>
            </a:r>
            <a:r>
              <a:rPr lang="en-US" sz="2400" dirty="0">
                <a:effectLst/>
                <a:ea typeface="Times New Roman" panose="02020603050405020304" pitchFamily="18" charset="0"/>
              </a:rPr>
              <a:t>llows for the organic growth of existing businesses</a:t>
            </a:r>
          </a:p>
          <a:p>
            <a:pPr marL="225425" indent="-225425"/>
            <a:r>
              <a:rPr lang="en-US" sz="2400" dirty="0">
                <a:ea typeface="Times New Roman" panose="02020603050405020304" pitchFamily="18" charset="0"/>
              </a:rPr>
              <a:t>A</a:t>
            </a:r>
            <a:r>
              <a:rPr lang="en-US" sz="2400" dirty="0">
                <a:effectLst/>
                <a:ea typeface="Times New Roman" panose="02020603050405020304" pitchFamily="18" charset="0"/>
              </a:rPr>
              <a:t>llows for a couple new formula businesses</a:t>
            </a:r>
          </a:p>
          <a:p>
            <a:pPr marL="225425" indent="-225425"/>
            <a:endParaRPr lang="en-US" sz="2400" dirty="0"/>
          </a:p>
        </p:txBody>
      </p:sp>
    </p:spTree>
    <p:extLst>
      <p:ext uri="{BB962C8B-B14F-4D97-AF65-F5344CB8AC3E}">
        <p14:creationId xmlns:p14="http://schemas.microsoft.com/office/powerpoint/2010/main" val="1795968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3900" y="666750"/>
            <a:ext cx="7696200" cy="3843243"/>
          </a:xfrm>
        </p:spPr>
        <p:txBody>
          <a:bodyPr>
            <a:noAutofit/>
          </a:bodyPr>
          <a:lstStyle/>
          <a:p>
            <a:pPr marL="0" marR="0" indent="0">
              <a:spcBef>
                <a:spcPts val="600"/>
              </a:spcBef>
              <a:spcAft>
                <a:spcPts val="0"/>
              </a:spcAft>
              <a:buNone/>
            </a:pPr>
            <a:r>
              <a:rPr lang="en-US" sz="1800" dirty="0">
                <a:effectLst/>
                <a:ea typeface="Times New Roman" panose="02020603050405020304" pitchFamily="18" charset="0"/>
              </a:rPr>
              <a:t>MOTION: Ms. Miller moves that the Town take affirmative action on Article 32 as printed in the Warrant with the following changes in the second paragraph under Section 3.3.2 :</a:t>
            </a:r>
          </a:p>
          <a:p>
            <a:pPr marL="0" marR="0" indent="0" algn="just">
              <a:spcBef>
                <a:spcPts val="600"/>
              </a:spcBef>
              <a:spcAft>
                <a:spcPts val="0"/>
              </a:spcAft>
              <a:buNone/>
            </a:pPr>
            <a:r>
              <a:rPr lang="en-US" sz="1800" dirty="0">
                <a:effectLst/>
                <a:ea typeface="Times New Roman" panose="02020603050405020304" pitchFamily="18" charset="0"/>
              </a:rPr>
              <a:t>The total number of formula businesses in the Concord Center Business District is limited to 12. </a:t>
            </a:r>
            <a:r>
              <a:rPr lang="en-US" sz="1800" b="1" i="1" dirty="0">
                <a:effectLst/>
                <a:ea typeface="Times New Roman" panose="02020603050405020304" pitchFamily="18" charset="0"/>
              </a:rPr>
              <a:t>The total number of formula businesses </a:t>
            </a:r>
            <a:r>
              <a:rPr lang="en-US" sz="1800" b="1" i="1" strike="sngStrike" dirty="0">
                <a:solidFill>
                  <a:schemeClr val="bg1"/>
                </a:solidFill>
                <a:effectLst/>
                <a:highlight>
                  <a:srgbClr val="FFFF00"/>
                </a:highlight>
                <a:ea typeface="Times New Roman" panose="02020603050405020304" pitchFamily="18" charset="0"/>
              </a:rPr>
              <a:t>allowed</a:t>
            </a:r>
            <a:r>
              <a:rPr lang="en-US" sz="1800" b="1" i="1" dirty="0">
                <a:effectLst/>
                <a:ea typeface="Times New Roman" panose="02020603050405020304" pitchFamily="18" charset="0"/>
              </a:rPr>
              <a:t> in the Thoreau Depot Business District is </a:t>
            </a:r>
            <a:r>
              <a:rPr lang="en-US" sz="1800" b="1" i="1" dirty="0">
                <a:solidFill>
                  <a:schemeClr val="bg1"/>
                </a:solidFill>
                <a:effectLst/>
                <a:highlight>
                  <a:srgbClr val="FFFF00"/>
                </a:highlight>
                <a:ea typeface="Times New Roman" panose="02020603050405020304" pitchFamily="18" charset="0"/>
              </a:rPr>
              <a:t>limited to</a:t>
            </a:r>
            <a:r>
              <a:rPr lang="en-US" sz="1800" b="1" i="1" dirty="0">
                <a:solidFill>
                  <a:schemeClr val="bg1"/>
                </a:solidFill>
                <a:effectLst/>
                <a:ea typeface="Times New Roman" panose="02020603050405020304" pitchFamily="18" charset="0"/>
              </a:rPr>
              <a:t> </a:t>
            </a:r>
            <a:r>
              <a:rPr lang="en-US" sz="1800" b="1" i="1" dirty="0">
                <a:effectLst/>
                <a:ea typeface="Times New Roman" panose="02020603050405020304" pitchFamily="18" charset="0"/>
              </a:rPr>
              <a:t>14. </a:t>
            </a:r>
            <a:r>
              <a:rPr lang="en-US" sz="1800" dirty="0">
                <a:effectLst/>
                <a:ea typeface="Times New Roman" panose="02020603050405020304" pitchFamily="18" charset="0"/>
              </a:rPr>
              <a:t>The total number of formula businesses in the West Concord Business District and the West Concord Village District combined is limited to 10. When </a:t>
            </a:r>
            <a:r>
              <a:rPr lang="en-US" sz="1800" strike="sngStrike" dirty="0">
                <a:solidFill>
                  <a:schemeClr val="bg1"/>
                </a:solidFill>
                <a:effectLst/>
                <a:highlight>
                  <a:srgbClr val="FFFF00"/>
                </a:highlight>
                <a:ea typeface="Times New Roman" panose="02020603050405020304" pitchFamily="18" charset="0"/>
              </a:rPr>
              <a:t>either</a:t>
            </a:r>
            <a:r>
              <a:rPr lang="en-US" sz="1800" dirty="0">
                <a:solidFill>
                  <a:schemeClr val="bg1"/>
                </a:solidFill>
                <a:effectLst/>
                <a:highlight>
                  <a:srgbClr val="FFFF00"/>
                </a:highlight>
                <a:ea typeface="Times New Roman" panose="02020603050405020304" pitchFamily="18" charset="0"/>
              </a:rPr>
              <a:t> </a:t>
            </a:r>
            <a:r>
              <a:rPr lang="en-US" sz="1800" b="1" i="1" dirty="0">
                <a:solidFill>
                  <a:schemeClr val="bg1"/>
                </a:solidFill>
                <a:effectLst/>
                <a:highlight>
                  <a:srgbClr val="FFFF00"/>
                </a:highlight>
                <a:ea typeface="Times New Roman" panose="02020603050405020304" pitchFamily="18" charset="0"/>
              </a:rPr>
              <a:t>the</a:t>
            </a:r>
            <a:r>
              <a:rPr lang="en-US" sz="1800" b="1" i="1" dirty="0">
                <a:solidFill>
                  <a:schemeClr val="bg1"/>
                </a:solidFill>
                <a:effectLst/>
                <a:ea typeface="Times New Roman" panose="02020603050405020304" pitchFamily="18" charset="0"/>
              </a:rPr>
              <a:t> </a:t>
            </a:r>
            <a:r>
              <a:rPr lang="en-US" sz="1800" dirty="0">
                <a:effectLst/>
                <a:ea typeface="Times New Roman" panose="02020603050405020304" pitchFamily="18" charset="0"/>
              </a:rPr>
              <a:t>applicable limit is reached, no new formula businesses may be established in the applicable district until and unless an existing formula business closes, adapts so that it no longer qualifies as a formula business, or relocates outside of the affected business district. If a business in current operation becomes a formula business by means of additional locations being established, this business shall count toward the total number of formula businesses, but shall not be considered as a formula business being established.</a:t>
            </a:r>
          </a:p>
        </p:txBody>
      </p:sp>
      <p:sp>
        <p:nvSpPr>
          <p:cNvPr id="4" name="Slide Number Placeholder 3"/>
          <p:cNvSpPr>
            <a:spLocks noGrp="1"/>
          </p:cNvSpPr>
          <p:nvPr>
            <p:ph type="sldNum" sz="quarter" idx="12"/>
          </p:nvPr>
        </p:nvSpPr>
        <p:spPr>
          <a:xfrm>
            <a:off x="8458200" y="4767263"/>
            <a:ext cx="381000" cy="273844"/>
          </a:xfrm>
        </p:spPr>
        <p:txBody>
          <a:bodyPr/>
          <a:lstStyle/>
          <a:p>
            <a:fld id="{18362CF7-34D8-4635-A9AE-FBAFA8966551}" type="slidenum">
              <a:rPr lang="en-US" smtClean="0"/>
              <a:t>12</a:t>
            </a:fld>
            <a:endParaRPr lang="en-US" dirty="0"/>
          </a:p>
        </p:txBody>
      </p:sp>
      <p:sp>
        <p:nvSpPr>
          <p:cNvPr id="9" name="TextBox 8"/>
          <p:cNvSpPr txBox="1"/>
          <p:nvPr/>
        </p:nvSpPr>
        <p:spPr>
          <a:xfrm>
            <a:off x="4876800" y="199107"/>
            <a:ext cx="4038600" cy="400110"/>
          </a:xfrm>
          <a:prstGeom prst="rect">
            <a:avLst/>
          </a:prstGeom>
          <a:noFill/>
        </p:spPr>
        <p:txBody>
          <a:bodyPr wrap="square" rtlCol="0">
            <a:spAutoFit/>
          </a:bodyPr>
          <a:lstStyle/>
          <a:p>
            <a:r>
              <a:rPr lang="en-US" sz="2000" dirty="0"/>
              <a:t>Article 32: Sec. 3.3 Formula Business</a:t>
            </a:r>
          </a:p>
        </p:txBody>
      </p:sp>
    </p:spTree>
    <p:extLst>
      <p:ext uri="{BB962C8B-B14F-4D97-AF65-F5344CB8AC3E}">
        <p14:creationId xmlns:p14="http://schemas.microsoft.com/office/powerpoint/2010/main" val="39293569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3900" y="666750"/>
            <a:ext cx="7696200" cy="3843243"/>
          </a:xfrm>
        </p:spPr>
        <p:txBody>
          <a:bodyPr>
            <a:noAutofit/>
          </a:bodyPr>
          <a:lstStyle/>
          <a:p>
            <a:pPr marL="0" marR="0" indent="0">
              <a:spcBef>
                <a:spcPts val="600"/>
              </a:spcBef>
              <a:spcAft>
                <a:spcPts val="0"/>
              </a:spcAft>
              <a:buNone/>
            </a:pPr>
            <a:r>
              <a:rPr lang="en-US" sz="1800" dirty="0">
                <a:effectLst/>
                <a:ea typeface="Times New Roman" panose="02020603050405020304" pitchFamily="18" charset="0"/>
              </a:rPr>
              <a:t>MOTION: Ms. Miller moves that the Town take affirmative action on Article 32 as printed in the Warrant with the following changes in the second paragraph under Section 3.3.2 :</a:t>
            </a:r>
          </a:p>
          <a:p>
            <a:pPr marL="0" marR="0" indent="0" algn="just">
              <a:spcBef>
                <a:spcPts val="600"/>
              </a:spcBef>
              <a:spcAft>
                <a:spcPts val="0"/>
              </a:spcAft>
              <a:buNone/>
            </a:pPr>
            <a:r>
              <a:rPr lang="en-US" sz="1800" dirty="0">
                <a:effectLst/>
                <a:ea typeface="Times New Roman" panose="02020603050405020304" pitchFamily="18" charset="0"/>
              </a:rPr>
              <a:t>The total number of formula businesses in the Concord Center Business District is limited to 12. </a:t>
            </a:r>
            <a:r>
              <a:rPr lang="en-US" sz="1800" b="1" i="1" dirty="0">
                <a:effectLst/>
                <a:ea typeface="Times New Roman" panose="02020603050405020304" pitchFamily="18" charset="0"/>
              </a:rPr>
              <a:t>The total number of formula businesses </a:t>
            </a:r>
            <a:r>
              <a:rPr lang="en-US" sz="1800" b="1" i="1" strike="sngStrike" dirty="0">
                <a:solidFill>
                  <a:schemeClr val="bg1"/>
                </a:solidFill>
                <a:effectLst/>
                <a:highlight>
                  <a:srgbClr val="FFFF00"/>
                </a:highlight>
                <a:ea typeface="Times New Roman" panose="02020603050405020304" pitchFamily="18" charset="0"/>
              </a:rPr>
              <a:t>allowed</a:t>
            </a:r>
            <a:r>
              <a:rPr lang="en-US" sz="1800" b="1" i="1" dirty="0">
                <a:effectLst/>
                <a:ea typeface="Times New Roman" panose="02020603050405020304" pitchFamily="18" charset="0"/>
              </a:rPr>
              <a:t> in the Thoreau Depot Business District is </a:t>
            </a:r>
            <a:r>
              <a:rPr lang="en-US" sz="1800" b="1" i="1" dirty="0">
                <a:solidFill>
                  <a:schemeClr val="bg1"/>
                </a:solidFill>
                <a:effectLst/>
                <a:highlight>
                  <a:srgbClr val="FFFF00"/>
                </a:highlight>
                <a:ea typeface="Times New Roman" panose="02020603050405020304" pitchFamily="18" charset="0"/>
              </a:rPr>
              <a:t>limited to</a:t>
            </a:r>
            <a:r>
              <a:rPr lang="en-US" sz="1800" b="1" i="1" dirty="0">
                <a:solidFill>
                  <a:schemeClr val="bg1"/>
                </a:solidFill>
                <a:effectLst/>
                <a:ea typeface="Times New Roman" panose="02020603050405020304" pitchFamily="18" charset="0"/>
              </a:rPr>
              <a:t> </a:t>
            </a:r>
            <a:r>
              <a:rPr lang="en-US" sz="1800" b="1" i="1" dirty="0">
                <a:effectLst/>
                <a:ea typeface="Times New Roman" panose="02020603050405020304" pitchFamily="18" charset="0"/>
              </a:rPr>
              <a:t>14. </a:t>
            </a:r>
            <a:r>
              <a:rPr lang="en-US" sz="1800" dirty="0">
                <a:effectLst/>
                <a:ea typeface="Times New Roman" panose="02020603050405020304" pitchFamily="18" charset="0"/>
              </a:rPr>
              <a:t>The total number of formula businesses in the West Concord Business District and the West Concord Village District combined is limited to 10. When </a:t>
            </a:r>
            <a:r>
              <a:rPr lang="en-US" sz="1800" strike="sngStrike" dirty="0">
                <a:solidFill>
                  <a:schemeClr val="bg1"/>
                </a:solidFill>
                <a:effectLst/>
                <a:highlight>
                  <a:srgbClr val="FFFF00"/>
                </a:highlight>
                <a:ea typeface="Times New Roman" panose="02020603050405020304" pitchFamily="18" charset="0"/>
              </a:rPr>
              <a:t>either</a:t>
            </a:r>
            <a:r>
              <a:rPr lang="en-US" sz="1800" dirty="0">
                <a:solidFill>
                  <a:schemeClr val="bg1"/>
                </a:solidFill>
                <a:effectLst/>
                <a:highlight>
                  <a:srgbClr val="FFFF00"/>
                </a:highlight>
                <a:ea typeface="Times New Roman" panose="02020603050405020304" pitchFamily="18" charset="0"/>
              </a:rPr>
              <a:t> </a:t>
            </a:r>
            <a:r>
              <a:rPr lang="en-US" sz="1800" b="1" i="1" dirty="0">
                <a:solidFill>
                  <a:schemeClr val="bg1"/>
                </a:solidFill>
                <a:effectLst/>
                <a:highlight>
                  <a:srgbClr val="FFFF00"/>
                </a:highlight>
                <a:ea typeface="Times New Roman" panose="02020603050405020304" pitchFamily="18" charset="0"/>
              </a:rPr>
              <a:t>the</a:t>
            </a:r>
            <a:r>
              <a:rPr lang="en-US" sz="1800" b="1" i="1" dirty="0">
                <a:solidFill>
                  <a:schemeClr val="bg1"/>
                </a:solidFill>
                <a:effectLst/>
                <a:ea typeface="Times New Roman" panose="02020603050405020304" pitchFamily="18" charset="0"/>
              </a:rPr>
              <a:t> </a:t>
            </a:r>
            <a:r>
              <a:rPr lang="en-US" sz="1800" dirty="0">
                <a:effectLst/>
                <a:ea typeface="Times New Roman" panose="02020603050405020304" pitchFamily="18" charset="0"/>
              </a:rPr>
              <a:t>applicable limit is reached, no new formula businesses may be established in the applicable district until and unless an existing formula business closes, adapts so that it no longer qualifies as a formula business, or relocates outside of the affected business district. If a business in current operation becomes a formula business by means of additional locations being established, this business shall count toward the total number of formula businesses, but shall not be considered as a formula business being established.</a:t>
            </a:r>
          </a:p>
        </p:txBody>
      </p:sp>
      <p:sp>
        <p:nvSpPr>
          <p:cNvPr id="4" name="Slide Number Placeholder 3"/>
          <p:cNvSpPr>
            <a:spLocks noGrp="1"/>
          </p:cNvSpPr>
          <p:nvPr>
            <p:ph type="sldNum" sz="quarter" idx="12"/>
          </p:nvPr>
        </p:nvSpPr>
        <p:spPr>
          <a:xfrm>
            <a:off x="8458200" y="4767263"/>
            <a:ext cx="381000" cy="273844"/>
          </a:xfrm>
        </p:spPr>
        <p:txBody>
          <a:bodyPr/>
          <a:lstStyle/>
          <a:p>
            <a:fld id="{18362CF7-34D8-4635-A9AE-FBAFA8966551}" type="slidenum">
              <a:rPr lang="en-US" smtClean="0"/>
              <a:t>2</a:t>
            </a:fld>
            <a:endParaRPr lang="en-US" dirty="0"/>
          </a:p>
        </p:txBody>
      </p:sp>
      <p:sp>
        <p:nvSpPr>
          <p:cNvPr id="9" name="TextBox 8"/>
          <p:cNvSpPr txBox="1"/>
          <p:nvPr/>
        </p:nvSpPr>
        <p:spPr>
          <a:xfrm>
            <a:off x="4876800" y="199107"/>
            <a:ext cx="4038600" cy="400110"/>
          </a:xfrm>
          <a:prstGeom prst="rect">
            <a:avLst/>
          </a:prstGeom>
          <a:noFill/>
        </p:spPr>
        <p:txBody>
          <a:bodyPr wrap="square" rtlCol="0">
            <a:spAutoFit/>
          </a:bodyPr>
          <a:lstStyle/>
          <a:p>
            <a:r>
              <a:rPr lang="en-US" sz="2000" dirty="0"/>
              <a:t>Article 32: Sec. 3.3 Formula Business</a:t>
            </a:r>
          </a:p>
        </p:txBody>
      </p:sp>
    </p:spTree>
    <p:extLst>
      <p:ext uri="{BB962C8B-B14F-4D97-AF65-F5344CB8AC3E}">
        <p14:creationId xmlns:p14="http://schemas.microsoft.com/office/powerpoint/2010/main" val="38972421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80509"/>
            <a:ext cx="8229600" cy="857250"/>
          </a:xfrm>
        </p:spPr>
        <p:txBody>
          <a:bodyPr>
            <a:normAutofit/>
          </a:bodyPr>
          <a:lstStyle/>
          <a:p>
            <a:pPr lvl="0"/>
            <a:r>
              <a:rPr lang="en-US" sz="2800" b="1" dirty="0"/>
              <a:t>Purpose of the Bylaw &amp; Warrant Article</a:t>
            </a:r>
          </a:p>
        </p:txBody>
      </p:sp>
      <p:sp>
        <p:nvSpPr>
          <p:cNvPr id="3" name="Content Placeholder 2"/>
          <p:cNvSpPr>
            <a:spLocks noGrp="1"/>
          </p:cNvSpPr>
          <p:nvPr>
            <p:ph idx="1"/>
          </p:nvPr>
        </p:nvSpPr>
        <p:spPr>
          <a:xfrm>
            <a:off x="723900" y="1816067"/>
            <a:ext cx="7696200" cy="2693926"/>
          </a:xfrm>
        </p:spPr>
        <p:txBody>
          <a:bodyPr>
            <a:noAutofit/>
          </a:bodyPr>
          <a:lstStyle/>
          <a:p>
            <a:r>
              <a:rPr lang="en-US" sz="2400" dirty="0"/>
              <a:t>To preserve the existing character, diversity, variety and scale of the district, which is vital to the continuation of Concord’s ability to attract both residents and visitors.  </a:t>
            </a:r>
          </a:p>
          <a:p>
            <a:pPr marL="0" indent="0">
              <a:buNone/>
            </a:pPr>
            <a:endParaRPr lang="en-US" sz="2400" dirty="0">
              <a:effectLst/>
              <a:ea typeface="Times New Roman" panose="02020603050405020304" pitchFamily="18" charset="0"/>
            </a:endParaRPr>
          </a:p>
          <a:p>
            <a:r>
              <a:rPr lang="en-US" sz="2400" dirty="0">
                <a:effectLst/>
                <a:ea typeface="Times New Roman" panose="02020603050405020304" pitchFamily="18" charset="0"/>
              </a:rPr>
              <a:t>Add the Thoreau Depot Business District to Section 3.3 to limit the number of formula business to 14.</a:t>
            </a:r>
            <a:endParaRPr lang="en-US" sz="2400" dirty="0"/>
          </a:p>
        </p:txBody>
      </p:sp>
      <p:sp>
        <p:nvSpPr>
          <p:cNvPr id="4" name="Slide Number Placeholder 3"/>
          <p:cNvSpPr>
            <a:spLocks noGrp="1"/>
          </p:cNvSpPr>
          <p:nvPr>
            <p:ph type="sldNum" sz="quarter" idx="12"/>
          </p:nvPr>
        </p:nvSpPr>
        <p:spPr>
          <a:xfrm>
            <a:off x="8458200" y="4767263"/>
            <a:ext cx="381000" cy="273844"/>
          </a:xfrm>
        </p:spPr>
        <p:txBody>
          <a:bodyPr/>
          <a:lstStyle/>
          <a:p>
            <a:fld id="{18362CF7-34D8-4635-A9AE-FBAFA8966551}" type="slidenum">
              <a:rPr lang="en-US" smtClean="0"/>
              <a:t>3</a:t>
            </a:fld>
            <a:endParaRPr lang="en-US" dirty="0"/>
          </a:p>
        </p:txBody>
      </p:sp>
      <p:sp>
        <p:nvSpPr>
          <p:cNvPr id="9" name="TextBox 8"/>
          <p:cNvSpPr txBox="1"/>
          <p:nvPr/>
        </p:nvSpPr>
        <p:spPr>
          <a:xfrm>
            <a:off x="4800600" y="411225"/>
            <a:ext cx="4038600" cy="400110"/>
          </a:xfrm>
          <a:prstGeom prst="rect">
            <a:avLst/>
          </a:prstGeom>
          <a:noFill/>
        </p:spPr>
        <p:txBody>
          <a:bodyPr wrap="square" rtlCol="0">
            <a:spAutoFit/>
          </a:bodyPr>
          <a:lstStyle/>
          <a:p>
            <a:r>
              <a:rPr lang="en-US" sz="2000" dirty="0"/>
              <a:t>Article 32: Sec. 3.3 Formula Business</a:t>
            </a:r>
          </a:p>
        </p:txBody>
      </p:sp>
    </p:spTree>
    <p:extLst>
      <p:ext uri="{BB962C8B-B14F-4D97-AF65-F5344CB8AC3E}">
        <p14:creationId xmlns:p14="http://schemas.microsoft.com/office/powerpoint/2010/main" val="26681122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700973"/>
            <a:ext cx="8229600" cy="857250"/>
          </a:xfrm>
        </p:spPr>
        <p:txBody>
          <a:bodyPr>
            <a:normAutofit/>
          </a:bodyPr>
          <a:lstStyle/>
          <a:p>
            <a:r>
              <a:rPr lang="en-US" sz="2800" b="1" dirty="0"/>
              <a:t>What is a Formula Business?</a:t>
            </a:r>
          </a:p>
        </p:txBody>
      </p:sp>
      <p:sp>
        <p:nvSpPr>
          <p:cNvPr id="3" name="Slide Number Placeholder 2"/>
          <p:cNvSpPr>
            <a:spLocks noGrp="1"/>
          </p:cNvSpPr>
          <p:nvPr>
            <p:ph type="sldNum" sz="quarter" idx="4294967295"/>
          </p:nvPr>
        </p:nvSpPr>
        <p:spPr>
          <a:xfrm>
            <a:off x="8534400" y="4732275"/>
            <a:ext cx="304800" cy="274637"/>
          </a:xfrm>
        </p:spPr>
        <p:txBody>
          <a:bodyPr/>
          <a:lstStyle/>
          <a:p>
            <a:fld id="{18362CF7-34D8-4635-A9AE-FBAFA8966551}" type="slidenum">
              <a:rPr lang="en-US" smtClean="0"/>
              <a:t>4</a:t>
            </a:fld>
            <a:endParaRPr lang="en-US" dirty="0"/>
          </a:p>
        </p:txBody>
      </p:sp>
      <p:sp>
        <p:nvSpPr>
          <p:cNvPr id="2" name="Content Placeholder 1"/>
          <p:cNvSpPr>
            <a:spLocks noGrp="1"/>
          </p:cNvSpPr>
          <p:nvPr>
            <p:ph idx="1"/>
          </p:nvPr>
        </p:nvSpPr>
        <p:spPr>
          <a:xfrm>
            <a:off x="838200" y="1352550"/>
            <a:ext cx="7848600" cy="3654361"/>
          </a:xfrm>
        </p:spPr>
        <p:txBody>
          <a:bodyPr>
            <a:noAutofit/>
          </a:bodyPr>
          <a:lstStyle/>
          <a:p>
            <a:pPr marL="0" indent="0" algn="l">
              <a:buNone/>
            </a:pPr>
            <a:r>
              <a:rPr lang="en-US" sz="2400" dirty="0"/>
              <a:t>A type of business activity that maintains</a:t>
            </a:r>
            <a:r>
              <a:rPr lang="en-US" sz="2400" b="1" i="1" dirty="0"/>
              <a:t> </a:t>
            </a:r>
            <a:r>
              <a:rPr lang="en-US" sz="2400" dirty="0"/>
              <a:t>two or more of the following standardized features:</a:t>
            </a:r>
          </a:p>
          <a:p>
            <a:pPr marL="0" indent="0" algn="l">
              <a:spcBef>
                <a:spcPts val="600"/>
              </a:spcBef>
              <a:buNone/>
              <a:tabLst>
                <a:tab pos="457200" algn="l"/>
              </a:tabLst>
            </a:pPr>
            <a:r>
              <a:rPr lang="en-US" sz="2400" dirty="0"/>
              <a:t>1.	array of services and/or merchandise, or menu</a:t>
            </a:r>
          </a:p>
          <a:p>
            <a:pPr marL="0" indent="0" algn="l">
              <a:spcBef>
                <a:spcPts val="0"/>
              </a:spcBef>
              <a:buNone/>
              <a:tabLst>
                <a:tab pos="457200" algn="l"/>
              </a:tabLst>
            </a:pPr>
            <a:r>
              <a:rPr lang="en-US" sz="2400" dirty="0"/>
              <a:t>2.	trademark, logo, service mark or symbol</a:t>
            </a:r>
          </a:p>
          <a:p>
            <a:pPr marL="0" indent="0" algn="l">
              <a:spcBef>
                <a:spcPts val="0"/>
              </a:spcBef>
              <a:buNone/>
              <a:tabLst>
                <a:tab pos="457200" algn="l"/>
              </a:tabLst>
            </a:pPr>
            <a:r>
              <a:rPr lang="en-US" sz="2400" dirty="0"/>
              <a:t>3.	décor, architecture, layout or color scheme</a:t>
            </a:r>
          </a:p>
          <a:p>
            <a:pPr marL="0" indent="0" algn="l">
              <a:spcBef>
                <a:spcPts val="0"/>
              </a:spcBef>
              <a:buNone/>
              <a:tabLst>
                <a:tab pos="457200" algn="l"/>
              </a:tabLst>
            </a:pPr>
            <a:r>
              <a:rPr lang="en-US" sz="2400" dirty="0"/>
              <a:t>4.	uniforms</a:t>
            </a:r>
          </a:p>
          <a:p>
            <a:pPr marL="457200" indent="-457200" algn="l">
              <a:spcBef>
                <a:spcPts val="0"/>
              </a:spcBef>
              <a:buAutoNum type="arabicPeriod" startAt="5"/>
              <a:tabLst>
                <a:tab pos="457200" algn="l"/>
              </a:tabLst>
            </a:pPr>
            <a:r>
              <a:rPr lang="en-US" sz="2400" dirty="0"/>
              <a:t>sign</a:t>
            </a:r>
          </a:p>
          <a:p>
            <a:pPr marL="0" indent="0">
              <a:spcBef>
                <a:spcPts val="600"/>
              </a:spcBef>
              <a:buNone/>
              <a:tabLst>
                <a:tab pos="457200" algn="l"/>
              </a:tabLst>
            </a:pPr>
            <a:r>
              <a:rPr lang="en-US" sz="2400" dirty="0"/>
              <a:t>and these features are substantially the same at 15 or more such establishments, regardless of ownership or location.</a:t>
            </a:r>
          </a:p>
          <a:p>
            <a:pPr algn="l"/>
            <a:endParaRPr lang="en-US" sz="2400" dirty="0"/>
          </a:p>
        </p:txBody>
      </p:sp>
      <p:sp>
        <p:nvSpPr>
          <p:cNvPr id="8" name="TextBox 7">
            <a:extLst>
              <a:ext uri="{FF2B5EF4-FFF2-40B4-BE49-F238E27FC236}">
                <a16:creationId xmlns:a16="http://schemas.microsoft.com/office/drawing/2014/main" id="{74BB0902-8027-49F2-8762-94BDEF1E1F1B}"/>
              </a:ext>
            </a:extLst>
          </p:cNvPr>
          <p:cNvSpPr txBox="1"/>
          <p:nvPr/>
        </p:nvSpPr>
        <p:spPr>
          <a:xfrm>
            <a:off x="4800600" y="411225"/>
            <a:ext cx="4038600" cy="400110"/>
          </a:xfrm>
          <a:prstGeom prst="rect">
            <a:avLst/>
          </a:prstGeom>
          <a:noFill/>
        </p:spPr>
        <p:txBody>
          <a:bodyPr wrap="square" rtlCol="0">
            <a:spAutoFit/>
          </a:bodyPr>
          <a:lstStyle/>
          <a:p>
            <a:r>
              <a:rPr lang="en-US" sz="2000" dirty="0"/>
              <a:t>Article 32: Sec. 3.3 Formula Business</a:t>
            </a:r>
          </a:p>
        </p:txBody>
      </p:sp>
    </p:spTree>
    <p:extLst>
      <p:ext uri="{BB962C8B-B14F-4D97-AF65-F5344CB8AC3E}">
        <p14:creationId xmlns:p14="http://schemas.microsoft.com/office/powerpoint/2010/main" val="14311998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929491"/>
            <a:ext cx="8229600" cy="857250"/>
          </a:xfrm>
        </p:spPr>
        <p:txBody>
          <a:bodyPr>
            <a:normAutofit/>
          </a:bodyPr>
          <a:lstStyle/>
          <a:p>
            <a:r>
              <a:rPr lang="en-US" sz="2800" b="1" dirty="0"/>
              <a:t>Background on Formula Business Bylaw</a:t>
            </a:r>
          </a:p>
        </p:txBody>
      </p:sp>
      <p:sp>
        <p:nvSpPr>
          <p:cNvPr id="3" name="Slide Number Placeholder 2"/>
          <p:cNvSpPr>
            <a:spLocks noGrp="1"/>
          </p:cNvSpPr>
          <p:nvPr>
            <p:ph type="sldNum" sz="quarter" idx="4294967295"/>
          </p:nvPr>
        </p:nvSpPr>
        <p:spPr>
          <a:xfrm>
            <a:off x="8534400" y="4732275"/>
            <a:ext cx="304800" cy="274637"/>
          </a:xfrm>
        </p:spPr>
        <p:txBody>
          <a:bodyPr/>
          <a:lstStyle/>
          <a:p>
            <a:fld id="{18362CF7-34D8-4635-A9AE-FBAFA8966551}" type="slidenum">
              <a:rPr lang="en-US" smtClean="0"/>
              <a:t>5</a:t>
            </a:fld>
            <a:endParaRPr lang="en-US" dirty="0"/>
          </a:p>
        </p:txBody>
      </p:sp>
      <p:sp>
        <p:nvSpPr>
          <p:cNvPr id="2" name="Content Placeholder 1"/>
          <p:cNvSpPr>
            <a:spLocks noGrp="1"/>
          </p:cNvSpPr>
          <p:nvPr>
            <p:ph idx="1"/>
          </p:nvPr>
        </p:nvSpPr>
        <p:spPr>
          <a:xfrm>
            <a:off x="838200" y="1782827"/>
            <a:ext cx="7848600" cy="2949448"/>
          </a:xfrm>
        </p:spPr>
        <p:txBody>
          <a:bodyPr>
            <a:noAutofit/>
          </a:bodyPr>
          <a:lstStyle/>
          <a:p>
            <a:pPr algn="l"/>
            <a:r>
              <a:rPr lang="en-US" sz="2400" dirty="0"/>
              <a:t>In 2011, Town Meeting approved:</a:t>
            </a:r>
          </a:p>
          <a:p>
            <a:pPr marL="801688" algn="l">
              <a:buFont typeface="Wingdings" panose="05000000000000000000" pitchFamily="2" charset="2"/>
              <a:buChar char="ü"/>
            </a:pPr>
            <a:r>
              <a:rPr lang="en-US" sz="2400" dirty="0"/>
              <a:t>A definition of formula business</a:t>
            </a:r>
          </a:p>
          <a:p>
            <a:pPr marL="801688" algn="l">
              <a:buFont typeface="Wingdings" panose="05000000000000000000" pitchFamily="2" charset="2"/>
              <a:buChar char="ü"/>
            </a:pPr>
            <a:r>
              <a:rPr lang="en-US" sz="2400" dirty="0"/>
              <a:t>A limit of 10 formula businesses in the West Concord Business and West Concord Village Districts (combined)</a:t>
            </a:r>
          </a:p>
          <a:p>
            <a:pPr marL="801688" algn="l">
              <a:buFont typeface="Wingdings" panose="05000000000000000000" pitchFamily="2" charset="2"/>
              <a:buChar char="ü"/>
            </a:pPr>
            <a:r>
              <a:rPr lang="en-US" sz="2400" dirty="0"/>
              <a:t>A special permit process for establishing, expanding or relocating formula businesses</a:t>
            </a:r>
          </a:p>
        </p:txBody>
      </p:sp>
      <p:sp>
        <p:nvSpPr>
          <p:cNvPr id="7" name="TextBox 6">
            <a:extLst>
              <a:ext uri="{FF2B5EF4-FFF2-40B4-BE49-F238E27FC236}">
                <a16:creationId xmlns:a16="http://schemas.microsoft.com/office/drawing/2014/main" id="{03DBD75D-1CFA-4446-81CA-7C660E45E836}"/>
              </a:ext>
            </a:extLst>
          </p:cNvPr>
          <p:cNvSpPr txBox="1"/>
          <p:nvPr/>
        </p:nvSpPr>
        <p:spPr>
          <a:xfrm>
            <a:off x="4800600" y="411225"/>
            <a:ext cx="4038600" cy="400110"/>
          </a:xfrm>
          <a:prstGeom prst="rect">
            <a:avLst/>
          </a:prstGeom>
          <a:noFill/>
        </p:spPr>
        <p:txBody>
          <a:bodyPr wrap="square" rtlCol="0">
            <a:spAutoFit/>
          </a:bodyPr>
          <a:lstStyle/>
          <a:p>
            <a:r>
              <a:rPr lang="en-US" sz="2000" dirty="0"/>
              <a:t>Article 32: Sec. 3.3 Formula Business</a:t>
            </a:r>
          </a:p>
        </p:txBody>
      </p:sp>
    </p:spTree>
    <p:extLst>
      <p:ext uri="{BB962C8B-B14F-4D97-AF65-F5344CB8AC3E}">
        <p14:creationId xmlns:p14="http://schemas.microsoft.com/office/powerpoint/2010/main" val="37960355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811335"/>
            <a:ext cx="8229600" cy="857250"/>
          </a:xfrm>
        </p:spPr>
        <p:txBody>
          <a:bodyPr>
            <a:normAutofit/>
          </a:bodyPr>
          <a:lstStyle/>
          <a:p>
            <a:r>
              <a:rPr lang="en-US" sz="2800" b="1" dirty="0"/>
              <a:t>Background on Formula Business Bylaw</a:t>
            </a:r>
          </a:p>
        </p:txBody>
      </p:sp>
      <p:sp>
        <p:nvSpPr>
          <p:cNvPr id="3" name="Slide Number Placeholder 2"/>
          <p:cNvSpPr>
            <a:spLocks noGrp="1"/>
          </p:cNvSpPr>
          <p:nvPr>
            <p:ph type="sldNum" sz="quarter" idx="4294967295"/>
          </p:nvPr>
        </p:nvSpPr>
        <p:spPr>
          <a:xfrm>
            <a:off x="8534400" y="4732275"/>
            <a:ext cx="304800" cy="274637"/>
          </a:xfrm>
        </p:spPr>
        <p:txBody>
          <a:bodyPr/>
          <a:lstStyle/>
          <a:p>
            <a:fld id="{18362CF7-34D8-4635-A9AE-FBAFA8966551}" type="slidenum">
              <a:rPr lang="en-US" smtClean="0"/>
              <a:t>6</a:t>
            </a:fld>
            <a:endParaRPr lang="en-US" dirty="0"/>
          </a:p>
        </p:txBody>
      </p:sp>
      <p:sp>
        <p:nvSpPr>
          <p:cNvPr id="2" name="Content Placeholder 1"/>
          <p:cNvSpPr>
            <a:spLocks noGrp="1"/>
          </p:cNvSpPr>
          <p:nvPr>
            <p:ph idx="1"/>
          </p:nvPr>
        </p:nvSpPr>
        <p:spPr>
          <a:xfrm>
            <a:off x="838200" y="1782827"/>
            <a:ext cx="7848600" cy="2949448"/>
          </a:xfrm>
        </p:spPr>
        <p:txBody>
          <a:bodyPr>
            <a:noAutofit/>
          </a:bodyPr>
          <a:lstStyle/>
          <a:p>
            <a:pPr algn="l"/>
            <a:r>
              <a:rPr lang="en-US" sz="2400" dirty="0"/>
              <a:t>In 2019, Town Meeting added:</a:t>
            </a:r>
          </a:p>
          <a:p>
            <a:pPr marL="801688" algn="l">
              <a:buFont typeface="Wingdings" panose="05000000000000000000" pitchFamily="2" charset="2"/>
              <a:buChar char="ü"/>
            </a:pPr>
            <a:r>
              <a:rPr lang="en-US" sz="2400" dirty="0"/>
              <a:t>A limit of 12 formula businesses in the Concord Center Business District</a:t>
            </a:r>
          </a:p>
          <a:p>
            <a:pPr marL="801688">
              <a:buFont typeface="Wingdings" panose="05000000000000000000" pitchFamily="2" charset="2"/>
              <a:buChar char="ü"/>
            </a:pPr>
            <a:r>
              <a:rPr lang="en-US" sz="2400" dirty="0"/>
              <a:t>The formula business definition and special permit process for establishing, expanding or relocating formula businesses remains the same</a:t>
            </a:r>
          </a:p>
          <a:p>
            <a:pPr marL="801688" algn="l">
              <a:buFont typeface="Wingdings" panose="05000000000000000000" pitchFamily="2" charset="2"/>
              <a:buChar char="ü"/>
            </a:pPr>
            <a:endParaRPr lang="en-US" sz="2000" dirty="0"/>
          </a:p>
          <a:p>
            <a:pPr marL="342900" indent="-342900" algn="l">
              <a:buFont typeface="Arial" panose="020B0604020202020204" pitchFamily="34" charset="0"/>
              <a:buChar char="•"/>
            </a:pPr>
            <a:endParaRPr lang="en-US" sz="2400" dirty="0"/>
          </a:p>
        </p:txBody>
      </p:sp>
      <p:sp>
        <p:nvSpPr>
          <p:cNvPr id="7" name="TextBox 6">
            <a:extLst>
              <a:ext uri="{FF2B5EF4-FFF2-40B4-BE49-F238E27FC236}">
                <a16:creationId xmlns:a16="http://schemas.microsoft.com/office/drawing/2014/main" id="{03DBD75D-1CFA-4446-81CA-7C660E45E836}"/>
              </a:ext>
            </a:extLst>
          </p:cNvPr>
          <p:cNvSpPr txBox="1"/>
          <p:nvPr/>
        </p:nvSpPr>
        <p:spPr>
          <a:xfrm>
            <a:off x="4800600" y="411225"/>
            <a:ext cx="4038600" cy="400110"/>
          </a:xfrm>
          <a:prstGeom prst="rect">
            <a:avLst/>
          </a:prstGeom>
          <a:noFill/>
        </p:spPr>
        <p:txBody>
          <a:bodyPr wrap="square" rtlCol="0">
            <a:spAutoFit/>
          </a:bodyPr>
          <a:lstStyle/>
          <a:p>
            <a:r>
              <a:rPr lang="en-US" sz="2000" dirty="0"/>
              <a:t>Article 32: Sec. 3.3 Formula Business</a:t>
            </a:r>
          </a:p>
        </p:txBody>
      </p:sp>
    </p:spTree>
    <p:extLst>
      <p:ext uri="{BB962C8B-B14F-4D97-AF65-F5344CB8AC3E}">
        <p14:creationId xmlns:p14="http://schemas.microsoft.com/office/powerpoint/2010/main" val="14037669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8362CF7-34D8-4635-A9AE-FBAFA8966551}" type="slidenum">
              <a:rPr lang="en-US" smtClean="0"/>
              <a:t>7</a:t>
            </a:fld>
            <a:endParaRPr lang="en-US"/>
          </a:p>
        </p:txBody>
      </p:sp>
      <p:sp>
        <p:nvSpPr>
          <p:cNvPr id="12" name="TextBox 11">
            <a:extLst>
              <a:ext uri="{FF2B5EF4-FFF2-40B4-BE49-F238E27FC236}">
                <a16:creationId xmlns:a16="http://schemas.microsoft.com/office/drawing/2014/main" id="{D6709227-FBB4-4382-BCFF-0125CB0F1FFD}"/>
              </a:ext>
            </a:extLst>
          </p:cNvPr>
          <p:cNvSpPr txBox="1"/>
          <p:nvPr/>
        </p:nvSpPr>
        <p:spPr>
          <a:xfrm>
            <a:off x="4800600" y="411225"/>
            <a:ext cx="4038600" cy="400110"/>
          </a:xfrm>
          <a:prstGeom prst="rect">
            <a:avLst/>
          </a:prstGeom>
          <a:noFill/>
        </p:spPr>
        <p:txBody>
          <a:bodyPr wrap="square" rtlCol="0">
            <a:spAutoFit/>
          </a:bodyPr>
          <a:lstStyle/>
          <a:p>
            <a:r>
              <a:rPr lang="en-US" sz="2000" dirty="0"/>
              <a:t>Article 32: Sec. 3.3 Formula Business</a:t>
            </a:r>
          </a:p>
        </p:txBody>
      </p:sp>
      <p:sp>
        <p:nvSpPr>
          <p:cNvPr id="13" name="Title 6">
            <a:extLst>
              <a:ext uri="{FF2B5EF4-FFF2-40B4-BE49-F238E27FC236}">
                <a16:creationId xmlns:a16="http://schemas.microsoft.com/office/drawing/2014/main" id="{DC883399-2BF1-4438-9077-76D453F2EAE3}"/>
              </a:ext>
            </a:extLst>
          </p:cNvPr>
          <p:cNvSpPr txBox="1">
            <a:spLocks/>
          </p:cNvSpPr>
          <p:nvPr/>
        </p:nvSpPr>
        <p:spPr>
          <a:xfrm>
            <a:off x="381000" y="951309"/>
            <a:ext cx="8229600" cy="513158"/>
          </a:xfrm>
          <a:prstGeom prst="rect">
            <a:avLst/>
          </a:prstGeom>
        </p:spPr>
        <p:txBody>
          <a:bodyPr vert="horz" lIns="91440" tIns="45720" rIns="91440" bIns="45720" rtlCol="0" anchor="b">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b="1" dirty="0"/>
              <a:t>What’s Special about the Thoreau Depot</a:t>
            </a:r>
          </a:p>
        </p:txBody>
      </p:sp>
      <p:sp>
        <p:nvSpPr>
          <p:cNvPr id="14" name="Content Placeholder 5">
            <a:extLst>
              <a:ext uri="{FF2B5EF4-FFF2-40B4-BE49-F238E27FC236}">
                <a16:creationId xmlns:a16="http://schemas.microsoft.com/office/drawing/2014/main" id="{7002E941-F853-437B-9507-0395B995DBC0}"/>
              </a:ext>
            </a:extLst>
          </p:cNvPr>
          <p:cNvSpPr>
            <a:spLocks noGrp="1"/>
          </p:cNvSpPr>
          <p:nvPr>
            <p:ph sz="half" idx="1"/>
          </p:nvPr>
        </p:nvSpPr>
        <p:spPr>
          <a:xfrm>
            <a:off x="762000" y="1604440"/>
            <a:ext cx="7696200" cy="3024709"/>
          </a:xfrm>
        </p:spPr>
        <p:txBody>
          <a:bodyPr>
            <a:noAutofit/>
          </a:bodyPr>
          <a:lstStyle/>
          <a:p>
            <a:pPr marL="225425" indent="-225425"/>
            <a:r>
              <a:rPr lang="en-US" sz="2400" dirty="0">
                <a:effectLst/>
                <a:latin typeface="Times New Roman" panose="02020603050405020304" pitchFamily="18" charset="0"/>
                <a:ea typeface="Calibri" panose="020F0502020204030204" pitchFamily="34" charset="0"/>
              </a:rPr>
              <a:t>Rail service from Concord to surrounding communities and into Boston began at the Depot in June 1844, and has continued since.</a:t>
            </a:r>
          </a:p>
          <a:p>
            <a:pPr marL="0" indent="0">
              <a:buNone/>
            </a:pPr>
            <a:r>
              <a:rPr lang="en-US" sz="900" dirty="0">
                <a:effectLst/>
                <a:latin typeface="Times New Roman" panose="02020603050405020304" pitchFamily="18" charset="0"/>
                <a:ea typeface="Calibri" panose="020F0502020204030204" pitchFamily="34" charset="0"/>
              </a:rPr>
              <a:t> </a:t>
            </a:r>
            <a:endParaRPr lang="en-US" sz="900" dirty="0">
              <a:latin typeface="Times New Roman" panose="02020603050405020304" pitchFamily="18" charset="0"/>
              <a:ea typeface="Calibri" panose="020F0502020204030204" pitchFamily="34" charset="0"/>
            </a:endParaRPr>
          </a:p>
          <a:p>
            <a:pPr marL="225425" indent="-225425"/>
            <a:r>
              <a:rPr lang="en-US" sz="2400" dirty="0">
                <a:latin typeface="Times New Roman" panose="02020603050405020304" pitchFamily="18" charset="0"/>
                <a:ea typeface="Calibri" panose="020F0502020204030204" pitchFamily="34" charset="0"/>
              </a:rPr>
              <a:t>Fitchburg railroad initially supported by a small freight &amp; lumber yard reflecting Concord’s early industrial period. </a:t>
            </a:r>
            <a:r>
              <a:rPr lang="en-US" sz="2400" dirty="0">
                <a:effectLst/>
                <a:latin typeface="Times New Roman" panose="02020603050405020304" pitchFamily="18" charset="0"/>
                <a:ea typeface="Calibri" panose="020F0502020204030204" pitchFamily="34" charset="0"/>
              </a:rPr>
              <a:t>Thoreau complained that the village's schedule was set by the times of arrivals and departures at the station.</a:t>
            </a:r>
          </a:p>
          <a:p>
            <a:pPr marL="0" indent="0">
              <a:buNone/>
            </a:pPr>
            <a:endParaRPr lang="en-US" sz="16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6238131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8362CF7-34D8-4635-A9AE-FBAFA8966551}" type="slidenum">
              <a:rPr lang="en-US" smtClean="0"/>
              <a:t>8</a:t>
            </a:fld>
            <a:endParaRPr lang="en-US"/>
          </a:p>
        </p:txBody>
      </p:sp>
      <p:sp>
        <p:nvSpPr>
          <p:cNvPr id="12" name="TextBox 11">
            <a:extLst>
              <a:ext uri="{FF2B5EF4-FFF2-40B4-BE49-F238E27FC236}">
                <a16:creationId xmlns:a16="http://schemas.microsoft.com/office/drawing/2014/main" id="{D6709227-FBB4-4382-BCFF-0125CB0F1FFD}"/>
              </a:ext>
            </a:extLst>
          </p:cNvPr>
          <p:cNvSpPr txBox="1"/>
          <p:nvPr/>
        </p:nvSpPr>
        <p:spPr>
          <a:xfrm>
            <a:off x="4800600" y="411225"/>
            <a:ext cx="4038600" cy="400110"/>
          </a:xfrm>
          <a:prstGeom prst="rect">
            <a:avLst/>
          </a:prstGeom>
          <a:noFill/>
        </p:spPr>
        <p:txBody>
          <a:bodyPr wrap="square" rtlCol="0">
            <a:spAutoFit/>
          </a:bodyPr>
          <a:lstStyle/>
          <a:p>
            <a:r>
              <a:rPr lang="en-US" sz="2000" dirty="0"/>
              <a:t>Article 32: Sec. 3.3 Formula Business</a:t>
            </a:r>
          </a:p>
        </p:txBody>
      </p:sp>
      <p:sp>
        <p:nvSpPr>
          <p:cNvPr id="13" name="Title 6">
            <a:extLst>
              <a:ext uri="{FF2B5EF4-FFF2-40B4-BE49-F238E27FC236}">
                <a16:creationId xmlns:a16="http://schemas.microsoft.com/office/drawing/2014/main" id="{DC883399-2BF1-4438-9077-76D453F2EAE3}"/>
              </a:ext>
            </a:extLst>
          </p:cNvPr>
          <p:cNvSpPr txBox="1">
            <a:spLocks/>
          </p:cNvSpPr>
          <p:nvPr/>
        </p:nvSpPr>
        <p:spPr>
          <a:xfrm>
            <a:off x="381000" y="951309"/>
            <a:ext cx="8229600" cy="513158"/>
          </a:xfrm>
          <a:prstGeom prst="rect">
            <a:avLst/>
          </a:prstGeom>
        </p:spPr>
        <p:txBody>
          <a:bodyPr vert="horz" lIns="91440" tIns="45720" rIns="91440" bIns="45720" rtlCol="0" anchor="b">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b="1" dirty="0"/>
              <a:t>What’s Special about the Thoreau Depot</a:t>
            </a:r>
          </a:p>
        </p:txBody>
      </p:sp>
      <p:sp>
        <p:nvSpPr>
          <p:cNvPr id="14" name="Content Placeholder 5">
            <a:extLst>
              <a:ext uri="{FF2B5EF4-FFF2-40B4-BE49-F238E27FC236}">
                <a16:creationId xmlns:a16="http://schemas.microsoft.com/office/drawing/2014/main" id="{7002E941-F853-437B-9507-0395B995DBC0}"/>
              </a:ext>
            </a:extLst>
          </p:cNvPr>
          <p:cNvSpPr>
            <a:spLocks noGrp="1"/>
          </p:cNvSpPr>
          <p:nvPr>
            <p:ph sz="half" idx="1"/>
          </p:nvPr>
        </p:nvSpPr>
        <p:spPr>
          <a:xfrm>
            <a:off x="762000" y="1604440"/>
            <a:ext cx="7696200" cy="3024709"/>
          </a:xfrm>
        </p:spPr>
        <p:txBody>
          <a:bodyPr>
            <a:noAutofit/>
          </a:bodyPr>
          <a:lstStyle/>
          <a:p>
            <a:pPr marL="225425" indent="-225425"/>
            <a:r>
              <a:rPr lang="en-US" sz="2400" dirty="0">
                <a:latin typeface="Times New Roman" panose="02020603050405020304" pitchFamily="18" charset="0"/>
                <a:ea typeface="Calibri" panose="020F0502020204030204" pitchFamily="34" charset="0"/>
              </a:rPr>
              <a:t>Nowadays, nearby schools and playing fields, library and arts buildings, and Town Forest and Walden Pond attract residents and many visitors to the Depot area where it serves as a gateway to the Concord “experience”.</a:t>
            </a:r>
          </a:p>
          <a:p>
            <a:pPr marL="225425" indent="-225425"/>
            <a:endParaRPr lang="en-US" sz="1000" dirty="0">
              <a:effectLst/>
              <a:latin typeface="Times New Roman" panose="02020603050405020304" pitchFamily="18" charset="0"/>
              <a:ea typeface="Calibri" panose="020F0502020204030204" pitchFamily="34" charset="0"/>
            </a:endParaRPr>
          </a:p>
          <a:p>
            <a:pPr marL="225425" indent="-225425"/>
            <a:r>
              <a:rPr lang="en-US" sz="2400" dirty="0">
                <a:effectLst/>
                <a:latin typeface="Times New Roman" panose="02020603050405020304" pitchFamily="18" charset="0"/>
                <a:ea typeface="Calibri" panose="020F0502020204030204" pitchFamily="34" charset="0"/>
              </a:rPr>
              <a:t>Attractive residential areas border the retail and transit hubs.</a:t>
            </a:r>
          </a:p>
        </p:txBody>
      </p:sp>
    </p:spTree>
    <p:extLst>
      <p:ext uri="{BB962C8B-B14F-4D97-AF65-F5344CB8AC3E}">
        <p14:creationId xmlns:p14="http://schemas.microsoft.com/office/powerpoint/2010/main" val="31721696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811335"/>
            <a:ext cx="8229600" cy="649412"/>
          </a:xfrm>
        </p:spPr>
        <p:txBody>
          <a:bodyPr anchor="b">
            <a:noAutofit/>
          </a:bodyPr>
          <a:lstStyle/>
          <a:p>
            <a:r>
              <a:rPr lang="en-US" sz="2800" b="1" dirty="0"/>
              <a:t>Boundary of Thoreau Depot Business District</a:t>
            </a:r>
          </a:p>
        </p:txBody>
      </p:sp>
      <p:sp>
        <p:nvSpPr>
          <p:cNvPr id="5" name="Slide Number Placeholder 4"/>
          <p:cNvSpPr>
            <a:spLocks noGrp="1"/>
          </p:cNvSpPr>
          <p:nvPr>
            <p:ph type="sldNum" sz="quarter" idx="12"/>
          </p:nvPr>
        </p:nvSpPr>
        <p:spPr/>
        <p:txBody>
          <a:bodyPr/>
          <a:lstStyle/>
          <a:p>
            <a:fld id="{18362CF7-34D8-4635-A9AE-FBAFA8966551}" type="slidenum">
              <a:rPr lang="en-US" smtClean="0"/>
              <a:t>9</a:t>
            </a:fld>
            <a:endParaRPr lang="en-US"/>
          </a:p>
        </p:txBody>
      </p:sp>
      <p:sp>
        <p:nvSpPr>
          <p:cNvPr id="12" name="TextBox 11">
            <a:extLst>
              <a:ext uri="{FF2B5EF4-FFF2-40B4-BE49-F238E27FC236}">
                <a16:creationId xmlns:a16="http://schemas.microsoft.com/office/drawing/2014/main" id="{D6709227-FBB4-4382-BCFF-0125CB0F1FFD}"/>
              </a:ext>
            </a:extLst>
          </p:cNvPr>
          <p:cNvSpPr txBox="1"/>
          <p:nvPr/>
        </p:nvSpPr>
        <p:spPr>
          <a:xfrm>
            <a:off x="4800600" y="411225"/>
            <a:ext cx="4038600" cy="400110"/>
          </a:xfrm>
          <a:prstGeom prst="rect">
            <a:avLst/>
          </a:prstGeom>
          <a:noFill/>
        </p:spPr>
        <p:txBody>
          <a:bodyPr wrap="square" rtlCol="0">
            <a:spAutoFit/>
          </a:bodyPr>
          <a:lstStyle/>
          <a:p>
            <a:r>
              <a:rPr lang="en-US" sz="2000" dirty="0"/>
              <a:t>Article 32: Sec. 3.3 Formula Business</a:t>
            </a:r>
          </a:p>
        </p:txBody>
      </p:sp>
      <p:grpSp>
        <p:nvGrpSpPr>
          <p:cNvPr id="7" name="object 3">
            <a:extLst>
              <a:ext uri="{FF2B5EF4-FFF2-40B4-BE49-F238E27FC236}">
                <a16:creationId xmlns:a16="http://schemas.microsoft.com/office/drawing/2014/main" id="{4AA1571D-51D3-427D-983E-F4618CBE85E3}"/>
              </a:ext>
            </a:extLst>
          </p:cNvPr>
          <p:cNvGrpSpPr/>
          <p:nvPr/>
        </p:nvGrpSpPr>
        <p:grpSpPr>
          <a:xfrm>
            <a:off x="1638300" y="1541927"/>
            <a:ext cx="5867400" cy="3190348"/>
            <a:chOff x="457200" y="1618487"/>
            <a:chExt cx="9138920" cy="4480560"/>
          </a:xfrm>
        </p:grpSpPr>
        <p:pic>
          <p:nvPicPr>
            <p:cNvPr id="8" name="object 4">
              <a:extLst>
                <a:ext uri="{FF2B5EF4-FFF2-40B4-BE49-F238E27FC236}">
                  <a16:creationId xmlns:a16="http://schemas.microsoft.com/office/drawing/2014/main" id="{C3B87F05-AF2E-4122-8D2B-FCBE58EBA102}"/>
                </a:ext>
              </a:extLst>
            </p:cNvPr>
            <p:cNvPicPr/>
            <p:nvPr/>
          </p:nvPicPr>
          <p:blipFill>
            <a:blip r:embed="rId3" cstate="print"/>
            <a:stretch>
              <a:fillRect/>
            </a:stretch>
          </p:blipFill>
          <p:spPr>
            <a:xfrm>
              <a:off x="457200" y="1618487"/>
              <a:ext cx="9138885" cy="4480560"/>
            </a:xfrm>
            <a:prstGeom prst="rect">
              <a:avLst/>
            </a:prstGeom>
          </p:spPr>
        </p:pic>
        <p:sp>
          <p:nvSpPr>
            <p:cNvPr id="9" name="object 5">
              <a:extLst>
                <a:ext uri="{FF2B5EF4-FFF2-40B4-BE49-F238E27FC236}">
                  <a16:creationId xmlns:a16="http://schemas.microsoft.com/office/drawing/2014/main" id="{7CD6C05E-7CC9-47C0-8855-D10A44BB20CD}"/>
                </a:ext>
              </a:extLst>
            </p:cNvPr>
            <p:cNvSpPr/>
            <p:nvPr/>
          </p:nvSpPr>
          <p:spPr>
            <a:xfrm>
              <a:off x="9002714" y="5617977"/>
              <a:ext cx="457200" cy="457200"/>
            </a:xfrm>
            <a:custGeom>
              <a:avLst/>
              <a:gdLst/>
              <a:ahLst/>
              <a:cxnLst/>
              <a:rect l="l" t="t" r="r" b="b"/>
              <a:pathLst>
                <a:path w="457200" h="457200">
                  <a:moveTo>
                    <a:pt x="228600" y="0"/>
                  </a:moveTo>
                  <a:lnTo>
                    <a:pt x="182529" y="4644"/>
                  </a:lnTo>
                  <a:lnTo>
                    <a:pt x="139619" y="17964"/>
                  </a:lnTo>
                  <a:lnTo>
                    <a:pt x="100788" y="39041"/>
                  </a:lnTo>
                  <a:lnTo>
                    <a:pt x="66955" y="66955"/>
                  </a:lnTo>
                  <a:lnTo>
                    <a:pt x="39041" y="100788"/>
                  </a:lnTo>
                  <a:lnTo>
                    <a:pt x="17964" y="139619"/>
                  </a:lnTo>
                  <a:lnTo>
                    <a:pt x="4644" y="182529"/>
                  </a:lnTo>
                  <a:lnTo>
                    <a:pt x="0" y="228599"/>
                  </a:lnTo>
                  <a:lnTo>
                    <a:pt x="4644" y="274670"/>
                  </a:lnTo>
                  <a:lnTo>
                    <a:pt x="17964" y="317580"/>
                  </a:lnTo>
                  <a:lnTo>
                    <a:pt x="39041" y="356411"/>
                  </a:lnTo>
                  <a:lnTo>
                    <a:pt x="66955" y="390244"/>
                  </a:lnTo>
                  <a:lnTo>
                    <a:pt x="100788" y="418158"/>
                  </a:lnTo>
                  <a:lnTo>
                    <a:pt x="139619" y="439235"/>
                  </a:lnTo>
                  <a:lnTo>
                    <a:pt x="182529" y="452555"/>
                  </a:lnTo>
                  <a:lnTo>
                    <a:pt x="228600" y="457199"/>
                  </a:lnTo>
                  <a:lnTo>
                    <a:pt x="274670" y="452555"/>
                  </a:lnTo>
                  <a:lnTo>
                    <a:pt x="317580" y="439235"/>
                  </a:lnTo>
                  <a:lnTo>
                    <a:pt x="356411" y="418158"/>
                  </a:lnTo>
                  <a:lnTo>
                    <a:pt x="390244" y="390244"/>
                  </a:lnTo>
                  <a:lnTo>
                    <a:pt x="418158" y="356411"/>
                  </a:lnTo>
                  <a:lnTo>
                    <a:pt x="439235" y="317580"/>
                  </a:lnTo>
                  <a:lnTo>
                    <a:pt x="452555" y="274670"/>
                  </a:lnTo>
                  <a:lnTo>
                    <a:pt x="457200" y="228599"/>
                  </a:lnTo>
                  <a:lnTo>
                    <a:pt x="452555" y="182529"/>
                  </a:lnTo>
                  <a:lnTo>
                    <a:pt x="439235" y="139619"/>
                  </a:lnTo>
                  <a:lnTo>
                    <a:pt x="418158" y="100788"/>
                  </a:lnTo>
                  <a:lnTo>
                    <a:pt x="390244" y="66955"/>
                  </a:lnTo>
                  <a:lnTo>
                    <a:pt x="356411" y="39041"/>
                  </a:lnTo>
                  <a:lnTo>
                    <a:pt x="317580" y="17964"/>
                  </a:lnTo>
                  <a:lnTo>
                    <a:pt x="274670" y="4644"/>
                  </a:lnTo>
                  <a:lnTo>
                    <a:pt x="228600" y="0"/>
                  </a:lnTo>
                  <a:close/>
                </a:path>
              </a:pathLst>
            </a:custGeom>
            <a:solidFill>
              <a:srgbClr val="225E92"/>
            </a:solidFill>
          </p:spPr>
          <p:txBody>
            <a:bodyPr wrap="square" lIns="0" tIns="0" rIns="0" bIns="0" rtlCol="0"/>
            <a:lstStyle/>
            <a:p>
              <a:endParaRPr/>
            </a:p>
          </p:txBody>
        </p:sp>
        <p:sp>
          <p:nvSpPr>
            <p:cNvPr id="10" name="object 6">
              <a:extLst>
                <a:ext uri="{FF2B5EF4-FFF2-40B4-BE49-F238E27FC236}">
                  <a16:creationId xmlns:a16="http://schemas.microsoft.com/office/drawing/2014/main" id="{CE4437FD-D89A-41DF-A2EE-05ECD8D58C4B}"/>
                </a:ext>
              </a:extLst>
            </p:cNvPr>
            <p:cNvSpPr/>
            <p:nvPr/>
          </p:nvSpPr>
          <p:spPr>
            <a:xfrm>
              <a:off x="9087385" y="5660616"/>
              <a:ext cx="144145" cy="209550"/>
            </a:xfrm>
            <a:custGeom>
              <a:avLst/>
              <a:gdLst/>
              <a:ahLst/>
              <a:cxnLst/>
              <a:rect l="l" t="t" r="r" b="b"/>
              <a:pathLst>
                <a:path w="144145" h="209550">
                  <a:moveTo>
                    <a:pt x="0" y="0"/>
                  </a:moveTo>
                  <a:lnTo>
                    <a:pt x="143929" y="209067"/>
                  </a:lnTo>
                </a:path>
              </a:pathLst>
            </a:custGeom>
            <a:ln w="50800">
              <a:solidFill>
                <a:srgbClr val="FFFFFF"/>
              </a:solidFill>
            </a:ln>
          </p:spPr>
          <p:txBody>
            <a:bodyPr wrap="square" lIns="0" tIns="0" rIns="0" bIns="0" rtlCol="0"/>
            <a:lstStyle/>
            <a:p>
              <a:endParaRPr/>
            </a:p>
          </p:txBody>
        </p:sp>
      </p:grpSp>
      <p:cxnSp>
        <p:nvCxnSpPr>
          <p:cNvPr id="13" name="Straight Arrow Connector 12">
            <a:extLst>
              <a:ext uri="{FF2B5EF4-FFF2-40B4-BE49-F238E27FC236}">
                <a16:creationId xmlns:a16="http://schemas.microsoft.com/office/drawing/2014/main" id="{66813C97-CDF6-455B-921F-83AB043881C3}"/>
              </a:ext>
            </a:extLst>
          </p:cNvPr>
          <p:cNvCxnSpPr>
            <a:cxnSpLocks/>
          </p:cNvCxnSpPr>
          <p:nvPr/>
        </p:nvCxnSpPr>
        <p:spPr>
          <a:xfrm rot="10800000" flipV="1">
            <a:off x="6686732" y="3028950"/>
            <a:ext cx="731520" cy="45720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5" name="Straight Arrow Connector 14">
            <a:extLst>
              <a:ext uri="{FF2B5EF4-FFF2-40B4-BE49-F238E27FC236}">
                <a16:creationId xmlns:a16="http://schemas.microsoft.com/office/drawing/2014/main" id="{4C24552F-9579-4112-9071-F96AE72289FB}"/>
              </a:ext>
            </a:extLst>
          </p:cNvPr>
          <p:cNvCxnSpPr>
            <a:cxnSpLocks/>
          </p:cNvCxnSpPr>
          <p:nvPr/>
        </p:nvCxnSpPr>
        <p:spPr>
          <a:xfrm rot="10800000" flipH="1">
            <a:off x="3505200" y="3486150"/>
            <a:ext cx="1143000" cy="78796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7" name="Straight Arrow Connector 16">
            <a:extLst>
              <a:ext uri="{FF2B5EF4-FFF2-40B4-BE49-F238E27FC236}">
                <a16:creationId xmlns:a16="http://schemas.microsoft.com/office/drawing/2014/main" id="{CD5782CB-A5EB-4C83-BA65-761BC9520DDC}"/>
              </a:ext>
            </a:extLst>
          </p:cNvPr>
          <p:cNvCxnSpPr>
            <a:cxnSpLocks/>
          </p:cNvCxnSpPr>
          <p:nvPr/>
        </p:nvCxnSpPr>
        <p:spPr>
          <a:xfrm rot="10800000" flipH="1">
            <a:off x="1143000" y="2266950"/>
            <a:ext cx="1219200" cy="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18" name="TextBox 17">
            <a:extLst>
              <a:ext uri="{FF2B5EF4-FFF2-40B4-BE49-F238E27FC236}">
                <a16:creationId xmlns:a16="http://schemas.microsoft.com/office/drawing/2014/main" id="{BAEAB495-6E72-4206-A209-D8B3434865BE}"/>
              </a:ext>
            </a:extLst>
          </p:cNvPr>
          <p:cNvSpPr txBox="1"/>
          <p:nvPr/>
        </p:nvSpPr>
        <p:spPr>
          <a:xfrm>
            <a:off x="329805" y="1894248"/>
            <a:ext cx="1308495" cy="369332"/>
          </a:xfrm>
          <a:prstGeom prst="rect">
            <a:avLst/>
          </a:prstGeom>
          <a:noFill/>
        </p:spPr>
        <p:txBody>
          <a:bodyPr wrap="square" rtlCol="0">
            <a:spAutoFit/>
          </a:bodyPr>
          <a:lstStyle/>
          <a:p>
            <a:r>
              <a:rPr lang="en-US" dirty="0"/>
              <a:t>Thoreau St.</a:t>
            </a:r>
          </a:p>
        </p:txBody>
      </p:sp>
      <p:sp>
        <p:nvSpPr>
          <p:cNvPr id="19" name="TextBox 18">
            <a:extLst>
              <a:ext uri="{FF2B5EF4-FFF2-40B4-BE49-F238E27FC236}">
                <a16:creationId xmlns:a16="http://schemas.microsoft.com/office/drawing/2014/main" id="{3BC7361F-C15C-4136-9AFC-30C4A1AE95AB}"/>
              </a:ext>
            </a:extLst>
          </p:cNvPr>
          <p:cNvSpPr txBox="1"/>
          <p:nvPr/>
        </p:nvSpPr>
        <p:spPr>
          <a:xfrm>
            <a:off x="7530705" y="2767769"/>
            <a:ext cx="1003695" cy="646331"/>
          </a:xfrm>
          <a:prstGeom prst="rect">
            <a:avLst/>
          </a:prstGeom>
          <a:noFill/>
        </p:spPr>
        <p:txBody>
          <a:bodyPr wrap="square" rtlCol="0">
            <a:spAutoFit/>
          </a:bodyPr>
          <a:lstStyle/>
          <a:p>
            <a:r>
              <a:rPr lang="en-US" dirty="0"/>
              <a:t>Crosby’s Market</a:t>
            </a:r>
          </a:p>
        </p:txBody>
      </p:sp>
      <p:sp>
        <p:nvSpPr>
          <p:cNvPr id="20" name="TextBox 19">
            <a:extLst>
              <a:ext uri="{FF2B5EF4-FFF2-40B4-BE49-F238E27FC236}">
                <a16:creationId xmlns:a16="http://schemas.microsoft.com/office/drawing/2014/main" id="{95A94779-3AB2-446B-BC6E-4E4C7D5A87BF}"/>
              </a:ext>
            </a:extLst>
          </p:cNvPr>
          <p:cNvSpPr txBox="1"/>
          <p:nvPr/>
        </p:nvSpPr>
        <p:spPr>
          <a:xfrm>
            <a:off x="2280781" y="3985965"/>
            <a:ext cx="1308495" cy="369332"/>
          </a:xfrm>
          <a:prstGeom prst="rect">
            <a:avLst/>
          </a:prstGeom>
          <a:noFill/>
        </p:spPr>
        <p:txBody>
          <a:bodyPr wrap="square" rtlCol="0">
            <a:spAutoFit/>
          </a:bodyPr>
          <a:lstStyle/>
          <a:p>
            <a:r>
              <a:rPr lang="en-US" dirty="0">
                <a:solidFill>
                  <a:schemeClr val="bg1"/>
                </a:solidFill>
              </a:rPr>
              <a:t>Sudbury Rd.</a:t>
            </a:r>
          </a:p>
        </p:txBody>
      </p:sp>
    </p:spTree>
    <p:extLst>
      <p:ext uri="{BB962C8B-B14F-4D97-AF65-F5344CB8AC3E}">
        <p14:creationId xmlns:p14="http://schemas.microsoft.com/office/powerpoint/2010/main" val="16200063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Electronic Presentation Guidelines 2019</Template>
  <TotalTime>6175</TotalTime>
  <Words>1722</Words>
  <Application>Microsoft Office PowerPoint</Application>
  <PresentationFormat>On-screen Show (16:9)</PresentationFormat>
  <Paragraphs>113</Paragraphs>
  <Slides>12</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Times New Roman</vt:lpstr>
      <vt:lpstr>Wingdings</vt:lpstr>
      <vt:lpstr>Zilla Slab</vt:lpstr>
      <vt:lpstr>Office Theme</vt:lpstr>
      <vt:lpstr>Article 32: Zoning Bylaw Amendment Section 3.3 Formula Business  May 1. 2022 Annual Town Meeting</vt:lpstr>
      <vt:lpstr>PowerPoint Presentation</vt:lpstr>
      <vt:lpstr>Purpose of the Bylaw &amp; Warrant Article</vt:lpstr>
      <vt:lpstr>What is a Formula Business?</vt:lpstr>
      <vt:lpstr>Background on Formula Business Bylaw</vt:lpstr>
      <vt:lpstr>Background on Formula Business Bylaw</vt:lpstr>
      <vt:lpstr>PowerPoint Presentation</vt:lpstr>
      <vt:lpstr>PowerPoint Presentation</vt:lpstr>
      <vt:lpstr>Boundary of Thoreau Depot Business District</vt:lpstr>
      <vt:lpstr>Existing TDB District Formula Businesses</vt:lpstr>
      <vt:lpstr>Why set a limit of 14 formula business?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Electronic Presentation Guidelines</dc:title>
  <dc:creator>Carmin Reiss</dc:creator>
  <cp:lastModifiedBy>Elizabeth Hughes</cp:lastModifiedBy>
  <cp:revision>415</cp:revision>
  <dcterms:created xsi:type="dcterms:W3CDTF">2018-11-06T01:42:37Z</dcterms:created>
  <dcterms:modified xsi:type="dcterms:W3CDTF">2022-04-20T12:27:16Z</dcterms:modified>
</cp:coreProperties>
</file>