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8" r:id="rId2"/>
    <p:sldId id="262" r:id="rId3"/>
    <p:sldId id="269" r:id="rId4"/>
    <p:sldId id="277" r:id="rId5"/>
    <p:sldId id="276" r:id="rId6"/>
    <p:sldId id="275" r:id="rId7"/>
    <p:sldId id="264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125E5076-3810-47DD-B79F-674D7AD40C01}" styleName="Dark Style 1 - Acc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79" d="100"/>
          <a:sy n="79" d="100"/>
        </p:scale>
        <p:origin x="1925" y="5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4/25/2022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0" tIns="45715" rIns="91430" bIns="457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30" tIns="45715" rIns="91430" bIns="45715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30" tIns="45715" rIns="91430" bIns="45715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Moon 11"/>
          <p:cNvSpPr/>
          <p:nvPr userDrawn="1"/>
        </p:nvSpPr>
        <p:spPr>
          <a:xfrm rot="362215">
            <a:off x="274263" y="384338"/>
            <a:ext cx="387963" cy="888824"/>
          </a:xfrm>
          <a:prstGeom prst="moon">
            <a:avLst/>
          </a:prstGeom>
          <a:solidFill>
            <a:srgbClr val="1D32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548" y="1045192"/>
            <a:ext cx="7825451" cy="550243"/>
          </a:xfrm>
        </p:spPr>
        <p:txBody>
          <a:bodyPr>
            <a:noAutofit/>
          </a:bodyPr>
          <a:lstStyle/>
          <a:p>
            <a:r>
              <a:rPr lang="en-US" sz="3600" b="1" dirty="0"/>
              <a:t>ARTICLE 36. Local Ballot Option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548" y="1885950"/>
            <a:ext cx="7368252" cy="25146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Ms. Ackerman moves: </a:t>
            </a:r>
          </a:p>
          <a:p>
            <a:pPr algn="l"/>
            <a:endParaRPr lang="en-US" sz="2000" dirty="0"/>
          </a:p>
          <a:p>
            <a:pPr algn="l"/>
            <a:r>
              <a:rPr lang="en-US" sz="2400" dirty="0"/>
              <a:t>That the Town adopt the provisions of Mass. Gen. Laws c. 53, § 18B , which would allow the Town to provide Concord voters with information related to ballot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476750"/>
            <a:ext cx="8153400" cy="95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</p:spTree>
    <p:extLst>
      <p:ext uri="{BB962C8B-B14F-4D97-AF65-F5344CB8AC3E}">
        <p14:creationId xmlns:p14="http://schemas.microsoft.com/office/powerpoint/2010/main" val="25995334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95350"/>
            <a:ext cx="7772400" cy="609601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r>
              <a:rPr lang="en-US" altLang="en-US" sz="4000" dirty="0"/>
              <a:t>Why Vote for this?</a:t>
            </a:r>
            <a:br>
              <a:rPr lang="en-US" altLang="en-US" sz="4000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837845"/>
            <a:ext cx="8382000" cy="2562705"/>
          </a:xfrm>
        </p:spPr>
        <p:txBody>
          <a:bodyPr>
            <a:normAutofit lnSpcReduction="10000"/>
          </a:bodyPr>
          <a:lstStyle/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Legal language on ballot question can be confusing.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Add explanations, including Pros /Cons.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Voters receive summary explanation in the mail.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May improve voter turnout.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2800" dirty="0"/>
              <a:t>Accept MGL c. 53, § 18B.  No other action needed.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05408"/>
            <a:ext cx="80772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5334000" y="409485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</p:spTree>
    <p:extLst>
      <p:ext uri="{BB962C8B-B14F-4D97-AF65-F5344CB8AC3E}">
        <p14:creationId xmlns:p14="http://schemas.microsoft.com/office/powerpoint/2010/main" val="207107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809595"/>
            <a:ext cx="7772400" cy="771555"/>
          </a:xfrm>
        </p:spPr>
        <p:txBody>
          <a:bodyPr>
            <a:normAutofit fontScale="90000"/>
          </a:bodyPr>
          <a:lstStyle/>
          <a:p>
            <a:br>
              <a:rPr lang="en-US" altLang="en-US" dirty="0"/>
            </a:br>
            <a:r>
              <a:rPr lang="en-US" altLang="en-US" sz="4000" dirty="0"/>
              <a:t>What is Included</a:t>
            </a:r>
            <a:br>
              <a:rPr lang="en-US" altLang="en-US" dirty="0"/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38200" y="1209705"/>
            <a:ext cx="7467600" cy="3343245"/>
          </a:xfrm>
        </p:spPr>
        <p:txBody>
          <a:bodyPr>
            <a:normAutofit fontScale="40000" lnSpcReduction="20000"/>
          </a:bodyPr>
          <a:lstStyle/>
          <a:p>
            <a:pPr algn="l"/>
            <a:endParaRPr lang="en-US" sz="44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2200" dirty="0"/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5100" dirty="0"/>
              <a:t>Full text of each question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5100" dirty="0"/>
              <a:t>Fair and concise summary of each question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5100" dirty="0"/>
              <a:t>Pro and Con Arguments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5100" dirty="0"/>
              <a:t>One sentence explaining the impact of a Yes vote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en-US" sz="5100" dirty="0"/>
              <a:t>One sentence explaining the impact of a No vote 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en-US" sz="5100" dirty="0"/>
          </a:p>
          <a:p>
            <a:pPr algn="l"/>
            <a:r>
              <a:rPr lang="en-US" sz="5100" dirty="0">
                <a:solidFill>
                  <a:srgbClr val="FFFF00"/>
                </a:solidFill>
              </a:rPr>
              <a:t>*  Mailed to every voting household</a:t>
            </a:r>
          </a:p>
          <a:p>
            <a:pPr algn="l"/>
            <a:r>
              <a:rPr lang="en-US" sz="5100" dirty="0">
                <a:solidFill>
                  <a:srgbClr val="FFFF00"/>
                </a:solidFill>
              </a:rPr>
              <a:t>*  On handout available at the polls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457200" y="4205408"/>
            <a:ext cx="8077200" cy="32385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800" i="1" dirty="0"/>
          </a:p>
        </p:txBody>
      </p:sp>
      <p:sp>
        <p:nvSpPr>
          <p:cNvPr id="6" name="TextBox 5"/>
          <p:cNvSpPr txBox="1"/>
          <p:nvPr/>
        </p:nvSpPr>
        <p:spPr>
          <a:xfrm flipH="1">
            <a:off x="5334000" y="409485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</p:spTree>
    <p:extLst>
      <p:ext uri="{BB962C8B-B14F-4D97-AF65-F5344CB8AC3E}">
        <p14:creationId xmlns:p14="http://schemas.microsoft.com/office/powerpoint/2010/main" val="230868037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52550"/>
            <a:ext cx="8610600" cy="3219450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	</a:t>
            </a:r>
            <a:r>
              <a:rPr lang="en-US" sz="2000" b="0" i="0" u="none" strike="noStrike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	</a:t>
            </a:r>
            <a:endParaRPr lang="en-US" sz="20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/>
            <a:endParaRPr lang="en-US" sz="10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/>
            <a:endParaRPr lang="en-US" sz="10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000" b="0" i="0" u="none" strike="noStrike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	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476750"/>
            <a:ext cx="8153400" cy="95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8" t="4792" r="1620" b="5044"/>
          <a:stretch/>
        </p:blipFill>
        <p:spPr>
          <a:xfrm>
            <a:off x="1638299" y="798877"/>
            <a:ext cx="6096001" cy="3830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5338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52550"/>
            <a:ext cx="8610600" cy="3219450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	</a:t>
            </a:r>
            <a:r>
              <a:rPr lang="en-US" sz="2000" b="0" i="0" u="none" strike="noStrike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	</a:t>
            </a:r>
            <a:endParaRPr lang="en-US" sz="20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/>
            <a:endParaRPr lang="en-US" sz="10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/>
            <a:endParaRPr lang="en-US" sz="10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000" b="0" i="0" u="none" strike="noStrike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	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476750"/>
            <a:ext cx="8153400" cy="95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878" t="5382" r="3659" b="4921"/>
          <a:stretch/>
        </p:blipFill>
        <p:spPr>
          <a:xfrm>
            <a:off x="1600200" y="785594"/>
            <a:ext cx="5715000" cy="381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00177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742950"/>
            <a:ext cx="8458199" cy="609599"/>
          </a:xfrm>
        </p:spPr>
        <p:txBody>
          <a:bodyPr>
            <a:noAutofit/>
          </a:bodyPr>
          <a:lstStyle/>
          <a:p>
            <a:r>
              <a:rPr lang="en-US" sz="2800" b="1" u="sng" dirty="0"/>
              <a:t>Timetable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1352550"/>
            <a:ext cx="8610600" cy="3219450"/>
          </a:xfrm>
        </p:spPr>
        <p:txBody>
          <a:bodyPr>
            <a:no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</a:rPr>
              <a:t>	</a:t>
            </a:r>
          </a:p>
          <a:p>
            <a:pPr algn="l"/>
            <a:r>
              <a:rPr lang="en-US" sz="2000" dirty="0">
                <a:solidFill>
                  <a:schemeClr val="tx1"/>
                </a:solidFill>
              </a:rPr>
              <a:t>		</a:t>
            </a:r>
            <a:r>
              <a:rPr lang="en-US" sz="2000" b="0" i="0" u="none" strike="noStrike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	</a:t>
            </a:r>
            <a:endParaRPr lang="en-US" sz="20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/>
            <a:endParaRPr lang="en-US" sz="1000" b="0" i="0" u="none" strike="noStrike" dirty="0">
              <a:solidFill>
                <a:schemeClr val="tx1"/>
              </a:solidFill>
              <a:effectLst/>
              <a:latin typeface="Calibri" panose="020F0502020204030204" pitchFamily="34" charset="0"/>
            </a:endParaRPr>
          </a:p>
          <a:p>
            <a:pPr algn="l"/>
            <a:endParaRPr lang="en-US" sz="1000" dirty="0">
              <a:solidFill>
                <a:srgbClr val="FFFF00"/>
              </a:solidFill>
              <a:latin typeface="Calibri" panose="020F0502020204030204" pitchFamily="34" charset="0"/>
            </a:endParaRPr>
          </a:p>
          <a:p>
            <a:pPr algn="l"/>
            <a:r>
              <a:rPr lang="en-US" sz="2000" b="0" i="0" u="none" strike="noStrike" dirty="0">
                <a:solidFill>
                  <a:srgbClr val="FFFF00"/>
                </a:solidFill>
                <a:effectLst/>
                <a:latin typeface="Calibri" panose="020F0502020204030204" pitchFamily="34" charset="0"/>
              </a:rPr>
              <a:t>	</a:t>
            </a:r>
            <a:endParaRPr lang="en-US" sz="2000" dirty="0">
              <a:solidFill>
                <a:schemeClr val="tx1"/>
              </a:solidFill>
            </a:endParaRPr>
          </a:p>
          <a:p>
            <a:pPr algn="l"/>
            <a:endParaRPr lang="en-US" sz="18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476750"/>
            <a:ext cx="8153400" cy="95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FBE21D2A-85DE-41B6-8450-85B254F0D16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4050846"/>
              </p:ext>
            </p:extLst>
          </p:nvPr>
        </p:nvGraphicFramePr>
        <p:xfrm>
          <a:off x="457200" y="1428750"/>
          <a:ext cx="8229600" cy="3143250"/>
        </p:xfrm>
        <a:graphic>
          <a:graphicData uri="http://schemas.openxmlformats.org/drawingml/2006/table">
            <a:tbl>
              <a:tblPr bandRow="1">
                <a:tableStyleId>{5940675A-B579-460E-94D1-54222C63F5DA}</a:tableStyleId>
              </a:tblPr>
              <a:tblGrid>
                <a:gridCol w="2150076">
                  <a:extLst>
                    <a:ext uri="{9D8B030D-6E8A-4147-A177-3AD203B41FA5}">
                      <a16:colId xmlns:a16="http://schemas.microsoft.com/office/drawing/2014/main" val="1279721354"/>
                    </a:ext>
                  </a:extLst>
                </a:gridCol>
                <a:gridCol w="6079524">
                  <a:extLst>
                    <a:ext uri="{9D8B030D-6E8A-4147-A177-3AD203B41FA5}">
                      <a16:colId xmlns:a16="http://schemas.microsoft.com/office/drawing/2014/main" val="3655978995"/>
                    </a:ext>
                  </a:extLst>
                </a:gridCol>
              </a:tblGrid>
              <a:tr h="628650">
                <a:tc>
                  <a:txBody>
                    <a:bodyPr/>
                    <a:lstStyle/>
                    <a:p>
                      <a:r>
                        <a:rPr lang="en-US" sz="1600" dirty="0">
                          <a:solidFill>
                            <a:srgbClr val="FFFF00"/>
                          </a:solidFill>
                        </a:rPr>
                        <a:t>Ballot Question Vote          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Select Board votes that question shall appear on ballot.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276801214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r>
                        <a:rPr lang="en-US" sz="1600" b="0" u="none" strike="noStrike" dirty="0">
                          <a:solidFill>
                            <a:srgbClr val="FFFF00"/>
                          </a:solidFill>
                          <a:effectLst/>
                        </a:rPr>
                        <a:t>35 days before election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Select Board notifies Town Clerk.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354859866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r>
                        <a:rPr lang="en-US" sz="1600" b="0" u="none" strike="noStrike" dirty="0">
                          <a:solidFill>
                            <a:srgbClr val="FFFF00"/>
                          </a:solidFill>
                          <a:effectLst/>
                        </a:rPr>
                        <a:t>28-34 days before election</a:t>
                      </a:r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Proponents/opponents asked to submit written arguments.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367070994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dirty="0">
                          <a:solidFill>
                            <a:srgbClr val="FFFF00"/>
                          </a:solidFill>
                          <a:effectLst/>
                        </a:rPr>
                        <a:t>At least 20 </a:t>
                      </a:r>
                      <a:r>
                        <a:rPr lang="en-US" sz="1600" dirty="0">
                          <a:solidFill>
                            <a:srgbClr val="FFFF00"/>
                          </a:solidFill>
                        </a:rPr>
                        <a:t>days </a:t>
                      </a:r>
                      <a:r>
                        <a:rPr lang="en-US" sz="1600" b="0" u="none" strike="noStrike" dirty="0">
                          <a:solidFill>
                            <a:srgbClr val="FFFF00"/>
                          </a:solidFill>
                          <a:effectLst/>
                        </a:rPr>
                        <a:t>before election</a:t>
                      </a:r>
                      <a:endParaRPr lang="en-US" sz="1600" b="0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Summary arguments sent to Select Board for mailing to voters. 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527331775"/>
                  </a:ext>
                </a:extLst>
              </a:tr>
              <a:tr h="62865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u="none" strike="noStrike" dirty="0">
                          <a:solidFill>
                            <a:srgbClr val="FFFF00"/>
                          </a:solidFill>
                          <a:effectLst/>
                        </a:rPr>
                        <a:t>At least 7 days before election</a:t>
                      </a:r>
                      <a:endParaRPr lang="en-US" sz="1600" b="0" i="0" u="none" strike="noStrike" dirty="0">
                        <a:solidFill>
                          <a:srgbClr val="FFFF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Ballot question &amp; summary arguments mailed to households.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7731601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078433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37548" y="1045192"/>
            <a:ext cx="7825451" cy="550243"/>
          </a:xfrm>
        </p:spPr>
        <p:txBody>
          <a:bodyPr>
            <a:noAutofit/>
          </a:bodyPr>
          <a:lstStyle/>
          <a:p>
            <a:r>
              <a:rPr lang="en-US" sz="3600" b="1" dirty="0"/>
              <a:t>ARTICLE 36. Local Ballot Option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37548" y="1885950"/>
            <a:ext cx="7368252" cy="2514600"/>
          </a:xfrm>
        </p:spPr>
        <p:txBody>
          <a:bodyPr>
            <a:noAutofit/>
          </a:bodyPr>
          <a:lstStyle/>
          <a:p>
            <a:pPr algn="l"/>
            <a:r>
              <a:rPr lang="en-US" sz="2800" dirty="0"/>
              <a:t>Ms. Ackerman moves: </a:t>
            </a:r>
          </a:p>
          <a:p>
            <a:pPr algn="l"/>
            <a:endParaRPr lang="en-US" sz="2000" dirty="0"/>
          </a:p>
          <a:p>
            <a:pPr algn="l"/>
            <a:r>
              <a:rPr lang="en-US" sz="2400" dirty="0"/>
              <a:t>That the </a:t>
            </a:r>
            <a:r>
              <a:rPr lang="en-US" sz="2400"/>
              <a:t>Town adopt </a:t>
            </a:r>
            <a:r>
              <a:rPr lang="en-US" sz="2400" dirty="0"/>
              <a:t>the provisions of Mass. Gen. Laws c. 53, § 18B , which would allow the Town to provide Concord voters with information related to ballot questions.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476750"/>
            <a:ext cx="8153400" cy="95250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ARTICLE 36: Local Ballot Option</a:t>
            </a:r>
          </a:p>
        </p:txBody>
      </p:sp>
    </p:spTree>
    <p:extLst>
      <p:ext uri="{BB962C8B-B14F-4D97-AF65-F5344CB8AC3E}">
        <p14:creationId xmlns:p14="http://schemas.microsoft.com/office/powerpoint/2010/main" val="8534995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2251</TotalTime>
  <Words>328</Words>
  <Application>Microsoft Office PowerPoint</Application>
  <PresentationFormat>On-screen Show (16:9)</PresentationFormat>
  <Paragraphs>65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ARTICLE 36. Local Ballot Option</vt:lpstr>
      <vt:lpstr> Why Vote for this? </vt:lpstr>
      <vt:lpstr> What is Included </vt:lpstr>
      <vt:lpstr>PowerPoint Presentation</vt:lpstr>
      <vt:lpstr>PowerPoint Presentation</vt:lpstr>
      <vt:lpstr>Timetable</vt:lpstr>
      <vt:lpstr>ARTICLE 36. Local Ballot Option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terri ackerman</cp:lastModifiedBy>
  <cp:revision>60</cp:revision>
  <cp:lastPrinted>2022-02-27T15:53:40Z</cp:lastPrinted>
  <dcterms:created xsi:type="dcterms:W3CDTF">2018-11-06T01:42:37Z</dcterms:created>
  <dcterms:modified xsi:type="dcterms:W3CDTF">2022-04-25T20:45:39Z</dcterms:modified>
</cp:coreProperties>
</file>