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33" r:id="rId2"/>
    <p:sldId id="334" r:id="rId3"/>
    <p:sldId id="283" r:id="rId4"/>
    <p:sldId id="335" r:id="rId5"/>
    <p:sldId id="322" r:id="rId6"/>
    <p:sldId id="323" r:id="rId7"/>
    <p:sldId id="332" r:id="rId8"/>
    <p:sldId id="324" r:id="rId9"/>
    <p:sldId id="325" r:id="rId10"/>
    <p:sldId id="292" r:id="rId11"/>
    <p:sldId id="326" r:id="rId12"/>
    <p:sldId id="328" r:id="rId13"/>
    <p:sldId id="327" r:id="rId14"/>
    <p:sldId id="329" r:id="rId15"/>
    <p:sldId id="337" r:id="rId16"/>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A3B0FA-FF45-8B57-B5FC-2711841B2310}" name="Jon Straggas" initials="JS" userId="S::jstraggas@concordma.gov::78062341-6058-4b29-a114-9fcfd8905f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D328B"/>
    <a:srgbClr val="0C25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29" autoAdjust="0"/>
  </p:normalViewPr>
  <p:slideViewPr>
    <p:cSldViewPr>
      <p:cViewPr varScale="1">
        <p:scale>
          <a:sx n="120" d="100"/>
          <a:sy n="120" d="100"/>
        </p:scale>
        <p:origin x="96" y="3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27" tIns="46214" rIns="92427" bIns="46214"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2427" tIns="46214" rIns="92427" bIns="46214" rtlCol="0"/>
          <a:lstStyle>
            <a:lvl1pPr algn="r">
              <a:defRPr sz="1200"/>
            </a:lvl1pPr>
          </a:lstStyle>
          <a:p>
            <a:fld id="{88573D05-6575-4EDC-B64A-CFB6DC1CF850}" type="datetimeFigureOut">
              <a:rPr lang="en-US" smtClean="0"/>
              <a:t>4/27/2022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427" tIns="46214" rIns="92427" bIns="46214" rtlCol="0" anchor="ctr"/>
          <a:lstStyle/>
          <a:p>
            <a:endParaRPr lang="en-US" dirty="0"/>
          </a:p>
        </p:txBody>
      </p:sp>
      <p:sp>
        <p:nvSpPr>
          <p:cNvPr id="5" name="Notes Placeholder 4"/>
          <p:cNvSpPr>
            <a:spLocks noGrp="1"/>
          </p:cNvSpPr>
          <p:nvPr>
            <p:ph type="body" sz="quarter" idx="3"/>
          </p:nvPr>
        </p:nvSpPr>
        <p:spPr>
          <a:xfrm>
            <a:off x="701041" y="4415794"/>
            <a:ext cx="5608320" cy="4183380"/>
          </a:xfrm>
          <a:prstGeom prst="rect">
            <a:avLst/>
          </a:prstGeom>
        </p:spPr>
        <p:txBody>
          <a:bodyPr vert="horz" lIns="92427" tIns="46214" rIns="92427" bIns="462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5"/>
            <a:ext cx="3037840" cy="464820"/>
          </a:xfrm>
          <a:prstGeom prst="rect">
            <a:avLst/>
          </a:prstGeom>
        </p:spPr>
        <p:txBody>
          <a:bodyPr vert="horz" lIns="92427" tIns="46214" rIns="92427" bIns="462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5"/>
            <a:ext cx="3037840" cy="464820"/>
          </a:xfrm>
          <a:prstGeom prst="rect">
            <a:avLst/>
          </a:prstGeom>
        </p:spPr>
        <p:txBody>
          <a:bodyPr vert="horz" lIns="92427" tIns="46214" rIns="92427" bIns="46214" rtlCol="0" anchor="b"/>
          <a:lstStyle>
            <a:lvl1pPr algn="r">
              <a:defRPr sz="1200"/>
            </a:lvl1pPr>
          </a:lstStyle>
          <a:p>
            <a:fld id="{D6449471-CD9B-4060-9245-E5C00C25A7D6}" type="slidenum">
              <a:rPr lang="en-US" smtClean="0"/>
              <a:t>‹#›</a:t>
            </a:fld>
            <a:endParaRPr lang="en-US" dirty="0"/>
          </a:p>
        </p:txBody>
      </p:sp>
    </p:spTree>
    <p:extLst>
      <p:ext uri="{BB962C8B-B14F-4D97-AF65-F5344CB8AC3E}">
        <p14:creationId xmlns:p14="http://schemas.microsoft.com/office/powerpoint/2010/main" val="3709094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Tier 1 or Capital Outlay Projects sorted by Department. </a:t>
            </a:r>
          </a:p>
          <a:p>
            <a:endParaRPr lang="en-US" dirty="0"/>
          </a:p>
          <a:p>
            <a:endParaRPr lang="en-US" dirty="0"/>
          </a:p>
        </p:txBody>
      </p:sp>
      <p:sp>
        <p:nvSpPr>
          <p:cNvPr id="4" name="Slide Number Placeholder 3"/>
          <p:cNvSpPr>
            <a:spLocks noGrp="1"/>
          </p:cNvSpPr>
          <p:nvPr>
            <p:ph type="sldNum" sz="quarter" idx="10"/>
          </p:nvPr>
        </p:nvSpPr>
        <p:spPr/>
        <p:txBody>
          <a:bodyPr/>
          <a:lstStyle/>
          <a:p>
            <a:fld id="{D6449471-CD9B-4060-9245-E5C00C25A7D6}" type="slidenum">
              <a:rPr lang="en-US" smtClean="0"/>
              <a:t>3</a:t>
            </a:fld>
            <a:endParaRPr lang="en-US" dirty="0"/>
          </a:p>
        </p:txBody>
      </p:sp>
    </p:spTree>
    <p:extLst>
      <p:ext uri="{BB962C8B-B14F-4D97-AF65-F5344CB8AC3E}">
        <p14:creationId xmlns:p14="http://schemas.microsoft.com/office/powerpoint/2010/main" val="338257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Gerow Park, located off Commonwealth Ave. in West Concord, will be completed by the end of this year. However, as you can see from this photo, while much of the land has been preserved, some of the strategic clearing that was necessary showed many more areas along the shoreline and close to the affordable home unit that are deeply covered with invasive species. These funds allocated here will be to hire the same environmental monitor who handled the initial park area invasive removal to conduct removals in at least three additional areas. The reminder of the funds will be used for replanting efforts along the shoreline and pond slope areas to replace the invasives being removed. </a:t>
            </a:r>
          </a:p>
        </p:txBody>
      </p:sp>
      <p:sp>
        <p:nvSpPr>
          <p:cNvPr id="4" name="Slide Number Placeholder 3"/>
          <p:cNvSpPr>
            <a:spLocks noGrp="1"/>
          </p:cNvSpPr>
          <p:nvPr>
            <p:ph type="sldNum" sz="quarter" idx="5"/>
          </p:nvPr>
        </p:nvSpPr>
        <p:spPr/>
        <p:txBody>
          <a:bodyPr/>
          <a:lstStyle/>
          <a:p>
            <a:fld id="{D6449471-CD9B-4060-9245-E5C00C25A7D6}" type="slidenum">
              <a:rPr lang="en-US" smtClean="0"/>
              <a:t>13</a:t>
            </a:fld>
            <a:endParaRPr lang="en-US" dirty="0"/>
          </a:p>
        </p:txBody>
      </p:sp>
    </p:spTree>
    <p:extLst>
      <p:ext uri="{BB962C8B-B14F-4D97-AF65-F5344CB8AC3E}">
        <p14:creationId xmlns:p14="http://schemas.microsoft.com/office/powerpoint/2010/main" val="671540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remainder of the Town’s borrowing funds will be allocated to the Department of Public Works including:</a:t>
            </a:r>
          </a:p>
          <a:p>
            <a:r>
              <a:rPr lang="en-US" dirty="0"/>
              <a:t>	$772,000 to begin a repair program for the most vulnerable drainage culverts in Town and to provide much needed maintenance to the Town’s 5 vehicular bridges</a:t>
            </a:r>
          </a:p>
          <a:p>
            <a:endParaRPr lang="en-US" dirty="0"/>
          </a:p>
          <a:p>
            <a:r>
              <a:rPr lang="en-US" dirty="0"/>
              <a:t>	$2 M for pavement maintenance which seems to apply preservation treatment to extend pavement life and reconstruct streets that are in disrepair. The Department seeks to reverse the trend of declining average pavement 			conditions that happen Town-wide; efforts in this area work accomplish this goal. </a:t>
            </a:r>
          </a:p>
          <a:p>
            <a:endParaRPr lang="en-US" dirty="0"/>
          </a:p>
          <a:p>
            <a:r>
              <a:rPr lang="en-US" dirty="0"/>
              <a:t>	$32,000 for traffic improvements which will improve traffic operations and safety measuring -- including signal timing, better intersection geometry and efficient roadway layout. </a:t>
            </a:r>
          </a:p>
          <a:p>
            <a:endParaRPr lang="en-US" dirty="0"/>
          </a:p>
          <a:p>
            <a:r>
              <a:rPr lang="en-US" dirty="0"/>
              <a:t>In terms of Heavy Equipment, specifics on those include the replacement of:</a:t>
            </a:r>
          </a:p>
          <a:p>
            <a:endParaRPr lang="en-US" dirty="0"/>
          </a:p>
          <a:p>
            <a:r>
              <a:rPr lang="en-US" dirty="0"/>
              <a:t>1 hybrid staff vehicle, 2 Ford F250 pick ups , 	2 light-duty dump trucks</a:t>
            </a:r>
          </a:p>
          <a:p>
            <a:endParaRPr lang="en-US" dirty="0"/>
          </a:p>
          <a:p>
            <a:r>
              <a:rPr lang="en-US" dirty="0"/>
              <a:t>1 Volvo L70 Front Loader and </a:t>
            </a:r>
          </a:p>
          <a:p>
            <a:endParaRPr lang="en-US" dirty="0"/>
          </a:p>
          <a:p>
            <a:r>
              <a:rPr lang="en-US" dirty="0"/>
              <a:t>1 2010 Sidewalk Plow. </a:t>
            </a:r>
          </a:p>
          <a:p>
            <a:endParaRPr lang="en-US" dirty="0"/>
          </a:p>
          <a:p>
            <a:r>
              <a:rPr lang="en-US" dirty="0"/>
              <a:t>The total for these is $712,000</a:t>
            </a:r>
          </a:p>
          <a:p>
            <a:endParaRPr lang="en-US" dirty="0"/>
          </a:p>
        </p:txBody>
      </p:sp>
      <p:sp>
        <p:nvSpPr>
          <p:cNvPr id="4" name="Slide Number Placeholder 3"/>
          <p:cNvSpPr>
            <a:spLocks noGrp="1"/>
          </p:cNvSpPr>
          <p:nvPr>
            <p:ph type="sldNum" sz="quarter" idx="5"/>
          </p:nvPr>
        </p:nvSpPr>
        <p:spPr/>
        <p:txBody>
          <a:bodyPr/>
          <a:lstStyle/>
          <a:p>
            <a:fld id="{D6449471-CD9B-4060-9245-E5C00C25A7D6}" type="slidenum">
              <a:rPr lang="en-US" smtClean="0"/>
              <a:t>14</a:t>
            </a:fld>
            <a:endParaRPr lang="en-US" dirty="0"/>
          </a:p>
        </p:txBody>
      </p:sp>
    </p:spTree>
    <p:extLst>
      <p:ext uri="{BB962C8B-B14F-4D97-AF65-F5344CB8AC3E}">
        <p14:creationId xmlns:p14="http://schemas.microsoft.com/office/powerpoint/2010/main" val="934122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$25,000 is allocated for a feasibility study relative to the use of the three Ripley building pods which are currently leased to the Concord Children’s Center. The Children’s Center is constructing a new facility for their operation and expect to vacate the space in 2023. This will allow the space to be used, potentially, for Concord Recreation’s Carousel Preschool which is currently housed in the western wing of the Harvey Wheeler Community Center. </a:t>
            </a:r>
          </a:p>
          <a:p>
            <a:endParaRPr lang="en-US" dirty="0"/>
          </a:p>
          <a:p>
            <a:r>
              <a:rPr lang="en-US" dirty="0"/>
              <a:t>Harvey Wheeler is also the home of the Concord COA. We have discussed the need for expanded senior programming areas as the senior population have been growing a great deal over the past many years. The ability for the COA to expand and use the entirely of the Harvey Wheeler building will not only benefit the seniors in Concord, but help that operation sustain and grow as our community ages. </a:t>
            </a:r>
          </a:p>
          <a:p>
            <a:endParaRPr lang="en-US" dirty="0"/>
          </a:p>
          <a:p>
            <a:r>
              <a:rPr lang="en-US" dirty="0"/>
              <a:t>Carousel’s move will allow them to continue to provide important preschool and early childhood educational care close to Concord Center the hub of Concord Recreation which is the Hunt Gym  </a:t>
            </a:r>
          </a:p>
        </p:txBody>
      </p:sp>
      <p:sp>
        <p:nvSpPr>
          <p:cNvPr id="4" name="Slide Number Placeholder 3"/>
          <p:cNvSpPr>
            <a:spLocks noGrp="1"/>
          </p:cNvSpPr>
          <p:nvPr>
            <p:ph type="sldNum" sz="quarter" idx="5"/>
          </p:nvPr>
        </p:nvSpPr>
        <p:spPr/>
        <p:txBody>
          <a:bodyPr/>
          <a:lstStyle/>
          <a:p>
            <a:fld id="{D6449471-CD9B-4060-9245-E5C00C25A7D6}" type="slidenum">
              <a:rPr lang="en-US" smtClean="0"/>
              <a:t>5</a:t>
            </a:fld>
            <a:endParaRPr lang="en-US" dirty="0"/>
          </a:p>
        </p:txBody>
      </p:sp>
    </p:spTree>
    <p:extLst>
      <p:ext uri="{BB962C8B-B14F-4D97-AF65-F5344CB8AC3E}">
        <p14:creationId xmlns:p14="http://schemas.microsoft.com/office/powerpoint/2010/main" val="1702053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Town’s subdivision rules and regulations were last updated in 2007. At this time, they are not up to date with current practices for stormwater management, landscaping and engineering design standards for roadway improvements. This request is for $75K to fund a consultant to assist in updating these and ensuring the regulations comply with State legislation and the Subdivision Control Law.</a:t>
            </a:r>
          </a:p>
          <a:p>
            <a:endParaRPr lang="en-US" dirty="0"/>
          </a:p>
          <a:p>
            <a:r>
              <a:rPr lang="en-US" dirty="0"/>
              <a:t>$10K is requested for pond and stream management and intended to provide limited funds for emergency response situations which arise in these areas. The hope is that when something happens in these are – such as flooding of small rivers or tributaries because of bever activities, we are able to react and respond before there is damage. This amount can also be used to plant or replant wetland areas which have been disturbed.</a:t>
            </a:r>
          </a:p>
          <a:p>
            <a:endParaRPr lang="en-US" dirty="0"/>
          </a:p>
          <a:p>
            <a:r>
              <a:rPr lang="en-US" dirty="0"/>
              <a:t>$10K is also requested for agricultural fields improvements and is intended to provide a source of funding to purchase materials and hire contractors that will work to improve soil characteristics and quality and to define or delineate agricultural land or preserve farm fields within the Town’s more than 200 acres of municipally-owned fields. </a:t>
            </a:r>
          </a:p>
        </p:txBody>
      </p:sp>
      <p:sp>
        <p:nvSpPr>
          <p:cNvPr id="4" name="Slide Number Placeholder 3"/>
          <p:cNvSpPr>
            <a:spLocks noGrp="1"/>
          </p:cNvSpPr>
          <p:nvPr>
            <p:ph type="sldNum" sz="quarter" idx="5"/>
          </p:nvPr>
        </p:nvSpPr>
        <p:spPr/>
        <p:txBody>
          <a:bodyPr/>
          <a:lstStyle/>
          <a:p>
            <a:fld id="{D6449471-CD9B-4060-9245-E5C00C25A7D6}" type="slidenum">
              <a:rPr lang="en-US" smtClean="0"/>
              <a:t>6</a:t>
            </a:fld>
            <a:endParaRPr lang="en-US" dirty="0"/>
          </a:p>
        </p:txBody>
      </p:sp>
    </p:spTree>
    <p:extLst>
      <p:ext uri="{BB962C8B-B14F-4D97-AF65-F5344CB8AC3E}">
        <p14:creationId xmlns:p14="http://schemas.microsoft.com/office/powerpoint/2010/main" val="277399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$100,000 will be allocated to Sustainability efforts Town Wide which has been Concord’s practice for nearly 10 years. Examples of how these funds may be used can be seen here and include matching funds for grant opportunities and expanded the Town’s electrical vehicle capacity and fleet. </a:t>
            </a:r>
          </a:p>
          <a:p>
            <a:endParaRPr lang="en-US" dirty="0"/>
          </a:p>
          <a:p>
            <a:r>
              <a:rPr lang="en-US" b="0" i="0" dirty="0">
                <a:solidFill>
                  <a:srgbClr val="282828"/>
                </a:solidFill>
                <a:effectLst/>
                <a:latin typeface="Helvetica Neue"/>
              </a:rPr>
              <a:t>Following a change in Massachusetts state law in 1979, all communities are required to perform a comprehensive valuation of all properties within the community, including a detailed market analysis relative to property sales. </a:t>
            </a:r>
          </a:p>
          <a:p>
            <a:endParaRPr lang="en-US" b="0" i="0" dirty="0">
              <a:solidFill>
                <a:srgbClr val="282828"/>
              </a:solidFill>
              <a:effectLst/>
              <a:latin typeface="Helvetica Neue"/>
            </a:endParaRPr>
          </a:p>
          <a:p>
            <a:r>
              <a:rPr lang="en-US" b="0" i="0" dirty="0">
                <a:solidFill>
                  <a:srgbClr val="282828"/>
                </a:solidFill>
                <a:effectLst/>
                <a:latin typeface="Helvetica Neue"/>
              </a:rPr>
              <a:t>Once this is complete a community can be "certified" by the state’s Department of Revenue. All communities are required to be "recertified" every five years, in order to be recertified, a community must demonstrate that it has maintained the integrity of its property data, analyzed the sales market, adjusted values to be at 100 of market value, and met various statistical requirements.</a:t>
            </a:r>
          </a:p>
          <a:p>
            <a:endParaRPr lang="en-US" b="0" i="0" dirty="0">
              <a:solidFill>
                <a:srgbClr val="282828"/>
              </a:solidFill>
              <a:effectLst/>
              <a:latin typeface="Helvetica Neue"/>
            </a:endParaRPr>
          </a:p>
          <a:p>
            <a:r>
              <a:rPr lang="en-US" b="0" i="0" dirty="0">
                <a:solidFill>
                  <a:srgbClr val="282828"/>
                </a:solidFill>
                <a:effectLst/>
                <a:latin typeface="Helvetica Neue"/>
              </a:rPr>
              <a:t>The $35,000 sought under this line item is for efforts relative to that endeavor. </a:t>
            </a:r>
            <a:endParaRPr lang="en-US" dirty="0"/>
          </a:p>
        </p:txBody>
      </p:sp>
      <p:sp>
        <p:nvSpPr>
          <p:cNvPr id="4" name="Slide Number Placeholder 3"/>
          <p:cNvSpPr>
            <a:spLocks noGrp="1"/>
          </p:cNvSpPr>
          <p:nvPr>
            <p:ph type="sldNum" sz="quarter" idx="5"/>
          </p:nvPr>
        </p:nvSpPr>
        <p:spPr/>
        <p:txBody>
          <a:bodyPr/>
          <a:lstStyle/>
          <a:p>
            <a:fld id="{D6449471-CD9B-4060-9245-E5C00C25A7D6}" type="slidenum">
              <a:rPr lang="en-US" smtClean="0"/>
              <a:t>7</a:t>
            </a:fld>
            <a:endParaRPr lang="en-US" dirty="0"/>
          </a:p>
        </p:txBody>
      </p:sp>
    </p:spTree>
    <p:extLst>
      <p:ext uri="{BB962C8B-B14F-4D97-AF65-F5344CB8AC3E}">
        <p14:creationId xmlns:p14="http://schemas.microsoft.com/office/powerpoint/2010/main" val="231474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Police Department will be receiving $259,200 for the replacement of 5 mobile laptop modems for their vehicles, to replace 4 vehicles in line with the Department’s vehicle fleet rotation. Due to the higher prices for Hybrid Utility Vehicles, each vehicle request needed to be increased by $5k. </a:t>
            </a:r>
          </a:p>
          <a:p>
            <a:endParaRPr lang="en-US" dirty="0"/>
          </a:p>
          <a:p>
            <a:r>
              <a:rPr lang="en-US" dirty="0"/>
              <a:t>As of now, the PD has _____ Hybrid vehicles and _____ fully electric vehicles.</a:t>
            </a:r>
          </a:p>
          <a:p>
            <a:endParaRPr lang="en-US" dirty="0"/>
          </a:p>
          <a:p>
            <a:r>
              <a:rPr lang="en-US" dirty="0"/>
              <a:t>Other needs for this funding include various public safety equipment, night vision goggles and replaced of the AV equipment on the 3</a:t>
            </a:r>
            <a:r>
              <a:rPr lang="en-US" baseline="30000" dirty="0"/>
              <a:t>rd</a:t>
            </a:r>
            <a:r>
              <a:rPr lang="en-US" dirty="0"/>
              <a:t> floor station training room which is more than 15 years old.</a:t>
            </a:r>
          </a:p>
          <a:p>
            <a:endParaRPr lang="en-US" dirty="0"/>
          </a:p>
          <a:p>
            <a:r>
              <a:rPr lang="en-US" dirty="0"/>
              <a:t>Concord Fire is responsible for maintaining 31 community AED including at least one unit in each of the town buildings, each schools, and both public libraries. The funds are to replace the batteries in each of the units.</a:t>
            </a:r>
          </a:p>
          <a:p>
            <a:endParaRPr lang="en-US" dirty="0"/>
          </a:p>
          <a:p>
            <a:r>
              <a:rPr lang="en-US" dirty="0"/>
              <a:t>Firefighter turnout gear has also been requested at a funding level of $30K. The integrity to the equipment is vital to the safety of the Fire Personnel and there is a 10-year lifespan on all equipment. Each FF has 2 sets of gear which equal one set every 5 years in terms of replacement schedules.  </a:t>
            </a:r>
          </a:p>
        </p:txBody>
      </p:sp>
      <p:sp>
        <p:nvSpPr>
          <p:cNvPr id="4" name="Slide Number Placeholder 3"/>
          <p:cNvSpPr>
            <a:spLocks noGrp="1"/>
          </p:cNvSpPr>
          <p:nvPr>
            <p:ph type="sldNum" sz="quarter" idx="5"/>
          </p:nvPr>
        </p:nvSpPr>
        <p:spPr/>
        <p:txBody>
          <a:bodyPr/>
          <a:lstStyle/>
          <a:p>
            <a:fld id="{D6449471-CD9B-4060-9245-E5C00C25A7D6}" type="slidenum">
              <a:rPr lang="en-US" smtClean="0"/>
              <a:t>8</a:t>
            </a:fld>
            <a:endParaRPr lang="en-US" dirty="0"/>
          </a:p>
        </p:txBody>
      </p:sp>
    </p:spTree>
    <p:extLst>
      <p:ext uri="{BB962C8B-B14F-4D97-AF65-F5344CB8AC3E}">
        <p14:creationId xmlns:p14="http://schemas.microsoft.com/office/powerpoint/2010/main" val="2055783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rPr>
              <a:t>This year, CPW is looking for $40K to purchase an asset management tool that will have them utilize technology to completely inventory infrastructure systems and their conditions in order to program systematic maintenance for these assets.</a:t>
            </a:r>
          </a:p>
          <a:p>
            <a:endParaRPr lang="en-US" sz="1200" dirty="0">
              <a:latin typeface="+mj-lt"/>
            </a:endParaRPr>
          </a:p>
          <a:p>
            <a:r>
              <a:rPr lang="en-US" sz="1200" dirty="0">
                <a:latin typeface="+mj-lt"/>
              </a:rPr>
              <a:t>Additional monies will be used roadside needs such as guardrail replacements or repairs, line striping and signage and ensuring that center and fog lines as well as crosswalks are visible and vibrant. </a:t>
            </a:r>
          </a:p>
          <a:p>
            <a:endParaRPr lang="en-US" sz="1200" dirty="0">
              <a:latin typeface="+mj-lt"/>
            </a:endParaRPr>
          </a:p>
          <a:p>
            <a:r>
              <a:rPr lang="en-US" sz="1200" dirty="0">
                <a:latin typeface="+mj-lt"/>
              </a:rPr>
              <a:t>Other needs include:</a:t>
            </a:r>
          </a:p>
          <a:p>
            <a:endParaRPr lang="en-US" sz="1200" dirty="0">
              <a:latin typeface="+mj-lt"/>
            </a:endParaRPr>
          </a:p>
          <a:p>
            <a:r>
              <a:rPr lang="en-US" sz="1200" dirty="0">
                <a:latin typeface="+mj-lt"/>
              </a:rPr>
              <a:t>$37,500 for the replacement or addition of several public shade trees and </a:t>
            </a:r>
          </a:p>
          <a:p>
            <a:endParaRPr lang="en-US" sz="1200" dirty="0">
              <a:latin typeface="+mj-lt"/>
            </a:endParaRPr>
          </a:p>
          <a:p>
            <a:r>
              <a:rPr lang="en-US" sz="1200" dirty="0">
                <a:latin typeface="+mj-lt"/>
              </a:rPr>
              <a:t>$340K for the replacement of </a:t>
            </a:r>
            <a:r>
              <a:rPr lang="en-US" sz="1200" b="0" i="0" u="none" strike="noStrike" dirty="0">
                <a:solidFill>
                  <a:srgbClr val="000000"/>
                </a:solidFill>
                <a:effectLst/>
                <a:latin typeface="+mj-lt"/>
              </a:rPr>
              <a:t>a variety of small equipment which the various Public Works Division use to perform maintenance work.</a:t>
            </a:r>
          </a:p>
          <a:p>
            <a:endParaRPr lang="en-US" sz="1200" b="0" i="0" u="none" strike="noStrike" dirty="0">
              <a:solidFill>
                <a:srgbClr val="000000"/>
              </a:solidFill>
              <a:effectLst/>
              <a:latin typeface="+mj-lt"/>
            </a:endParaRPr>
          </a:p>
          <a:p>
            <a:r>
              <a:rPr lang="en-US" sz="1200" b="0" i="0" u="none" strike="noStrike" dirty="0">
                <a:solidFill>
                  <a:srgbClr val="000000"/>
                </a:solidFill>
                <a:effectLst/>
                <a:latin typeface="+mj-lt"/>
              </a:rPr>
              <a:t>For the Park and Tree Division, these include: leaf blowers, chainsaws, and weed trimmers. </a:t>
            </a:r>
          </a:p>
          <a:p>
            <a:endParaRPr lang="en-US" sz="1200" b="0" i="0" u="none" strike="noStrike" dirty="0">
              <a:solidFill>
                <a:srgbClr val="000000"/>
              </a:solidFill>
              <a:effectLst/>
              <a:latin typeface="+mj-lt"/>
            </a:endParaRPr>
          </a:p>
          <a:p>
            <a:r>
              <a:rPr lang="en-US" sz="1200" b="0" i="0" u="none" strike="noStrike" dirty="0">
                <a:solidFill>
                  <a:srgbClr val="000000"/>
                </a:solidFill>
                <a:effectLst/>
                <a:latin typeface="+mj-lt"/>
              </a:rPr>
              <a:t>For the Highway Division, this includes: asphalt cutting saws, material compactors and heavy equipment attachments.</a:t>
            </a:r>
            <a:r>
              <a:rPr lang="en-US" sz="1200" dirty="0">
                <a:latin typeface="+mj-lt"/>
              </a:rPr>
              <a:t> </a:t>
            </a:r>
          </a:p>
          <a:p>
            <a:r>
              <a:rPr lang="en-US" dirty="0"/>
              <a:t>				</a:t>
            </a:r>
          </a:p>
        </p:txBody>
      </p:sp>
      <p:sp>
        <p:nvSpPr>
          <p:cNvPr id="4" name="Slide Number Placeholder 3"/>
          <p:cNvSpPr>
            <a:spLocks noGrp="1"/>
          </p:cNvSpPr>
          <p:nvPr>
            <p:ph type="sldNum" sz="quarter" idx="5"/>
          </p:nvPr>
        </p:nvSpPr>
        <p:spPr/>
        <p:txBody>
          <a:bodyPr/>
          <a:lstStyle/>
          <a:p>
            <a:fld id="{D6449471-CD9B-4060-9245-E5C00C25A7D6}" type="slidenum">
              <a:rPr lang="en-US" smtClean="0"/>
              <a:t>9</a:t>
            </a:fld>
            <a:endParaRPr lang="en-US" dirty="0"/>
          </a:p>
        </p:txBody>
      </p:sp>
    </p:spTree>
    <p:extLst>
      <p:ext uri="{BB962C8B-B14F-4D97-AF65-F5344CB8AC3E}">
        <p14:creationId xmlns:p14="http://schemas.microsoft.com/office/powerpoint/2010/main" val="4167919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49471-CD9B-4060-9245-E5C00C25A7D6}" type="slidenum">
              <a:rPr lang="en-US" smtClean="0"/>
              <a:t>10</a:t>
            </a:fld>
            <a:endParaRPr lang="en-US" dirty="0"/>
          </a:p>
        </p:txBody>
      </p:sp>
    </p:spTree>
    <p:extLst>
      <p:ext uri="{BB962C8B-B14F-4D97-AF65-F5344CB8AC3E}">
        <p14:creationId xmlns:p14="http://schemas.microsoft.com/office/powerpoint/2010/main" val="182587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$52,750 has been allocated to Municipal Facilities, similar to the amount under the Capital Outlay. This will be used to fun extraordinary repairs or failures within town buildings that do not fit into a routine category. </a:t>
            </a:r>
          </a:p>
          <a:p>
            <a:endParaRPr lang="en-US" dirty="0"/>
          </a:p>
          <a:p>
            <a:r>
              <a:rPr lang="en-US" dirty="0"/>
              <a:t>A little over $581K has been allocated to the Keyes Road campus for Public Works to aide in the replacement of both building’s roofs which have well exceeded their life expectancy and are failing. </a:t>
            </a:r>
          </a:p>
        </p:txBody>
      </p:sp>
      <p:sp>
        <p:nvSpPr>
          <p:cNvPr id="4" name="Slide Number Placeholder 3"/>
          <p:cNvSpPr>
            <a:spLocks noGrp="1"/>
          </p:cNvSpPr>
          <p:nvPr>
            <p:ph type="sldNum" sz="quarter" idx="5"/>
          </p:nvPr>
        </p:nvSpPr>
        <p:spPr/>
        <p:txBody>
          <a:bodyPr/>
          <a:lstStyle/>
          <a:p>
            <a:fld id="{D6449471-CD9B-4060-9245-E5C00C25A7D6}" type="slidenum">
              <a:rPr lang="en-US" smtClean="0"/>
              <a:t>11</a:t>
            </a:fld>
            <a:endParaRPr lang="en-US" dirty="0"/>
          </a:p>
        </p:txBody>
      </p:sp>
    </p:spTree>
    <p:extLst>
      <p:ext uri="{BB962C8B-B14F-4D97-AF65-F5344CB8AC3E}">
        <p14:creationId xmlns:p14="http://schemas.microsoft.com/office/powerpoint/2010/main" val="2589681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Emerson Public Basketball Courts are used year-round by members of the public. When you walk by, you can often see several rogue balls and other equipment left out encouraging those in the area to stop and play.</a:t>
            </a:r>
          </a:p>
          <a:p>
            <a:endParaRPr lang="en-US" dirty="0"/>
          </a:p>
          <a:p>
            <a:r>
              <a:rPr lang="en-US" dirty="0"/>
              <a:t>It has been more than 15 years since the courts were smoothed and resurfaced. Major cracks and fault lines exist which have given way to frost heaves and made a number of spots within the court area unsafe. </a:t>
            </a:r>
          </a:p>
          <a:p>
            <a:endParaRPr lang="en-US" dirty="0"/>
          </a:p>
          <a:p>
            <a:r>
              <a:rPr lang="en-US" dirty="0"/>
              <a:t>$150,000 is proposed to totally refurbish the ground area making it safe and usable for all. </a:t>
            </a:r>
          </a:p>
        </p:txBody>
      </p:sp>
      <p:sp>
        <p:nvSpPr>
          <p:cNvPr id="4" name="Slide Number Placeholder 3"/>
          <p:cNvSpPr>
            <a:spLocks noGrp="1"/>
          </p:cNvSpPr>
          <p:nvPr>
            <p:ph type="sldNum" sz="quarter" idx="5"/>
          </p:nvPr>
        </p:nvSpPr>
        <p:spPr/>
        <p:txBody>
          <a:bodyPr/>
          <a:lstStyle/>
          <a:p>
            <a:fld id="{D6449471-CD9B-4060-9245-E5C00C25A7D6}" type="slidenum">
              <a:rPr lang="en-US" smtClean="0"/>
              <a:t>12</a:t>
            </a:fld>
            <a:endParaRPr lang="en-US" dirty="0"/>
          </a:p>
        </p:txBody>
      </p:sp>
    </p:spTree>
    <p:extLst>
      <p:ext uri="{BB962C8B-B14F-4D97-AF65-F5344CB8AC3E}">
        <p14:creationId xmlns:p14="http://schemas.microsoft.com/office/powerpoint/2010/main" val="100991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362CF7-34D8-4635-A9AE-FBAFA8966551}" type="slidenum">
              <a:rPr lang="en-US" smtClean="0"/>
              <a:t>‹#›</a:t>
            </a:fld>
            <a:endParaRPr lang="en-US" dirty="0"/>
          </a:p>
        </p:txBody>
      </p:sp>
      <p:sp>
        <p:nvSpPr>
          <p:cNvPr id="7" name="Rectangle 6"/>
          <p:cNvSpPr/>
          <p:nvPr userDrawn="1"/>
        </p:nvSpPr>
        <p:spPr>
          <a:xfrm>
            <a:off x="381000" y="361950"/>
            <a:ext cx="8382000" cy="4267200"/>
          </a:xfrm>
          <a:prstGeom prst="rect">
            <a:avLst/>
          </a:prstGeom>
          <a:noFill/>
          <a:ln w="381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3276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8362CF7-34D8-4635-A9AE-FBAFA8966551}" type="slidenum">
              <a:rPr lang="en-US" smtClean="0"/>
              <a:t>‹#›</a:t>
            </a:fld>
            <a:endParaRPr lang="en-US" dirty="0"/>
          </a:p>
        </p:txBody>
      </p:sp>
    </p:spTree>
    <p:extLst>
      <p:ext uri="{BB962C8B-B14F-4D97-AF65-F5344CB8AC3E}">
        <p14:creationId xmlns:p14="http://schemas.microsoft.com/office/powerpoint/2010/main" val="3749575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362CF7-34D8-4635-A9AE-FBAFA8966551}" type="slidenum">
              <a:rPr lang="en-US" smtClean="0"/>
              <a:t>‹#›</a:t>
            </a:fld>
            <a:endParaRPr lang="en-US" dirty="0"/>
          </a:p>
        </p:txBody>
      </p:sp>
    </p:spTree>
    <p:extLst>
      <p:ext uri="{BB962C8B-B14F-4D97-AF65-F5344CB8AC3E}">
        <p14:creationId xmlns:p14="http://schemas.microsoft.com/office/powerpoint/2010/main" val="1528062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362CF7-34D8-4635-A9AE-FBAFA8966551}" type="slidenum">
              <a:rPr lang="en-US" smtClean="0"/>
              <a:t>‹#›</a:t>
            </a:fld>
            <a:endParaRPr lang="en-US" dirty="0"/>
          </a:p>
        </p:txBody>
      </p:sp>
    </p:spTree>
    <p:extLst>
      <p:ext uri="{BB962C8B-B14F-4D97-AF65-F5344CB8AC3E}">
        <p14:creationId xmlns:p14="http://schemas.microsoft.com/office/powerpoint/2010/main" val="423589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362CF7-34D8-4635-A9AE-FBAFA8966551}" type="slidenum">
              <a:rPr lang="en-US" smtClean="0"/>
              <a:t>‹#›</a:t>
            </a:fld>
            <a:endParaRPr lang="en-US" dirty="0"/>
          </a:p>
        </p:txBody>
      </p:sp>
      <p:sp>
        <p:nvSpPr>
          <p:cNvPr id="7" name="Rectangle 6"/>
          <p:cNvSpPr/>
          <p:nvPr userDrawn="1"/>
        </p:nvSpPr>
        <p:spPr>
          <a:xfrm>
            <a:off x="381000" y="361950"/>
            <a:ext cx="8382000" cy="4267200"/>
          </a:xfrm>
          <a:prstGeom prst="rect">
            <a:avLst/>
          </a:prstGeom>
          <a:noFill/>
          <a:ln w="381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5681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362CF7-34D8-4635-A9AE-FBAFA8966551}" type="slidenum">
              <a:rPr lang="en-US" smtClean="0"/>
              <a:t>‹#›</a:t>
            </a:fld>
            <a:endParaRPr lang="en-US" dirty="0"/>
          </a:p>
        </p:txBody>
      </p:sp>
    </p:spTree>
    <p:extLst>
      <p:ext uri="{BB962C8B-B14F-4D97-AF65-F5344CB8AC3E}">
        <p14:creationId xmlns:p14="http://schemas.microsoft.com/office/powerpoint/2010/main" val="3969757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362CF7-34D8-4635-A9AE-FBAFA8966551}" type="slidenum">
              <a:rPr lang="en-US" smtClean="0"/>
              <a:t>‹#›</a:t>
            </a:fld>
            <a:endParaRPr lang="en-US" dirty="0"/>
          </a:p>
        </p:txBody>
      </p:sp>
    </p:spTree>
    <p:extLst>
      <p:ext uri="{BB962C8B-B14F-4D97-AF65-F5344CB8AC3E}">
        <p14:creationId xmlns:p14="http://schemas.microsoft.com/office/powerpoint/2010/main" val="634954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8362CF7-34D8-4635-A9AE-FBAFA8966551}" type="slidenum">
              <a:rPr lang="en-US" smtClean="0"/>
              <a:t>‹#›</a:t>
            </a:fld>
            <a:endParaRPr lang="en-US" dirty="0"/>
          </a:p>
        </p:txBody>
      </p:sp>
    </p:spTree>
    <p:extLst>
      <p:ext uri="{BB962C8B-B14F-4D97-AF65-F5344CB8AC3E}">
        <p14:creationId xmlns:p14="http://schemas.microsoft.com/office/powerpoint/2010/main" val="530113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18362CF7-34D8-4635-A9AE-FBAFA8966551}" type="slidenum">
              <a:rPr lang="en-US" smtClean="0"/>
              <a:t>‹#›</a:t>
            </a:fld>
            <a:endParaRPr lang="en-US" dirty="0"/>
          </a:p>
        </p:txBody>
      </p:sp>
    </p:spTree>
    <p:extLst>
      <p:ext uri="{BB962C8B-B14F-4D97-AF65-F5344CB8AC3E}">
        <p14:creationId xmlns:p14="http://schemas.microsoft.com/office/powerpoint/2010/main" val="2628533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18362CF7-34D8-4635-A9AE-FBAFA8966551}" type="slidenum">
              <a:rPr lang="en-US" smtClean="0"/>
              <a:t>‹#›</a:t>
            </a:fld>
            <a:endParaRPr lang="en-US" dirty="0"/>
          </a:p>
        </p:txBody>
      </p:sp>
    </p:spTree>
    <p:extLst>
      <p:ext uri="{BB962C8B-B14F-4D97-AF65-F5344CB8AC3E}">
        <p14:creationId xmlns:p14="http://schemas.microsoft.com/office/powerpoint/2010/main" val="2460631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18362CF7-34D8-4635-A9AE-FBAFA8966551}" type="slidenum">
              <a:rPr lang="en-US" smtClean="0"/>
              <a:t>‹#›</a:t>
            </a:fld>
            <a:endParaRPr lang="en-US" dirty="0"/>
          </a:p>
        </p:txBody>
      </p:sp>
    </p:spTree>
    <p:extLst>
      <p:ext uri="{BB962C8B-B14F-4D97-AF65-F5344CB8AC3E}">
        <p14:creationId xmlns:p14="http://schemas.microsoft.com/office/powerpoint/2010/main" val="74645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8362CF7-34D8-4635-A9AE-FBAFA8966551}" type="slidenum">
              <a:rPr lang="en-US" smtClean="0"/>
              <a:t>‹#›</a:t>
            </a:fld>
            <a:endParaRPr lang="en-US" dirty="0"/>
          </a:p>
        </p:txBody>
      </p:sp>
    </p:spTree>
    <p:extLst>
      <p:ext uri="{BB962C8B-B14F-4D97-AF65-F5344CB8AC3E}">
        <p14:creationId xmlns:p14="http://schemas.microsoft.com/office/powerpoint/2010/main" val="2196183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D328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8362CF7-34D8-4635-A9AE-FBAFA8966551}" type="slidenum">
              <a:rPr lang="en-US" smtClean="0"/>
              <a:t>‹#›</a:t>
            </a:fld>
            <a:endParaRPr lang="en-US" dirty="0"/>
          </a:p>
        </p:txBody>
      </p:sp>
      <p:sp>
        <p:nvSpPr>
          <p:cNvPr id="7" name="Rectangle 6"/>
          <p:cNvSpPr/>
          <p:nvPr userDrawn="1"/>
        </p:nvSpPr>
        <p:spPr>
          <a:xfrm>
            <a:off x="381000" y="361950"/>
            <a:ext cx="8382000" cy="4267200"/>
          </a:xfrm>
          <a:prstGeom prst="rect">
            <a:avLst/>
          </a:prstGeom>
          <a:noFill/>
          <a:ln w="381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3" descr="Town Seal"/>
          <p:cNvPicPr>
            <a:picLocks noChangeAspect="1" noChangeArrowheads="1"/>
          </p:cNvPicPr>
          <p:nvPr userDrawn="1"/>
        </p:nvPicPr>
        <p:blipFill>
          <a:blip r:embed="rId1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57200" y="402895"/>
            <a:ext cx="1066800" cy="105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24821"/>
      </p:ext>
    </p:extLst>
  </p:cSld>
  <p:clrMap bg1="dk1" tx1="lt1" bg2="dk2" tx2="lt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3D9E-975E-4B01-A7A5-A1997C957F7D}"/>
              </a:ext>
            </a:extLst>
          </p:cNvPr>
          <p:cNvSpPr>
            <a:spLocks noGrp="1"/>
          </p:cNvSpPr>
          <p:nvPr>
            <p:ph type="title"/>
          </p:nvPr>
        </p:nvSpPr>
        <p:spPr>
          <a:xfrm>
            <a:off x="457200" y="548876"/>
            <a:ext cx="8229600" cy="879873"/>
          </a:xfrm>
        </p:spPr>
        <p:txBody>
          <a:bodyPr>
            <a:normAutofit/>
          </a:bodyPr>
          <a:lstStyle/>
          <a:p>
            <a:r>
              <a:rPr lang="en-US" sz="2800" b="1" dirty="0"/>
              <a:t>              ARTICLE 10: Capital Improvement &amp; Debt Plan</a:t>
            </a:r>
            <a:endParaRPr lang="en-US" sz="2800" dirty="0"/>
          </a:p>
        </p:txBody>
      </p:sp>
      <p:sp>
        <p:nvSpPr>
          <p:cNvPr id="3" name="Content Placeholder 2">
            <a:extLst>
              <a:ext uri="{FF2B5EF4-FFF2-40B4-BE49-F238E27FC236}">
                <a16:creationId xmlns:a16="http://schemas.microsoft.com/office/drawing/2014/main" id="{92A3C11A-765C-4402-B24E-003402111C36}"/>
              </a:ext>
            </a:extLst>
          </p:cNvPr>
          <p:cNvSpPr>
            <a:spLocks noGrp="1"/>
          </p:cNvSpPr>
          <p:nvPr>
            <p:ph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Ms. Ackerman moves t</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hat the Town take affirmative action on Article 10, as printed in the handout pertaining to the Article.</a:t>
            </a: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a:p>
            <a:endParaRPr lang="en-US" dirty="0"/>
          </a:p>
        </p:txBody>
      </p:sp>
      <p:sp>
        <p:nvSpPr>
          <p:cNvPr id="4" name="Slide Number Placeholder 3">
            <a:extLst>
              <a:ext uri="{FF2B5EF4-FFF2-40B4-BE49-F238E27FC236}">
                <a16:creationId xmlns:a16="http://schemas.microsoft.com/office/drawing/2014/main" id="{0CFF8897-E1F9-4B85-BE5C-DF2A38E31997}"/>
              </a:ext>
            </a:extLst>
          </p:cNvPr>
          <p:cNvSpPr>
            <a:spLocks noGrp="1"/>
          </p:cNvSpPr>
          <p:nvPr>
            <p:ph type="sldNum" sz="quarter" idx="12"/>
          </p:nvPr>
        </p:nvSpPr>
        <p:spPr/>
        <p:txBody>
          <a:bodyPr/>
          <a:lstStyle/>
          <a:p>
            <a:fld id="{18362CF7-34D8-4635-A9AE-FBAFA8966551}" type="slidenum">
              <a:rPr lang="en-US" smtClean="0"/>
              <a:t>1</a:t>
            </a:fld>
            <a:endParaRPr lang="en-US" dirty="0"/>
          </a:p>
        </p:txBody>
      </p:sp>
    </p:spTree>
    <p:extLst>
      <p:ext uri="{BB962C8B-B14F-4D97-AF65-F5344CB8AC3E}">
        <p14:creationId xmlns:p14="http://schemas.microsoft.com/office/powerpoint/2010/main" val="1587926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328B"/>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524792" y="1216549"/>
            <a:ext cx="2665669" cy="1997766"/>
          </a:xfrm>
          <a:prstGeom prst="ellipse">
            <a:avLst/>
          </a:prstGeom>
        </p:spPr>
        <p:txBody>
          <a:bodyPr vert="horz" lIns="91440" tIns="45720" rIns="91440" bIns="45720" rtlCol="0" anchor="b">
            <a:normAutofit/>
          </a:bodyPr>
          <a:lstStyle/>
          <a:p>
            <a:pPr>
              <a:lnSpc>
                <a:spcPct val="90000"/>
              </a:lnSpc>
            </a:pPr>
            <a:r>
              <a:rPr lang="en-US" sz="2800" u="sng" kern="1200" dirty="0">
                <a:latin typeface="+mj-lt"/>
                <a:ea typeface="+mj-ea"/>
                <a:cs typeface="+mj-cs"/>
              </a:rPr>
              <a:t>Debt: $4,500,000</a:t>
            </a:r>
          </a:p>
        </p:txBody>
      </p:sp>
      <p:sp>
        <p:nvSpPr>
          <p:cNvPr id="5" name="Slide Number Placeholder 4"/>
          <p:cNvSpPr>
            <a:spLocks noGrp="1"/>
          </p:cNvSpPr>
          <p:nvPr>
            <p:ph type="sldNum" sz="quarter" idx="12"/>
          </p:nvPr>
        </p:nvSpPr>
        <p:spPr>
          <a:xfrm>
            <a:off x="8359902" y="4526280"/>
            <a:ext cx="411480" cy="411480"/>
          </a:xfrm>
          <a:prstGeom prst="ellipse">
            <a:avLst/>
          </a:prstGeom>
          <a:solidFill>
            <a:schemeClr val="tx1">
              <a:alpha val="80000"/>
            </a:schemeClr>
          </a:solidFill>
        </p:spPr>
        <p:txBody>
          <a:bodyPr vert="horz" lIns="91440" tIns="45720" rIns="91440" bIns="45720" rtlCol="0" anchor="ctr">
            <a:normAutofit fontScale="70000" lnSpcReduction="20000"/>
          </a:bodyPr>
          <a:lstStyle/>
          <a:p>
            <a:pPr algn="ctr">
              <a:spcAft>
                <a:spcPts val="600"/>
              </a:spcAft>
            </a:pPr>
            <a:fld id="{18362CF7-34D8-4635-A9AE-FBAFA8966551}" type="slidenum">
              <a:rPr lang="en-US">
                <a:solidFill>
                  <a:schemeClr val="bg1"/>
                </a:solidFill>
              </a:rPr>
              <a:pPr algn="ctr">
                <a:spcAft>
                  <a:spcPts val="600"/>
                </a:spcAft>
              </a:pPr>
              <a:t>10</a:t>
            </a:fld>
            <a:endParaRPr lang="en-US">
              <a:solidFill>
                <a:schemeClr val="bg1"/>
              </a:solidFill>
            </a:endParaRPr>
          </a:p>
        </p:txBody>
      </p:sp>
      <p:graphicFrame>
        <p:nvGraphicFramePr>
          <p:cNvPr id="3" name="Table 2">
            <a:extLst>
              <a:ext uri="{FF2B5EF4-FFF2-40B4-BE49-F238E27FC236}">
                <a16:creationId xmlns:a16="http://schemas.microsoft.com/office/drawing/2014/main" id="{A0B26485-8783-425A-9205-B9DEDF6A746D}"/>
              </a:ext>
            </a:extLst>
          </p:cNvPr>
          <p:cNvGraphicFramePr>
            <a:graphicFrameLocks noGrp="1"/>
          </p:cNvGraphicFramePr>
          <p:nvPr>
            <p:extLst>
              <p:ext uri="{D42A27DB-BD31-4B8C-83A1-F6EECF244321}">
                <p14:modId xmlns:p14="http://schemas.microsoft.com/office/powerpoint/2010/main" val="1426612851"/>
              </p:ext>
            </p:extLst>
          </p:nvPr>
        </p:nvGraphicFramePr>
        <p:xfrm>
          <a:off x="3494744" y="514350"/>
          <a:ext cx="4854272" cy="3886201"/>
        </p:xfrm>
        <a:graphic>
          <a:graphicData uri="http://schemas.openxmlformats.org/drawingml/2006/table">
            <a:tbl>
              <a:tblPr firstRow="1" firstCol="1" bandRow="1">
                <a:tableStyleId>{5C22544A-7EE6-4342-B048-85BDC9FD1C3A}</a:tableStyleId>
              </a:tblPr>
              <a:tblGrid>
                <a:gridCol w="1747923">
                  <a:extLst>
                    <a:ext uri="{9D8B030D-6E8A-4147-A177-3AD203B41FA5}">
                      <a16:colId xmlns:a16="http://schemas.microsoft.com/office/drawing/2014/main" val="886669531"/>
                    </a:ext>
                  </a:extLst>
                </a:gridCol>
                <a:gridCol w="2249437">
                  <a:extLst>
                    <a:ext uri="{9D8B030D-6E8A-4147-A177-3AD203B41FA5}">
                      <a16:colId xmlns:a16="http://schemas.microsoft.com/office/drawing/2014/main" val="1735349127"/>
                    </a:ext>
                  </a:extLst>
                </a:gridCol>
                <a:gridCol w="856912">
                  <a:extLst>
                    <a:ext uri="{9D8B030D-6E8A-4147-A177-3AD203B41FA5}">
                      <a16:colId xmlns:a16="http://schemas.microsoft.com/office/drawing/2014/main" val="3552382481"/>
                    </a:ext>
                  </a:extLst>
                </a:gridCol>
              </a:tblGrid>
              <a:tr h="230566">
                <a:tc>
                  <a:txBody>
                    <a:bodyPr/>
                    <a:lstStyle/>
                    <a:p>
                      <a:pPr marL="0" marR="0">
                        <a:spcBef>
                          <a:spcPts val="0"/>
                        </a:spcBef>
                        <a:spcAft>
                          <a:spcPts val="0"/>
                        </a:spcAft>
                      </a:pPr>
                      <a:r>
                        <a:rPr lang="en-US" sz="1000" b="1" u="sng">
                          <a:effectLst/>
                        </a:rPr>
                        <a:t>General Government</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3372200216"/>
                  </a:ext>
                </a:extLst>
              </a:tr>
              <a:tr h="230566">
                <a:tc>
                  <a:txBody>
                    <a:bodyPr/>
                    <a:lstStyle/>
                    <a:p>
                      <a:pPr marL="0" marR="0" algn="r">
                        <a:spcBef>
                          <a:spcPts val="0"/>
                        </a:spcBef>
                        <a:spcAft>
                          <a:spcPts val="0"/>
                        </a:spcAft>
                      </a:pPr>
                      <a:r>
                        <a:rPr lang="en-US" sz="1000" b="1" i="1">
                          <a:effectLst/>
                        </a:rPr>
                        <a:t>      Facilities Administration </a:t>
                      </a:r>
                      <a:endParaRPr lang="en-US" sz="1000" b="1" i="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r>
                        <a:rPr lang="en-US" sz="1000" b="1">
                          <a:effectLst/>
                        </a:rPr>
                        <a:t>Municipal Buildings, General</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r>
                        <a:rPr lang="en-US" sz="1000" b="1">
                          <a:effectLst/>
                        </a:rPr>
                        <a:t>$52,750</a:t>
                      </a: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42643418"/>
                  </a:ext>
                </a:extLst>
              </a:tr>
              <a:tr h="431057">
                <a:tc>
                  <a:txBody>
                    <a:bodyPr/>
                    <a:lstStyle/>
                    <a:p>
                      <a:pPr marL="0" marR="0" algn="r">
                        <a:spcBef>
                          <a:spcPts val="0"/>
                        </a:spcBef>
                        <a:spcAft>
                          <a:spcPts val="0"/>
                        </a:spcAft>
                      </a:pPr>
                      <a:r>
                        <a:rPr lang="en-US" sz="1000" b="1" i="1">
                          <a:effectLst/>
                        </a:rPr>
                        <a:t>      Facilities Administration </a:t>
                      </a:r>
                      <a:endParaRPr lang="en-US" sz="1000" b="1" i="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r>
                        <a:rPr lang="en-US" sz="1000" b="1" dirty="0">
                          <a:effectLst/>
                        </a:rPr>
                        <a:t>Municipal Buildings, 133/135 Keyes Rf. Replace.</a:t>
                      </a:r>
                      <a:endParaRPr lang="en-US" sz="1000" b="1" dirty="0">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r>
                        <a:rPr lang="en-US" sz="1000" b="1">
                          <a:effectLst/>
                        </a:rPr>
                        <a:t>$581,250</a:t>
                      </a: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1562895114"/>
                  </a:ext>
                </a:extLst>
              </a:tr>
              <a:tr h="431057">
                <a:tc>
                  <a:txBody>
                    <a:bodyPr/>
                    <a:lstStyle/>
                    <a:p>
                      <a:pPr marL="0" marR="0" algn="r">
                        <a:spcBef>
                          <a:spcPts val="0"/>
                        </a:spcBef>
                        <a:spcAft>
                          <a:spcPts val="0"/>
                        </a:spcAft>
                      </a:pPr>
                      <a:r>
                        <a:rPr lang="en-US" sz="1000" b="1" i="1">
                          <a:effectLst/>
                        </a:rPr>
                        <a:t>      Parks &amp; Playgrounds </a:t>
                      </a:r>
                      <a:endParaRPr lang="en-US" sz="1000" b="1" i="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r>
                        <a:rPr lang="en-US" sz="1000" b="1">
                          <a:effectLst/>
                        </a:rPr>
                        <a:t>Park Improvements, Emerson Basketball Court</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r>
                        <a:rPr lang="en-US" sz="1000" b="1">
                          <a:effectLst/>
                        </a:rPr>
                        <a:t>$150,000</a:t>
                      </a: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2330148680"/>
                  </a:ext>
                </a:extLst>
              </a:tr>
              <a:tr h="230566">
                <a:tc>
                  <a:txBody>
                    <a:bodyPr/>
                    <a:lstStyle/>
                    <a:p>
                      <a:pPr marL="0" marR="0" algn="r">
                        <a:spcBef>
                          <a:spcPts val="0"/>
                        </a:spcBef>
                        <a:spcAft>
                          <a:spcPts val="0"/>
                        </a:spcAft>
                      </a:pPr>
                      <a:r>
                        <a:rPr lang="en-US" sz="1000" b="1" i="1">
                          <a:effectLst/>
                        </a:rPr>
                        <a:t>      Parks &amp; Playgrounds </a:t>
                      </a:r>
                      <a:endParaRPr lang="en-US" sz="1000" b="1" i="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r>
                        <a:rPr lang="en-US" sz="1000" b="1">
                          <a:effectLst/>
                        </a:rPr>
                        <a:t>Park Improvements, Gerow Park</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r>
                        <a:rPr lang="en-US" sz="1000" b="1">
                          <a:effectLst/>
                        </a:rPr>
                        <a:t>$200,000</a:t>
                      </a: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988392716"/>
                  </a:ext>
                </a:extLst>
              </a:tr>
              <a:tr h="230566">
                <a:tc>
                  <a:txBody>
                    <a:bodyPr/>
                    <a:lstStyle/>
                    <a:p>
                      <a:pPr marL="0" marR="0">
                        <a:spcBef>
                          <a:spcPts val="0"/>
                        </a:spcBef>
                        <a:spcAft>
                          <a:spcPts val="0"/>
                        </a:spcAft>
                      </a:pPr>
                      <a:r>
                        <a:rPr lang="en-US" sz="1000" b="1" u="none" strike="noStrike">
                          <a:effectLst/>
                        </a:rPr>
                        <a:t> </a:t>
                      </a:r>
                      <a:r>
                        <a:rPr lang="en-US" sz="1000" b="1" u="sng">
                          <a:effectLst/>
                        </a:rPr>
                        <a:t>Public Works</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191326493"/>
                  </a:ext>
                </a:extLst>
              </a:tr>
              <a:tr h="431057">
                <a:tc>
                  <a:txBody>
                    <a:bodyPr/>
                    <a:lstStyle/>
                    <a:p>
                      <a:pPr marL="0" marR="0">
                        <a:spcBef>
                          <a:spcPts val="0"/>
                        </a:spcBef>
                        <a:spcAft>
                          <a:spcPts val="0"/>
                        </a:spcAft>
                      </a:pPr>
                      <a:r>
                        <a:rPr lang="en-US" sz="1000" b="1">
                          <a:effectLst/>
                        </a:rPr>
                        <a:t>      7H1.  Road Improvements</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r>
                        <a:rPr lang="en-US" sz="1000" b="1">
                          <a:effectLst/>
                        </a:rPr>
                        <a:t>Traffic Improvements</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r>
                        <a:rPr lang="en-US" sz="1000" b="1">
                          <a:effectLst/>
                        </a:rPr>
                        <a:t>$382,000</a:t>
                      </a: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959432126"/>
                  </a:ext>
                </a:extLst>
              </a:tr>
              <a:tr h="431057">
                <a:tc>
                  <a:txBody>
                    <a:bodyPr/>
                    <a:lstStyle/>
                    <a:p>
                      <a:pPr marL="0" marR="0">
                        <a:spcBef>
                          <a:spcPts val="0"/>
                        </a:spcBef>
                        <a:spcAft>
                          <a:spcPts val="0"/>
                        </a:spcAft>
                      </a:pPr>
                      <a:r>
                        <a:rPr lang="en-US" sz="1000" b="1">
                          <a:effectLst/>
                        </a:rPr>
                        <a:t>      7H1.  Road Improvements</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r>
                        <a:rPr lang="en-US" sz="1000" b="1">
                          <a:effectLst/>
                        </a:rPr>
                        <a:t>Pavement Management</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r>
                        <a:rPr lang="en-US" sz="1000" b="1">
                          <a:effectLst/>
                        </a:rPr>
                        <a:t>$2,000,000</a:t>
                      </a: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375676343"/>
                  </a:ext>
                </a:extLst>
              </a:tr>
              <a:tr h="230566">
                <a:tc>
                  <a:txBody>
                    <a:bodyPr/>
                    <a:lstStyle/>
                    <a:p>
                      <a:pPr marL="0" marR="0">
                        <a:spcBef>
                          <a:spcPts val="0"/>
                        </a:spcBef>
                        <a:spcAft>
                          <a:spcPts val="0"/>
                        </a:spcAft>
                      </a:pPr>
                      <a:r>
                        <a:rPr lang="en-US" sz="1000" b="1">
                          <a:effectLst/>
                        </a:rPr>
                        <a:t>      7H2.  Drainage Program</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r>
                        <a:rPr lang="en-US" sz="1000" b="1">
                          <a:effectLst/>
                        </a:rPr>
                        <a:t>Culvert &amp; Bridge Repairs</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r>
                        <a:rPr lang="en-US" sz="1000" b="1">
                          <a:effectLst/>
                        </a:rPr>
                        <a:t>$772,000</a:t>
                      </a: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3063922497"/>
                  </a:ext>
                </a:extLst>
              </a:tr>
              <a:tr h="230566">
                <a:tc>
                  <a:txBody>
                    <a:bodyPr/>
                    <a:lstStyle/>
                    <a:p>
                      <a:pPr marL="0" marR="0">
                        <a:spcBef>
                          <a:spcPts val="0"/>
                        </a:spcBef>
                        <a:spcAft>
                          <a:spcPts val="0"/>
                        </a:spcAft>
                      </a:pPr>
                      <a:r>
                        <a:rPr lang="en-US" sz="1000" b="1">
                          <a:effectLst/>
                        </a:rPr>
                        <a:t>      7H4.  Heavy Equipment</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r>
                        <a:rPr lang="en-US" sz="1000" b="1">
                          <a:effectLst/>
                        </a:rPr>
                        <a:t>Vehicles &amp; Heavy Equipment</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r>
                        <a:rPr lang="en-US" sz="1000" b="1">
                          <a:effectLst/>
                        </a:rPr>
                        <a:t>S362,000</a:t>
                      </a: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1046694627"/>
                  </a:ext>
                </a:extLst>
              </a:tr>
              <a:tr h="230566">
                <a:tc>
                  <a:txBody>
                    <a:bodyPr/>
                    <a:lstStyle/>
                    <a:p>
                      <a:pPr marL="0" marR="0">
                        <a:spcBef>
                          <a:spcPts val="0"/>
                        </a:spcBef>
                        <a:spcAft>
                          <a:spcPts val="0"/>
                        </a:spcAft>
                      </a:pPr>
                      <a:r>
                        <a:rPr lang="en-US" sz="1000" b="1" u="sng">
                          <a:effectLst/>
                        </a:rPr>
                        <a:t>Concord Public Schools</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1770103917"/>
                  </a:ext>
                </a:extLst>
              </a:tr>
              <a:tr h="267323">
                <a:tc>
                  <a:txBody>
                    <a:bodyPr/>
                    <a:lstStyle/>
                    <a:p>
                      <a:pPr marL="0" marR="0">
                        <a:spcBef>
                          <a:spcPts val="0"/>
                        </a:spcBef>
                        <a:spcAft>
                          <a:spcPts val="0"/>
                        </a:spcAft>
                      </a:pP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000" b="1">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1969129566"/>
                  </a:ext>
                </a:extLst>
              </a:tr>
              <a:tr h="280688">
                <a:tc>
                  <a:txBody>
                    <a:bodyPr/>
                    <a:lstStyle/>
                    <a:p>
                      <a:pPr marL="0" marR="0">
                        <a:spcBef>
                          <a:spcPts val="0"/>
                        </a:spcBef>
                        <a:spcAft>
                          <a:spcPts val="0"/>
                        </a:spcAft>
                      </a:pPr>
                      <a:r>
                        <a:rPr lang="en-US" sz="1300" b="1">
                          <a:effectLst/>
                        </a:rPr>
                        <a:t>FUNDS TOTAL</a:t>
                      </a:r>
                      <a:endParaRPr lang="en-US" sz="1300" b="1">
                        <a:effectLst/>
                        <a:latin typeface="Calibri" panose="020F0502020204030204" pitchFamily="34" charset="0"/>
                        <a:ea typeface="Calibri" panose="020F0502020204030204" pitchFamily="34" charset="0"/>
                      </a:endParaRPr>
                    </a:p>
                  </a:txBody>
                  <a:tcPr marL="26361" marR="26361" marT="0" marB="0"/>
                </a:tc>
                <a:tc>
                  <a:txBody>
                    <a:bodyPr/>
                    <a:lstStyle/>
                    <a:p>
                      <a:pPr marL="0" marR="0">
                        <a:spcBef>
                          <a:spcPts val="0"/>
                        </a:spcBef>
                        <a:spcAft>
                          <a:spcPts val="0"/>
                        </a:spcAft>
                      </a:pPr>
                      <a:r>
                        <a:rPr lang="en-US" sz="1000" b="1">
                          <a:effectLst/>
                        </a:rPr>
                        <a:t> </a:t>
                      </a:r>
                      <a:endParaRPr lang="en-US" sz="1000" b="1">
                        <a:effectLst/>
                        <a:latin typeface="Calibri" panose="020F0502020204030204" pitchFamily="34" charset="0"/>
                        <a:ea typeface="Calibri" panose="020F0502020204030204" pitchFamily="34" charset="0"/>
                      </a:endParaRPr>
                    </a:p>
                  </a:txBody>
                  <a:tcPr marL="26361" marR="26361" marT="0" marB="0"/>
                </a:tc>
                <a:tc>
                  <a:txBody>
                    <a:bodyPr/>
                    <a:lstStyle/>
                    <a:p>
                      <a:pPr marL="0" marR="0" algn="r">
                        <a:spcBef>
                          <a:spcPts val="0"/>
                        </a:spcBef>
                        <a:spcAft>
                          <a:spcPts val="0"/>
                        </a:spcAft>
                      </a:pPr>
                      <a:r>
                        <a:rPr lang="en-US" sz="1300" b="1" dirty="0">
                          <a:effectLst/>
                        </a:rPr>
                        <a:t>$4,500,000</a:t>
                      </a:r>
                      <a:endParaRPr lang="en-US" sz="1300" b="1" dirty="0">
                        <a:effectLst/>
                        <a:latin typeface="Calibri" panose="020F0502020204030204" pitchFamily="34" charset="0"/>
                        <a:ea typeface="Calibri" panose="020F0502020204030204" pitchFamily="34" charset="0"/>
                      </a:endParaRPr>
                    </a:p>
                  </a:txBody>
                  <a:tcPr marL="26361" marR="26361" marT="0" marB="0"/>
                </a:tc>
                <a:extLst>
                  <a:ext uri="{0D108BD9-81ED-4DB2-BD59-A6C34878D82A}">
                    <a16:rowId xmlns:a16="http://schemas.microsoft.com/office/drawing/2014/main" val="1045373406"/>
                  </a:ext>
                </a:extLst>
              </a:tr>
            </a:tbl>
          </a:graphicData>
        </a:graphic>
      </p:graphicFrame>
    </p:spTree>
    <p:extLst>
      <p:ext uri="{BB962C8B-B14F-4D97-AF65-F5344CB8AC3E}">
        <p14:creationId xmlns:p14="http://schemas.microsoft.com/office/powerpoint/2010/main" val="239215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D328B"/>
        </a:solidFill>
        <a:effectLst/>
      </p:bgPr>
    </p:bg>
    <p:spTree>
      <p:nvGrpSpPr>
        <p:cNvPr id="1" name=""/>
        <p:cNvGrpSpPr/>
        <p:nvPr/>
      </p:nvGrpSpPr>
      <p:grpSpPr>
        <a:xfrm>
          <a:off x="0" y="0"/>
          <a:ext cx="0" cy="0"/>
          <a:chOff x="0" y="0"/>
          <a:chExt cx="0" cy="0"/>
        </a:xfrm>
      </p:grpSpPr>
      <p:sp>
        <p:nvSpPr>
          <p:cNvPr id="62" name="Title 4">
            <a:extLst>
              <a:ext uri="{FF2B5EF4-FFF2-40B4-BE49-F238E27FC236}">
                <a16:creationId xmlns:a16="http://schemas.microsoft.com/office/drawing/2014/main" id="{46E47CF1-DE1D-4ED6-AEC3-D9F2A4C81B2A}"/>
              </a:ext>
            </a:extLst>
          </p:cNvPr>
          <p:cNvSpPr>
            <a:spLocks noGrp="1"/>
          </p:cNvSpPr>
          <p:nvPr>
            <p:ph type="title"/>
          </p:nvPr>
        </p:nvSpPr>
        <p:spPr>
          <a:xfrm>
            <a:off x="304799" y="469106"/>
            <a:ext cx="8534401" cy="502444"/>
          </a:xfrm>
        </p:spPr>
        <p:txBody>
          <a:bodyPr vert="horz" lIns="91440" tIns="45720" rIns="91440" bIns="45720" rtlCol="0" anchor="t">
            <a:normAutofit fontScale="90000"/>
          </a:bodyPr>
          <a:lstStyle/>
          <a:p>
            <a:pPr>
              <a:lnSpc>
                <a:spcPct val="90000"/>
              </a:lnSpc>
            </a:pPr>
            <a:r>
              <a:rPr lang="en-US" sz="3000" dirty="0">
                <a:solidFill>
                  <a:srgbClr val="FFFFFF"/>
                </a:solidFill>
              </a:rPr>
              <a:t>                Public Works Roof Replacement		  </a:t>
            </a:r>
          </a:p>
        </p:txBody>
      </p:sp>
      <p:pic>
        <p:nvPicPr>
          <p:cNvPr id="12" name="Content Placeholder 11">
            <a:extLst>
              <a:ext uri="{FF2B5EF4-FFF2-40B4-BE49-F238E27FC236}">
                <a16:creationId xmlns:a16="http://schemas.microsoft.com/office/drawing/2014/main" id="{862DA583-A04F-4031-8825-D4D0FE1FA810}"/>
              </a:ext>
            </a:extLst>
          </p:cNvPr>
          <p:cNvPicPr>
            <a:picLocks noGrp="1" noChangeAspect="1"/>
          </p:cNvPicPr>
          <p:nvPr>
            <p:ph idx="1"/>
          </p:nvPr>
        </p:nvPicPr>
        <p:blipFill rotWithShape="1">
          <a:blip r:embed="rId3"/>
          <a:srcRect l="15149" t="19517" r="10667" b="14665"/>
          <a:stretch/>
        </p:blipFill>
        <p:spPr>
          <a:xfrm>
            <a:off x="1828800" y="1047750"/>
            <a:ext cx="6858000" cy="3393920"/>
          </a:xfrm>
          <a:prstGeom prst="rect">
            <a:avLst/>
          </a:prstGeom>
        </p:spPr>
      </p:pic>
      <p:sp>
        <p:nvSpPr>
          <p:cNvPr id="4" name="Slide Number Placeholder 3">
            <a:extLst>
              <a:ext uri="{FF2B5EF4-FFF2-40B4-BE49-F238E27FC236}">
                <a16:creationId xmlns:a16="http://schemas.microsoft.com/office/drawing/2014/main" id="{870C481A-86A9-4FFD-9E17-93EED7C4CF36}"/>
              </a:ext>
            </a:extLst>
          </p:cNvPr>
          <p:cNvSpPr>
            <a:spLocks noGrp="1"/>
          </p:cNvSpPr>
          <p:nvPr>
            <p:ph type="sldNum" sz="quarter" idx="12"/>
          </p:nvPr>
        </p:nvSpPr>
        <p:spPr>
          <a:xfrm>
            <a:off x="8778239" y="4841748"/>
            <a:ext cx="336042" cy="273843"/>
          </a:xfrm>
        </p:spPr>
        <p:txBody>
          <a:bodyPr vert="horz" lIns="91440" tIns="45720" rIns="91440" bIns="45720" rtlCol="0" anchor="ctr">
            <a:normAutofit/>
          </a:bodyPr>
          <a:lstStyle/>
          <a:p>
            <a:pPr>
              <a:spcAft>
                <a:spcPts val="600"/>
              </a:spcAft>
              <a:defRPr/>
            </a:pPr>
            <a:fld id="{18362CF7-34D8-4635-A9AE-FBAFA8966551}" type="slidenum">
              <a:rPr lang="en-US" sz="800" smtClean="0">
                <a:solidFill>
                  <a:srgbClr val="FFFFFF"/>
                </a:solidFill>
                <a:latin typeface="Calibri" panose="020F0502020204030204"/>
              </a:rPr>
              <a:pPr>
                <a:spcAft>
                  <a:spcPts val="600"/>
                </a:spcAft>
                <a:defRPr/>
              </a:pPr>
              <a:t>11</a:t>
            </a:fld>
            <a:endParaRPr lang="en-US" sz="800">
              <a:solidFill>
                <a:srgbClr val="FFFFFF"/>
              </a:solidFill>
              <a:latin typeface="Calibri" panose="020F0502020204030204"/>
            </a:endParaRPr>
          </a:p>
        </p:txBody>
      </p:sp>
    </p:spTree>
    <p:extLst>
      <p:ext uri="{BB962C8B-B14F-4D97-AF65-F5344CB8AC3E}">
        <p14:creationId xmlns:p14="http://schemas.microsoft.com/office/powerpoint/2010/main" val="2764897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D328B"/>
        </a:solidFill>
        <a:effectLst/>
      </p:bgPr>
    </p:bg>
    <p:spTree>
      <p:nvGrpSpPr>
        <p:cNvPr id="1" name=""/>
        <p:cNvGrpSpPr/>
        <p:nvPr/>
      </p:nvGrpSpPr>
      <p:grpSpPr>
        <a:xfrm>
          <a:off x="0" y="0"/>
          <a:ext cx="0" cy="0"/>
          <a:chOff x="0" y="0"/>
          <a:chExt cx="0" cy="0"/>
        </a:xfrm>
      </p:grpSpPr>
      <p:pic>
        <p:nvPicPr>
          <p:cNvPr id="6" name="Content Placeholder 5" descr="A high angle view of a building&#10;&#10;Description automatically generated with low confidence">
            <a:extLst>
              <a:ext uri="{FF2B5EF4-FFF2-40B4-BE49-F238E27FC236}">
                <a16:creationId xmlns:a16="http://schemas.microsoft.com/office/drawing/2014/main" id="{83EB63A5-EAF7-4222-9D50-CFE88952D7FA}"/>
              </a:ext>
            </a:extLst>
          </p:cNvPr>
          <p:cNvPicPr>
            <a:picLocks noChangeAspect="1"/>
          </p:cNvPicPr>
          <p:nvPr/>
        </p:nvPicPr>
        <p:blipFill rotWithShape="1">
          <a:blip r:embed="rId3">
            <a:extLst>
              <a:ext uri="{28A0092B-C50C-407E-A947-70E740481C1C}">
                <a14:useLocalDpi xmlns:a14="http://schemas.microsoft.com/office/drawing/2010/main" val="0"/>
              </a:ext>
            </a:extLst>
          </a:blip>
          <a:srcRect l="16914" r="14350"/>
          <a:stretch/>
        </p:blipFill>
        <p:spPr>
          <a:xfrm>
            <a:off x="20" y="10"/>
            <a:ext cx="7252212" cy="5143490"/>
          </a:xfrm>
          <a:prstGeom prst="rect">
            <a:avLst/>
          </a:prstGeom>
        </p:spPr>
      </p:pic>
      <p:sp>
        <p:nvSpPr>
          <p:cNvPr id="2" name="Title 1">
            <a:extLst>
              <a:ext uri="{FF2B5EF4-FFF2-40B4-BE49-F238E27FC236}">
                <a16:creationId xmlns:a16="http://schemas.microsoft.com/office/drawing/2014/main" id="{DE0B1170-1D7F-46A8-8A68-A0E67DEB5CB4}"/>
              </a:ext>
            </a:extLst>
          </p:cNvPr>
          <p:cNvSpPr>
            <a:spLocks noGrp="1"/>
          </p:cNvSpPr>
          <p:nvPr>
            <p:ph type="title"/>
          </p:nvPr>
        </p:nvSpPr>
        <p:spPr>
          <a:xfrm>
            <a:off x="5648707" y="273843"/>
            <a:ext cx="2866642" cy="1424934"/>
          </a:xfrm>
        </p:spPr>
        <p:txBody>
          <a:bodyPr>
            <a:normAutofit fontScale="90000"/>
          </a:bodyPr>
          <a:lstStyle/>
          <a:p>
            <a:r>
              <a:rPr lang="en-US" sz="3600" b="1" dirty="0"/>
              <a:t>Emerson Park</a:t>
            </a:r>
            <a:br>
              <a:rPr lang="en-US" sz="3600" b="1" dirty="0"/>
            </a:br>
            <a:r>
              <a:rPr lang="en-US" sz="3600" b="1" dirty="0"/>
              <a:t>Hunt Gym Area</a:t>
            </a:r>
          </a:p>
        </p:txBody>
      </p:sp>
      <p:sp>
        <p:nvSpPr>
          <p:cNvPr id="10" name="Content Placeholder 9">
            <a:extLst>
              <a:ext uri="{FF2B5EF4-FFF2-40B4-BE49-F238E27FC236}">
                <a16:creationId xmlns:a16="http://schemas.microsoft.com/office/drawing/2014/main" id="{219234A2-FE83-4F8A-8C61-4BBAA05C184D}"/>
              </a:ext>
            </a:extLst>
          </p:cNvPr>
          <p:cNvSpPr>
            <a:spLocks noGrp="1"/>
          </p:cNvSpPr>
          <p:nvPr>
            <p:ph idx="1"/>
          </p:nvPr>
        </p:nvSpPr>
        <p:spPr>
          <a:xfrm>
            <a:off x="5648707" y="2266950"/>
            <a:ext cx="2866642" cy="2365772"/>
          </a:xfrm>
        </p:spPr>
        <p:txBody>
          <a:bodyPr>
            <a:normAutofit/>
          </a:bodyPr>
          <a:lstStyle/>
          <a:p>
            <a:pPr marL="0" indent="0" algn="ctr">
              <a:buNone/>
            </a:pPr>
            <a:r>
              <a:rPr lang="en-US" dirty="0"/>
              <a:t>Basketball Court Resurfacing</a:t>
            </a:r>
          </a:p>
        </p:txBody>
      </p:sp>
      <p:sp>
        <p:nvSpPr>
          <p:cNvPr id="4" name="Slide Number Placeholder 3">
            <a:extLst>
              <a:ext uri="{FF2B5EF4-FFF2-40B4-BE49-F238E27FC236}">
                <a16:creationId xmlns:a16="http://schemas.microsoft.com/office/drawing/2014/main" id="{0E8192B0-9321-4962-B849-7D5162DAC03F}"/>
              </a:ext>
            </a:extLst>
          </p:cNvPr>
          <p:cNvSpPr>
            <a:spLocks noGrp="1"/>
          </p:cNvSpPr>
          <p:nvPr>
            <p:ph type="sldNum" sz="quarter" idx="12"/>
          </p:nvPr>
        </p:nvSpPr>
        <p:spPr>
          <a:xfrm>
            <a:off x="6457950" y="4767262"/>
            <a:ext cx="2057400" cy="273844"/>
          </a:xfrm>
        </p:spPr>
        <p:txBody>
          <a:bodyPr>
            <a:normAutofit/>
          </a:bodyPr>
          <a:lstStyle/>
          <a:p>
            <a:pPr>
              <a:lnSpc>
                <a:spcPct val="90000"/>
              </a:lnSpc>
              <a:spcAft>
                <a:spcPts val="600"/>
              </a:spcAft>
            </a:pPr>
            <a:fld id="{18362CF7-34D8-4635-A9AE-FBAFA8966551}" type="slidenum">
              <a:rPr lang="en-US" smtClean="0"/>
              <a:pPr>
                <a:lnSpc>
                  <a:spcPct val="90000"/>
                </a:lnSpc>
                <a:spcAft>
                  <a:spcPts val="600"/>
                </a:spcAft>
              </a:pPr>
              <a:t>12</a:t>
            </a:fld>
            <a:endParaRPr lang="en-US"/>
          </a:p>
        </p:txBody>
      </p:sp>
    </p:spTree>
    <p:extLst>
      <p:ext uri="{BB962C8B-B14F-4D97-AF65-F5344CB8AC3E}">
        <p14:creationId xmlns:p14="http://schemas.microsoft.com/office/powerpoint/2010/main" val="331094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328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4DCE7-217F-44BC-B63D-E3BF3E4D1C58}"/>
              </a:ext>
            </a:extLst>
          </p:cNvPr>
          <p:cNvSpPr>
            <a:spLocks noGrp="1"/>
          </p:cNvSpPr>
          <p:nvPr>
            <p:ph type="title"/>
          </p:nvPr>
        </p:nvSpPr>
        <p:spPr>
          <a:xfrm>
            <a:off x="628650" y="3943350"/>
            <a:ext cx="8176104" cy="762000"/>
          </a:xfrm>
          <a:noFill/>
        </p:spPr>
        <p:txBody>
          <a:bodyPr vert="horz" lIns="91440" tIns="45720" rIns="91440" bIns="45720" rtlCol="0" anchor="b">
            <a:normAutofit/>
          </a:bodyPr>
          <a:lstStyle/>
          <a:p>
            <a:pPr>
              <a:lnSpc>
                <a:spcPct val="90000"/>
              </a:lnSpc>
            </a:pPr>
            <a:r>
              <a:rPr lang="en-US" sz="3600" dirty="0"/>
              <a:t>Gerow Park</a:t>
            </a:r>
          </a:p>
        </p:txBody>
      </p:sp>
      <p:pic>
        <p:nvPicPr>
          <p:cNvPr id="6" name="Content Placeholder 10">
            <a:extLst>
              <a:ext uri="{FF2B5EF4-FFF2-40B4-BE49-F238E27FC236}">
                <a16:creationId xmlns:a16="http://schemas.microsoft.com/office/drawing/2014/main" id="{81867946-42CF-495B-A2B9-2B1B1EC24BF2}"/>
              </a:ext>
            </a:extLst>
          </p:cNvPr>
          <p:cNvPicPr>
            <a:picLocks noGrp="1" noChangeAspect="1"/>
          </p:cNvPicPr>
          <p:nvPr>
            <p:ph idx="1"/>
          </p:nvPr>
        </p:nvPicPr>
        <p:blipFill rotWithShape="1">
          <a:blip r:embed="rId3"/>
          <a:srcRect l="14999" t="12053" r="20833" b="9428"/>
          <a:stretch/>
        </p:blipFill>
        <p:spPr>
          <a:xfrm>
            <a:off x="-7620" y="-231195"/>
            <a:ext cx="9220199" cy="4390168"/>
          </a:xfrm>
          <a:prstGeom prst="rect">
            <a:avLst/>
          </a:prstGeom>
        </p:spPr>
      </p:pic>
      <p:sp>
        <p:nvSpPr>
          <p:cNvPr id="4" name="Slide Number Placeholder 3">
            <a:extLst>
              <a:ext uri="{FF2B5EF4-FFF2-40B4-BE49-F238E27FC236}">
                <a16:creationId xmlns:a16="http://schemas.microsoft.com/office/drawing/2014/main" id="{1D34EBB0-08BC-4A49-A9B9-06C5D609592C}"/>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defRPr/>
            </a:pPr>
            <a:fld id="{18362CF7-34D8-4635-A9AE-FBAFA8966551}" type="slidenum">
              <a:rPr lang="en-US">
                <a:solidFill>
                  <a:schemeClr val="bg1">
                    <a:lumMod val="85000"/>
                  </a:schemeClr>
                </a:solidFill>
                <a:latin typeface="Calibri" panose="020F0502020204030204"/>
              </a:rPr>
              <a:pPr>
                <a:lnSpc>
                  <a:spcPct val="90000"/>
                </a:lnSpc>
                <a:spcAft>
                  <a:spcPts val="600"/>
                </a:spcAft>
                <a:defRPr/>
              </a:pPr>
              <a:t>13</a:t>
            </a:fld>
            <a:endParaRPr lang="en-US" dirty="0">
              <a:solidFill>
                <a:schemeClr val="bg1">
                  <a:lumMod val="85000"/>
                </a:schemeClr>
              </a:solidFill>
              <a:latin typeface="Calibri" panose="020F0502020204030204"/>
            </a:endParaRPr>
          </a:p>
        </p:txBody>
      </p:sp>
    </p:spTree>
    <p:extLst>
      <p:ext uri="{BB962C8B-B14F-4D97-AF65-F5344CB8AC3E}">
        <p14:creationId xmlns:p14="http://schemas.microsoft.com/office/powerpoint/2010/main" val="925743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7138EF91-9C95-40CC-BBAE-25100DCD19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3115"/>
          <a:stretch/>
        </p:blipFill>
        <p:spPr bwMode="auto">
          <a:xfrm>
            <a:off x="4632324" y="10"/>
            <a:ext cx="4511676" cy="2940023"/>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14F68164-DA68-425E-A7D4-C7CEFF24F2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9" r="2643" b="-1"/>
          <a:stretch/>
        </p:blipFill>
        <p:spPr bwMode="auto">
          <a:xfrm>
            <a:off x="20" y="3052482"/>
            <a:ext cx="2651478" cy="20910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CD9BADA-5878-4D31-AADD-4BF3F7D0A6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81" r="-4" b="12879"/>
          <a:stretch/>
        </p:blipFill>
        <p:spPr bwMode="auto">
          <a:xfrm>
            <a:off x="2772149" y="2442882"/>
            <a:ext cx="3591820" cy="270061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10BA5AC-C8E9-4255-8E06-33673669BA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03" r="2" b="2"/>
          <a:stretch/>
        </p:blipFill>
        <p:spPr bwMode="auto">
          <a:xfrm>
            <a:off x="20" y="10"/>
            <a:ext cx="4511656" cy="2940023"/>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E6211ECC-749A-4B29-BFF7-741D21C5B8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14" r="5" b="5"/>
          <a:stretch/>
        </p:blipFill>
        <p:spPr bwMode="auto">
          <a:xfrm>
            <a:off x="6484620" y="3052482"/>
            <a:ext cx="2659380" cy="209101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1E10E27-7EBE-456B-B7DE-C47A0E6A4F81}"/>
              </a:ext>
            </a:extLst>
          </p:cNvPr>
          <p:cNvSpPr>
            <a:spLocks noGrp="1"/>
          </p:cNvSpPr>
          <p:nvPr>
            <p:ph type="sldNum" sz="quarter" idx="12"/>
          </p:nvPr>
        </p:nvSpPr>
        <p:spPr>
          <a:xfrm>
            <a:off x="6457950" y="4767262"/>
            <a:ext cx="2057400" cy="273844"/>
          </a:xfrm>
        </p:spPr>
        <p:txBody>
          <a:bodyPr>
            <a:normAutofit/>
          </a:bodyPr>
          <a:lstStyle/>
          <a:p>
            <a:pPr>
              <a:lnSpc>
                <a:spcPct val="90000"/>
              </a:lnSpc>
              <a:spcAft>
                <a:spcPts val="600"/>
              </a:spcAft>
            </a:pPr>
            <a:fld id="{18362CF7-34D8-4635-A9AE-FBAFA8966551}" type="slidenum">
              <a:rPr lang="en-US" smtClean="0">
                <a:solidFill>
                  <a:srgbClr val="FFFFFF"/>
                </a:solidFill>
              </a:rPr>
              <a:pPr>
                <a:lnSpc>
                  <a:spcPct val="90000"/>
                </a:lnSpc>
                <a:spcAft>
                  <a:spcPts val="600"/>
                </a:spcAft>
              </a:pPr>
              <a:t>14</a:t>
            </a:fld>
            <a:endParaRPr lang="en-US">
              <a:solidFill>
                <a:srgbClr val="FFFFFF"/>
              </a:solidFill>
            </a:endParaRPr>
          </a:p>
        </p:txBody>
      </p:sp>
      <p:sp>
        <p:nvSpPr>
          <p:cNvPr id="3" name="TextBox 2">
            <a:extLst>
              <a:ext uri="{FF2B5EF4-FFF2-40B4-BE49-F238E27FC236}">
                <a16:creationId xmlns:a16="http://schemas.microsoft.com/office/drawing/2014/main" id="{ACA362F2-D16E-4246-A002-1C581D0D8D10}"/>
              </a:ext>
            </a:extLst>
          </p:cNvPr>
          <p:cNvSpPr txBox="1"/>
          <p:nvPr/>
        </p:nvSpPr>
        <p:spPr>
          <a:xfrm>
            <a:off x="106559" y="2094828"/>
            <a:ext cx="2438400" cy="723275"/>
          </a:xfrm>
          <a:prstGeom prst="rect">
            <a:avLst/>
          </a:prstGeom>
          <a:solidFill>
            <a:srgbClr val="1D328B"/>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n>
                  <a:solidFill>
                    <a:schemeClr val="tx1"/>
                  </a:solidFill>
                </a:ln>
                <a:solidFill>
                  <a:schemeClr val="tx1"/>
                </a:solidFill>
              </a:rPr>
              <a:t>Public Works: Roads, Drainage, Heavy Equip.</a:t>
            </a:r>
          </a:p>
          <a:p>
            <a:pPr algn="ctr"/>
            <a:endParaRPr lang="en-US" sz="500" dirty="0">
              <a:ln>
                <a:solidFill>
                  <a:schemeClr val="tx1"/>
                </a:solidFill>
              </a:ln>
              <a:solidFill>
                <a:schemeClr val="tx1"/>
              </a:solidFill>
            </a:endParaRPr>
          </a:p>
        </p:txBody>
      </p:sp>
    </p:spTree>
    <p:extLst>
      <p:ext uri="{BB962C8B-B14F-4D97-AF65-F5344CB8AC3E}">
        <p14:creationId xmlns:p14="http://schemas.microsoft.com/office/powerpoint/2010/main" val="212401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3D9E-975E-4B01-A7A5-A1997C957F7D}"/>
              </a:ext>
            </a:extLst>
          </p:cNvPr>
          <p:cNvSpPr>
            <a:spLocks noGrp="1"/>
          </p:cNvSpPr>
          <p:nvPr>
            <p:ph type="title"/>
          </p:nvPr>
        </p:nvSpPr>
        <p:spPr>
          <a:xfrm>
            <a:off x="457200" y="548876"/>
            <a:ext cx="8229600" cy="879873"/>
          </a:xfrm>
        </p:spPr>
        <p:txBody>
          <a:bodyPr>
            <a:normAutofit/>
          </a:bodyPr>
          <a:lstStyle/>
          <a:p>
            <a:r>
              <a:rPr lang="en-US" sz="2800" b="1" dirty="0"/>
              <a:t>              ARTICLE 10: Capital Improvement &amp; Debt Plan</a:t>
            </a:r>
            <a:endParaRPr lang="en-US" sz="2800" dirty="0"/>
          </a:p>
        </p:txBody>
      </p:sp>
      <p:sp>
        <p:nvSpPr>
          <p:cNvPr id="3" name="Content Placeholder 2">
            <a:extLst>
              <a:ext uri="{FF2B5EF4-FFF2-40B4-BE49-F238E27FC236}">
                <a16:creationId xmlns:a16="http://schemas.microsoft.com/office/drawing/2014/main" id="{92A3C11A-765C-4402-B24E-003402111C36}"/>
              </a:ext>
            </a:extLst>
          </p:cNvPr>
          <p:cNvSpPr>
            <a:spLocks noGrp="1"/>
          </p:cNvSpPr>
          <p:nvPr>
            <p:ph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Ms. Ackerman moves t</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hat the Town take affirmative action on Article 10, as printed in the handout pertaining to the Article.</a:t>
            </a: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a:p>
            <a:endParaRPr lang="en-US" dirty="0"/>
          </a:p>
        </p:txBody>
      </p:sp>
      <p:sp>
        <p:nvSpPr>
          <p:cNvPr id="4" name="Slide Number Placeholder 3">
            <a:extLst>
              <a:ext uri="{FF2B5EF4-FFF2-40B4-BE49-F238E27FC236}">
                <a16:creationId xmlns:a16="http://schemas.microsoft.com/office/drawing/2014/main" id="{0CFF8897-E1F9-4B85-BE5C-DF2A38E31997}"/>
              </a:ext>
            </a:extLst>
          </p:cNvPr>
          <p:cNvSpPr>
            <a:spLocks noGrp="1"/>
          </p:cNvSpPr>
          <p:nvPr>
            <p:ph type="sldNum" sz="quarter" idx="12"/>
          </p:nvPr>
        </p:nvSpPr>
        <p:spPr/>
        <p:txBody>
          <a:bodyPr/>
          <a:lstStyle/>
          <a:p>
            <a:fld id="{18362CF7-34D8-4635-A9AE-FBAFA8966551}" type="slidenum">
              <a:rPr lang="en-US" smtClean="0"/>
              <a:t>15</a:t>
            </a:fld>
            <a:endParaRPr lang="en-US" dirty="0"/>
          </a:p>
        </p:txBody>
      </p:sp>
    </p:spTree>
    <p:extLst>
      <p:ext uri="{BB962C8B-B14F-4D97-AF65-F5344CB8AC3E}">
        <p14:creationId xmlns:p14="http://schemas.microsoft.com/office/powerpoint/2010/main" val="1850520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D929B-1E5D-46DF-8B73-5EB2F31F00DE}"/>
              </a:ext>
            </a:extLst>
          </p:cNvPr>
          <p:cNvSpPr>
            <a:spLocks noGrp="1"/>
          </p:cNvSpPr>
          <p:nvPr>
            <p:ph type="title"/>
          </p:nvPr>
        </p:nvSpPr>
        <p:spPr>
          <a:xfrm>
            <a:off x="457200" y="514349"/>
            <a:ext cx="8229600" cy="914401"/>
          </a:xfrm>
        </p:spPr>
        <p:txBody>
          <a:bodyPr>
            <a:normAutofit/>
          </a:bodyPr>
          <a:lstStyle/>
          <a:p>
            <a:r>
              <a:rPr lang="en-US" dirty="0"/>
              <a:t>     Capital Spending Categories</a:t>
            </a:r>
          </a:p>
        </p:txBody>
      </p:sp>
      <p:sp>
        <p:nvSpPr>
          <p:cNvPr id="6" name="Content Placeholder 5">
            <a:extLst>
              <a:ext uri="{FF2B5EF4-FFF2-40B4-BE49-F238E27FC236}">
                <a16:creationId xmlns:a16="http://schemas.microsoft.com/office/drawing/2014/main" id="{0A6D2264-8E00-46FB-9B1D-E9728D54E397}"/>
              </a:ext>
            </a:extLst>
          </p:cNvPr>
          <p:cNvSpPr>
            <a:spLocks noGrp="1"/>
          </p:cNvSpPr>
          <p:nvPr>
            <p:ph sz="half" idx="1"/>
          </p:nvPr>
        </p:nvSpPr>
        <p:spPr/>
        <p:txBody>
          <a:bodyPr>
            <a:normAutofit fontScale="92500" lnSpcReduction="10000"/>
          </a:bodyPr>
          <a:lstStyle/>
          <a:p>
            <a:pPr marL="0" indent="0" algn="ctr">
              <a:buNone/>
            </a:pPr>
            <a:endParaRPr lang="en-US" sz="2800" dirty="0"/>
          </a:p>
          <a:p>
            <a:pPr marL="0" indent="0">
              <a:buNone/>
            </a:pPr>
            <a:r>
              <a:rPr lang="en-US" b="1" u="sng" dirty="0"/>
              <a:t>Tier One:</a:t>
            </a:r>
          </a:p>
          <a:p>
            <a:r>
              <a:rPr lang="en-US" sz="2400" dirty="0"/>
              <a:t>Cash Outlay</a:t>
            </a:r>
          </a:p>
          <a:p>
            <a:r>
              <a:rPr lang="en-US" sz="2400" dirty="0"/>
              <a:t>Minimum useful life of 2 or more years</a:t>
            </a:r>
          </a:p>
          <a:p>
            <a:r>
              <a:rPr lang="en-US" sz="2400" dirty="0"/>
              <a:t>Maximum cost per item is $250,000</a:t>
            </a:r>
          </a:p>
          <a:p>
            <a:r>
              <a:rPr lang="en-US" sz="2400" dirty="0"/>
              <a:t>Total FY23 request is $1,509,700</a:t>
            </a:r>
          </a:p>
        </p:txBody>
      </p:sp>
      <p:sp>
        <p:nvSpPr>
          <p:cNvPr id="7" name="Content Placeholder 6">
            <a:extLst>
              <a:ext uri="{FF2B5EF4-FFF2-40B4-BE49-F238E27FC236}">
                <a16:creationId xmlns:a16="http://schemas.microsoft.com/office/drawing/2014/main" id="{B1B12C5D-5E5B-4C13-BC63-7686E6C3A3F6}"/>
              </a:ext>
            </a:extLst>
          </p:cNvPr>
          <p:cNvSpPr>
            <a:spLocks noGrp="1"/>
          </p:cNvSpPr>
          <p:nvPr>
            <p:ph sz="half" idx="2"/>
          </p:nvPr>
        </p:nvSpPr>
        <p:spPr/>
        <p:txBody>
          <a:bodyPr>
            <a:normAutofit fontScale="92500" lnSpcReduction="10000"/>
          </a:bodyPr>
          <a:lstStyle/>
          <a:p>
            <a:pPr marL="0" indent="0" algn="ctr">
              <a:buNone/>
            </a:pPr>
            <a:endParaRPr lang="en-US" sz="2800" dirty="0"/>
          </a:p>
          <a:p>
            <a:pPr marL="0" indent="0">
              <a:buNone/>
            </a:pPr>
            <a:r>
              <a:rPr lang="en-US" b="1" u="sng" dirty="0"/>
              <a:t>Tier Two:</a:t>
            </a:r>
          </a:p>
          <a:p>
            <a:r>
              <a:rPr lang="en-US" sz="2400" dirty="0"/>
              <a:t>Debt Issuance</a:t>
            </a:r>
          </a:p>
          <a:p>
            <a:r>
              <a:rPr lang="en-US" sz="2400" dirty="0"/>
              <a:t>Minimum useful life of 5 or more years</a:t>
            </a:r>
          </a:p>
          <a:p>
            <a:r>
              <a:rPr lang="en-US" sz="2400" dirty="0"/>
              <a:t>Maximum cost per item/ project is $2,500,000</a:t>
            </a:r>
          </a:p>
          <a:p>
            <a:r>
              <a:rPr lang="en-US" sz="2400" dirty="0"/>
              <a:t>Total FY23 request is $4,500,000</a:t>
            </a:r>
          </a:p>
          <a:p>
            <a:endParaRPr lang="en-US" dirty="0"/>
          </a:p>
        </p:txBody>
      </p:sp>
      <p:sp>
        <p:nvSpPr>
          <p:cNvPr id="4" name="Slide Number Placeholder 3">
            <a:extLst>
              <a:ext uri="{FF2B5EF4-FFF2-40B4-BE49-F238E27FC236}">
                <a16:creationId xmlns:a16="http://schemas.microsoft.com/office/drawing/2014/main" id="{2BFB4FF0-B16D-400F-98CB-8FD74BCDCCA5}"/>
              </a:ext>
            </a:extLst>
          </p:cNvPr>
          <p:cNvSpPr>
            <a:spLocks noGrp="1"/>
          </p:cNvSpPr>
          <p:nvPr>
            <p:ph type="sldNum" sz="quarter" idx="12"/>
          </p:nvPr>
        </p:nvSpPr>
        <p:spPr/>
        <p:txBody>
          <a:bodyPr/>
          <a:lstStyle/>
          <a:p>
            <a:fld id="{18362CF7-34D8-4635-A9AE-FBAFA8966551}" type="slidenum">
              <a:rPr lang="en-US" smtClean="0"/>
              <a:t>2</a:t>
            </a:fld>
            <a:endParaRPr lang="en-US" dirty="0"/>
          </a:p>
        </p:txBody>
      </p:sp>
    </p:spTree>
    <p:extLst>
      <p:ext uri="{BB962C8B-B14F-4D97-AF65-F5344CB8AC3E}">
        <p14:creationId xmlns:p14="http://schemas.microsoft.com/office/powerpoint/2010/main" val="3590336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328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A9B773-F8EA-4625-A105-7B1AEA509E7E}"/>
              </a:ext>
            </a:extLst>
          </p:cNvPr>
          <p:cNvSpPr txBox="1"/>
          <p:nvPr/>
        </p:nvSpPr>
        <p:spPr>
          <a:xfrm>
            <a:off x="575467" y="2503775"/>
            <a:ext cx="2686554" cy="209493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b="1" u="sng" dirty="0"/>
              <a:t>Capital Outlay</a:t>
            </a:r>
            <a:r>
              <a:rPr lang="en-US" sz="2800" b="1" dirty="0"/>
              <a:t>: </a:t>
            </a:r>
          </a:p>
          <a:p>
            <a:pPr>
              <a:lnSpc>
                <a:spcPct val="90000"/>
              </a:lnSpc>
              <a:spcBef>
                <a:spcPct val="0"/>
              </a:spcBef>
              <a:spcAft>
                <a:spcPts val="600"/>
              </a:spcAft>
            </a:pPr>
            <a:r>
              <a:rPr lang="en-US" sz="2800" b="1" dirty="0"/>
              <a:t>$1,509,700</a:t>
            </a:r>
          </a:p>
        </p:txBody>
      </p:sp>
      <p:graphicFrame>
        <p:nvGraphicFramePr>
          <p:cNvPr id="5" name="Content Placeholder 4">
            <a:extLst>
              <a:ext uri="{FF2B5EF4-FFF2-40B4-BE49-F238E27FC236}">
                <a16:creationId xmlns:a16="http://schemas.microsoft.com/office/drawing/2014/main" id="{A7DAC068-9B3A-4932-9755-DB678B1F617A}"/>
              </a:ext>
            </a:extLst>
          </p:cNvPr>
          <p:cNvGraphicFramePr>
            <a:graphicFrameLocks noGrp="1"/>
          </p:cNvGraphicFramePr>
          <p:nvPr>
            <p:ph idx="1"/>
            <p:extLst>
              <p:ext uri="{D42A27DB-BD31-4B8C-83A1-F6EECF244321}">
                <p14:modId xmlns:p14="http://schemas.microsoft.com/office/powerpoint/2010/main" val="1858830278"/>
              </p:ext>
            </p:extLst>
          </p:nvPr>
        </p:nvGraphicFramePr>
        <p:xfrm>
          <a:off x="3225735" y="544786"/>
          <a:ext cx="4981900" cy="3931966"/>
        </p:xfrm>
        <a:graphic>
          <a:graphicData uri="http://schemas.openxmlformats.org/drawingml/2006/table">
            <a:tbl>
              <a:tblPr firstRow="1" firstCol="1" bandRow="1">
                <a:tableStyleId>{5C22544A-7EE6-4342-B048-85BDC9FD1C3A}</a:tableStyleId>
              </a:tblPr>
              <a:tblGrid>
                <a:gridCol w="1690283">
                  <a:extLst>
                    <a:ext uri="{9D8B030D-6E8A-4147-A177-3AD203B41FA5}">
                      <a16:colId xmlns:a16="http://schemas.microsoft.com/office/drawing/2014/main" val="1047577701"/>
                    </a:ext>
                  </a:extLst>
                </a:gridCol>
                <a:gridCol w="2483405">
                  <a:extLst>
                    <a:ext uri="{9D8B030D-6E8A-4147-A177-3AD203B41FA5}">
                      <a16:colId xmlns:a16="http://schemas.microsoft.com/office/drawing/2014/main" val="4183025479"/>
                    </a:ext>
                  </a:extLst>
                </a:gridCol>
                <a:gridCol w="808212">
                  <a:extLst>
                    <a:ext uri="{9D8B030D-6E8A-4147-A177-3AD203B41FA5}">
                      <a16:colId xmlns:a16="http://schemas.microsoft.com/office/drawing/2014/main" val="88821487"/>
                    </a:ext>
                  </a:extLst>
                </a:gridCol>
              </a:tblGrid>
              <a:tr h="206071">
                <a:tc>
                  <a:txBody>
                    <a:bodyPr/>
                    <a:lstStyle/>
                    <a:p>
                      <a:pPr marL="0" marR="0" algn="l">
                        <a:spcBef>
                          <a:spcPts val="0"/>
                        </a:spcBef>
                        <a:spcAft>
                          <a:spcPts val="0"/>
                        </a:spcAft>
                      </a:pPr>
                      <a:r>
                        <a:rPr lang="en-US" sz="800" u="sng">
                          <a:effectLst/>
                        </a:rPr>
                        <a:t>General Government</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3811033894"/>
                  </a:ext>
                </a:extLst>
              </a:tr>
              <a:tr h="206071">
                <a:tc>
                  <a:txBody>
                    <a:bodyPr/>
                    <a:lstStyle/>
                    <a:p>
                      <a:pPr marL="0" marR="0" algn="r">
                        <a:spcBef>
                          <a:spcPts val="0"/>
                        </a:spcBef>
                        <a:spcAft>
                          <a:spcPts val="0"/>
                        </a:spcAft>
                      </a:pPr>
                      <a:r>
                        <a:rPr lang="en-US" sz="800" i="1">
                          <a:effectLst/>
                        </a:rPr>
                        <a:t>      Information Systems </a:t>
                      </a:r>
                      <a:endParaRPr lang="en-US" sz="800" i="1">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Technology Upgrades</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$200,000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232992315"/>
                  </a:ext>
                </a:extLst>
              </a:tr>
              <a:tr h="206071">
                <a:tc>
                  <a:txBody>
                    <a:bodyPr/>
                    <a:lstStyle/>
                    <a:p>
                      <a:pPr marL="0" marR="0" algn="r">
                        <a:spcBef>
                          <a:spcPts val="0"/>
                        </a:spcBef>
                        <a:spcAft>
                          <a:spcPts val="0"/>
                        </a:spcAft>
                      </a:pPr>
                      <a:r>
                        <a:rPr lang="en-US" sz="800" i="1">
                          <a:effectLst/>
                        </a:rPr>
                        <a:t>       Facilities Administration</a:t>
                      </a:r>
                      <a:endParaRPr lang="en-US" sz="800" i="1">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Building Improvements</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$40,500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2214340376"/>
                  </a:ext>
                </a:extLst>
              </a:tr>
              <a:tr h="206071">
                <a:tc>
                  <a:txBody>
                    <a:bodyPr/>
                    <a:lstStyle/>
                    <a:p>
                      <a:pPr marL="0" marR="0" algn="r">
                        <a:spcBef>
                          <a:spcPts val="0"/>
                        </a:spcBef>
                        <a:spcAft>
                          <a:spcPts val="0"/>
                        </a:spcAft>
                      </a:pPr>
                      <a:r>
                        <a:rPr lang="en-US" sz="800" i="1">
                          <a:effectLst/>
                        </a:rPr>
                        <a:t>      Facilities Administration</a:t>
                      </a:r>
                      <a:endParaRPr lang="en-US" sz="800" i="1">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Feasibility Study – Carousel Pre-School</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$25,000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3335618066"/>
                  </a:ext>
                </a:extLst>
              </a:tr>
              <a:tr h="206071">
                <a:tc>
                  <a:txBody>
                    <a:bodyPr/>
                    <a:lstStyle/>
                    <a:p>
                      <a:pPr marL="0" marR="0" algn="r">
                        <a:spcBef>
                          <a:spcPts val="0"/>
                        </a:spcBef>
                        <a:spcAft>
                          <a:spcPts val="0"/>
                        </a:spcAft>
                      </a:pPr>
                      <a:r>
                        <a:rPr lang="en-US" sz="800" i="1">
                          <a:effectLst/>
                        </a:rPr>
                        <a:t>       Resource Sustainability</a:t>
                      </a:r>
                      <a:endParaRPr lang="en-US" sz="800" i="1">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Resource Sustainability Fund</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$100,000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2936277433"/>
                  </a:ext>
                </a:extLst>
              </a:tr>
              <a:tr h="206071">
                <a:tc>
                  <a:txBody>
                    <a:bodyPr/>
                    <a:lstStyle/>
                    <a:p>
                      <a:pPr marL="0" marR="0" algn="l">
                        <a:spcBef>
                          <a:spcPts val="0"/>
                        </a:spcBef>
                        <a:spcAft>
                          <a:spcPts val="0"/>
                        </a:spcAft>
                      </a:pPr>
                      <a:r>
                        <a:rPr lang="en-US" sz="800" u="sng">
                          <a:effectLst/>
                        </a:rPr>
                        <a:t>Finance</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4101229736"/>
                  </a:ext>
                </a:extLst>
              </a:tr>
              <a:tr h="206071">
                <a:tc>
                  <a:txBody>
                    <a:bodyPr/>
                    <a:lstStyle/>
                    <a:p>
                      <a:pPr marL="0" marR="0" algn="r">
                        <a:spcBef>
                          <a:spcPts val="0"/>
                        </a:spcBef>
                        <a:spcAft>
                          <a:spcPts val="0"/>
                        </a:spcAft>
                      </a:pPr>
                      <a:r>
                        <a:rPr lang="en-US" sz="800" i="1">
                          <a:effectLst/>
                        </a:rPr>
                        <a:t>      Assessors</a:t>
                      </a:r>
                      <a:endParaRPr lang="en-US" sz="800" i="1">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Recertification &amp; Revaluation</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$35,000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2490475719"/>
                  </a:ext>
                </a:extLst>
              </a:tr>
              <a:tr h="206071">
                <a:tc>
                  <a:txBody>
                    <a:bodyPr/>
                    <a:lstStyle/>
                    <a:p>
                      <a:pPr marL="0" marR="0" algn="l">
                        <a:spcBef>
                          <a:spcPts val="0"/>
                        </a:spcBef>
                        <a:spcAft>
                          <a:spcPts val="0"/>
                        </a:spcAft>
                      </a:pPr>
                      <a:r>
                        <a:rPr lang="en-US" sz="800" u="sng">
                          <a:effectLst/>
                        </a:rPr>
                        <a:t>Planning &amp; Land Management</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2329414027"/>
                  </a:ext>
                </a:extLst>
              </a:tr>
              <a:tr h="206071">
                <a:tc>
                  <a:txBody>
                    <a:bodyPr/>
                    <a:lstStyle/>
                    <a:p>
                      <a:pPr marL="0" marR="0" algn="r">
                        <a:spcBef>
                          <a:spcPts val="0"/>
                        </a:spcBef>
                        <a:spcAft>
                          <a:spcPts val="0"/>
                        </a:spcAft>
                      </a:pPr>
                      <a:r>
                        <a:rPr lang="en-US" sz="800" i="1">
                          <a:effectLst/>
                        </a:rPr>
                        <a:t>     Planning </a:t>
                      </a:r>
                      <a:endParaRPr lang="en-US" sz="800" i="1">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Subdivision Rules &amp; Regulations Update</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$75,000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582887676"/>
                  </a:ext>
                </a:extLst>
              </a:tr>
              <a:tr h="206071">
                <a:tc>
                  <a:txBody>
                    <a:bodyPr/>
                    <a:lstStyle/>
                    <a:p>
                      <a:pPr marL="0" marR="0" algn="r">
                        <a:spcBef>
                          <a:spcPts val="0"/>
                        </a:spcBef>
                        <a:spcAft>
                          <a:spcPts val="0"/>
                        </a:spcAft>
                      </a:pPr>
                      <a:r>
                        <a:rPr lang="en-US" sz="800" i="1">
                          <a:effectLst/>
                        </a:rPr>
                        <a:t>   Natural Resources</a:t>
                      </a:r>
                      <a:endParaRPr lang="en-US" sz="800" i="1">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Pond, Stream, &amp; Field Management &amp; Improve</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$20,000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1936574768"/>
                  </a:ext>
                </a:extLst>
              </a:tr>
              <a:tr h="206071">
                <a:tc>
                  <a:txBody>
                    <a:bodyPr/>
                    <a:lstStyle/>
                    <a:p>
                      <a:pPr marL="0" marR="0" algn="l">
                        <a:spcBef>
                          <a:spcPts val="0"/>
                        </a:spcBef>
                        <a:spcAft>
                          <a:spcPts val="0"/>
                        </a:spcAft>
                      </a:pPr>
                      <a:r>
                        <a:rPr lang="en-US" sz="800" u="sng">
                          <a:effectLst/>
                        </a:rPr>
                        <a:t>Public Safety</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3161771496"/>
                  </a:ext>
                </a:extLst>
              </a:tr>
              <a:tr h="206071">
                <a:tc>
                  <a:txBody>
                    <a:bodyPr/>
                    <a:lstStyle/>
                    <a:p>
                      <a:pPr marL="0" marR="0" algn="r">
                        <a:spcBef>
                          <a:spcPts val="0"/>
                        </a:spcBef>
                        <a:spcAft>
                          <a:spcPts val="0"/>
                        </a:spcAft>
                      </a:pPr>
                      <a:r>
                        <a:rPr lang="en-US" sz="800">
                          <a:effectLst/>
                        </a:rPr>
                        <a:t>      Police Department</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Vehicles, Equipment, &amp; Training Rm. Upgrades</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$259,200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439811710"/>
                  </a:ext>
                </a:extLst>
              </a:tr>
              <a:tr h="206071">
                <a:tc>
                  <a:txBody>
                    <a:bodyPr/>
                    <a:lstStyle/>
                    <a:p>
                      <a:pPr marL="0" marR="0" algn="r">
                        <a:spcBef>
                          <a:spcPts val="0"/>
                        </a:spcBef>
                        <a:spcAft>
                          <a:spcPts val="0"/>
                        </a:spcAft>
                      </a:pPr>
                      <a:r>
                        <a:rPr lang="en-US" sz="800">
                          <a:effectLst/>
                        </a:rPr>
                        <a:t>      Fire Department</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Vehicles and Equipment</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$135,000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1875823219"/>
                  </a:ext>
                </a:extLst>
              </a:tr>
              <a:tr h="206071">
                <a:tc>
                  <a:txBody>
                    <a:bodyPr/>
                    <a:lstStyle/>
                    <a:p>
                      <a:pPr marL="0" marR="0" algn="l">
                        <a:spcBef>
                          <a:spcPts val="0"/>
                        </a:spcBef>
                        <a:spcAft>
                          <a:spcPts val="0"/>
                        </a:spcAft>
                      </a:pPr>
                      <a:r>
                        <a:rPr lang="en-US" sz="800" u="sng">
                          <a:effectLst/>
                        </a:rPr>
                        <a:t>Public Works</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2944027886"/>
                  </a:ext>
                </a:extLst>
              </a:tr>
              <a:tr h="206071">
                <a:tc>
                  <a:txBody>
                    <a:bodyPr/>
                    <a:lstStyle/>
                    <a:p>
                      <a:pPr marL="0" marR="0" algn="r">
                        <a:spcBef>
                          <a:spcPts val="0"/>
                        </a:spcBef>
                        <a:spcAft>
                          <a:spcPts val="0"/>
                        </a:spcAft>
                      </a:pPr>
                      <a:r>
                        <a:rPr lang="en-US" sz="800">
                          <a:effectLst/>
                        </a:rPr>
                        <a:t>      Engineering</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Asset Mgt., Safety, Stripping, Signage, &amp; Signals</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$235,000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2326272328"/>
                  </a:ext>
                </a:extLst>
              </a:tr>
              <a:tr h="206071">
                <a:tc>
                  <a:txBody>
                    <a:bodyPr/>
                    <a:lstStyle/>
                    <a:p>
                      <a:pPr marL="0" marR="0" algn="r">
                        <a:spcBef>
                          <a:spcPts val="0"/>
                        </a:spcBef>
                        <a:spcAft>
                          <a:spcPts val="0"/>
                        </a:spcAft>
                      </a:pPr>
                      <a:r>
                        <a:rPr lang="en-US" sz="800">
                          <a:effectLst/>
                        </a:rPr>
                        <a:t>     Highway Maintenance</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Small Equipment</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$7,500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1168618276"/>
                  </a:ext>
                </a:extLst>
              </a:tr>
              <a:tr h="206071">
                <a:tc>
                  <a:txBody>
                    <a:bodyPr/>
                    <a:lstStyle/>
                    <a:p>
                      <a:pPr marL="0" marR="0" algn="r">
                        <a:spcBef>
                          <a:spcPts val="0"/>
                        </a:spcBef>
                        <a:spcAft>
                          <a:spcPts val="0"/>
                        </a:spcAft>
                      </a:pPr>
                      <a:r>
                        <a:rPr lang="en-US" sz="800">
                          <a:effectLst/>
                        </a:rPr>
                        <a:t>      Park and Trees</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Small Equipment and Shade Trees</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$37,500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1087735105"/>
                  </a:ext>
                </a:extLst>
              </a:tr>
              <a:tr h="206071">
                <a:tc>
                  <a:txBody>
                    <a:bodyPr/>
                    <a:lstStyle/>
                    <a:p>
                      <a:pPr marL="0" marR="0" algn="r">
                        <a:spcBef>
                          <a:spcPts val="0"/>
                        </a:spcBef>
                        <a:spcAft>
                          <a:spcPts val="0"/>
                        </a:spcAft>
                      </a:pPr>
                      <a:r>
                        <a:rPr lang="en-US" sz="800">
                          <a:effectLst/>
                        </a:rPr>
                        <a:t>     Heavy Equipment</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Vehicles &amp; Heavy Equipment</a:t>
                      </a:r>
                      <a:endParaRPr lang="en-US" sz="800">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800">
                          <a:effectLst/>
                        </a:rPr>
                        <a:t>$340,000</a:t>
                      </a:r>
                      <a:endParaRPr lang="en-US" sz="800">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2691275100"/>
                  </a:ext>
                </a:extLst>
              </a:tr>
              <a:tr h="222688">
                <a:tc>
                  <a:txBody>
                    <a:bodyPr/>
                    <a:lstStyle/>
                    <a:p>
                      <a:pPr marL="0" marR="0" algn="l">
                        <a:spcBef>
                          <a:spcPts val="0"/>
                        </a:spcBef>
                        <a:spcAft>
                          <a:spcPts val="0"/>
                        </a:spcAft>
                      </a:pPr>
                      <a:r>
                        <a:rPr lang="en-US" sz="900" b="1">
                          <a:solidFill>
                            <a:schemeClr val="tx1"/>
                          </a:solidFill>
                          <a:effectLst/>
                        </a:rPr>
                        <a:t>CAPITAL OUTLAY TOTAL</a:t>
                      </a:r>
                      <a:endParaRPr lang="en-US" sz="900" b="1">
                        <a:solidFill>
                          <a:schemeClr val="tx1"/>
                        </a:solidFill>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900" b="1">
                          <a:solidFill>
                            <a:schemeClr val="bg1"/>
                          </a:solidFill>
                          <a:effectLst/>
                        </a:rPr>
                        <a:t> </a:t>
                      </a:r>
                      <a:endParaRPr lang="en-US" sz="900" b="1">
                        <a:solidFill>
                          <a:schemeClr val="bg1"/>
                        </a:solidFill>
                        <a:effectLst/>
                        <a:latin typeface="Calibri" panose="020F0502020204030204" pitchFamily="34" charset="0"/>
                        <a:ea typeface="Calibri" panose="020F0502020204030204" pitchFamily="34" charset="0"/>
                      </a:endParaRPr>
                    </a:p>
                  </a:txBody>
                  <a:tcPr marL="25533" marR="25533" marT="0" marB="0"/>
                </a:tc>
                <a:tc>
                  <a:txBody>
                    <a:bodyPr/>
                    <a:lstStyle/>
                    <a:p>
                      <a:pPr marL="0" marR="0" algn="ctr">
                        <a:spcBef>
                          <a:spcPts val="0"/>
                        </a:spcBef>
                        <a:spcAft>
                          <a:spcPts val="0"/>
                        </a:spcAft>
                      </a:pPr>
                      <a:r>
                        <a:rPr lang="en-US" sz="900" b="1" dirty="0">
                          <a:solidFill>
                            <a:schemeClr val="bg1"/>
                          </a:solidFill>
                          <a:effectLst/>
                        </a:rPr>
                        <a:t>$1,509,700</a:t>
                      </a:r>
                      <a:endParaRPr lang="en-US" sz="900" b="1" dirty="0">
                        <a:solidFill>
                          <a:schemeClr val="bg1"/>
                        </a:solidFill>
                        <a:effectLst/>
                        <a:latin typeface="Calibri" panose="020F0502020204030204" pitchFamily="34" charset="0"/>
                        <a:ea typeface="Calibri" panose="020F0502020204030204" pitchFamily="34" charset="0"/>
                      </a:endParaRPr>
                    </a:p>
                  </a:txBody>
                  <a:tcPr marL="25533" marR="25533" marT="0" marB="0"/>
                </a:tc>
                <a:extLst>
                  <a:ext uri="{0D108BD9-81ED-4DB2-BD59-A6C34878D82A}">
                    <a16:rowId xmlns:a16="http://schemas.microsoft.com/office/drawing/2014/main" val="1440993051"/>
                  </a:ext>
                </a:extLst>
              </a:tr>
            </a:tbl>
          </a:graphicData>
        </a:graphic>
      </p:graphicFrame>
      <p:sp>
        <p:nvSpPr>
          <p:cNvPr id="4" name="Slide Number Placeholder 3"/>
          <p:cNvSpPr>
            <a:spLocks noGrp="1"/>
          </p:cNvSpPr>
          <p:nvPr>
            <p:ph type="sldNum" sz="quarter" idx="12"/>
          </p:nvPr>
        </p:nvSpPr>
        <p:spPr>
          <a:xfrm>
            <a:off x="8359902" y="4526280"/>
            <a:ext cx="411480" cy="41148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pPr>
            <a:fld id="{18362CF7-34D8-4635-A9AE-FBAFA8966551}" type="slidenum">
              <a:rPr lang="en-US">
                <a:solidFill>
                  <a:schemeClr val="bg1"/>
                </a:solidFill>
              </a:rPr>
              <a:pPr algn="ctr">
                <a:spcAft>
                  <a:spcPts val="600"/>
                </a:spcAft>
              </a:pPr>
              <a:t>3</a:t>
            </a:fld>
            <a:endParaRPr lang="en-US">
              <a:solidFill>
                <a:schemeClr val="bg1"/>
              </a:solidFill>
            </a:endParaRPr>
          </a:p>
        </p:txBody>
      </p:sp>
    </p:spTree>
    <p:extLst>
      <p:ext uri="{BB962C8B-B14F-4D97-AF65-F5344CB8AC3E}">
        <p14:creationId xmlns:p14="http://schemas.microsoft.com/office/powerpoint/2010/main" val="2783390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8A2F7-40B3-4AE2-B7A5-F327083CBB3F}"/>
              </a:ext>
            </a:extLst>
          </p:cNvPr>
          <p:cNvSpPr>
            <a:spLocks noGrp="1"/>
          </p:cNvSpPr>
          <p:nvPr>
            <p:ph type="title"/>
          </p:nvPr>
        </p:nvSpPr>
        <p:spPr>
          <a:xfrm>
            <a:off x="936171" y="436364"/>
            <a:ext cx="8229600" cy="857250"/>
          </a:xfrm>
        </p:spPr>
        <p:txBody>
          <a:bodyPr/>
          <a:lstStyle/>
          <a:p>
            <a:r>
              <a:rPr lang="en-US" dirty="0"/>
              <a:t>Capital Outlay:  Improvements</a:t>
            </a:r>
          </a:p>
        </p:txBody>
      </p:sp>
      <p:sp>
        <p:nvSpPr>
          <p:cNvPr id="9" name="Text Placeholder 8">
            <a:extLst>
              <a:ext uri="{FF2B5EF4-FFF2-40B4-BE49-F238E27FC236}">
                <a16:creationId xmlns:a16="http://schemas.microsoft.com/office/drawing/2014/main" id="{6E642D05-EC59-4E1A-BB47-2D8BD66CB505}"/>
              </a:ext>
            </a:extLst>
          </p:cNvPr>
          <p:cNvSpPr>
            <a:spLocks noGrp="1"/>
          </p:cNvSpPr>
          <p:nvPr>
            <p:ph type="body" idx="1"/>
          </p:nvPr>
        </p:nvSpPr>
        <p:spPr>
          <a:xfrm>
            <a:off x="457200" y="1504950"/>
            <a:ext cx="4040188" cy="479822"/>
          </a:xfrm>
        </p:spPr>
        <p:txBody>
          <a:bodyPr/>
          <a:lstStyle/>
          <a:p>
            <a:r>
              <a:rPr lang="en-US" u="sng" dirty="0"/>
              <a:t>Technology Improvements</a:t>
            </a:r>
          </a:p>
        </p:txBody>
      </p:sp>
      <p:sp>
        <p:nvSpPr>
          <p:cNvPr id="6" name="Content Placeholder 5">
            <a:extLst>
              <a:ext uri="{FF2B5EF4-FFF2-40B4-BE49-F238E27FC236}">
                <a16:creationId xmlns:a16="http://schemas.microsoft.com/office/drawing/2014/main" id="{7A8DF432-4511-468B-85C1-6A37E4C9BD29}"/>
              </a:ext>
            </a:extLst>
          </p:cNvPr>
          <p:cNvSpPr>
            <a:spLocks noGrp="1"/>
          </p:cNvSpPr>
          <p:nvPr>
            <p:ph sz="half" idx="2"/>
          </p:nvPr>
        </p:nvSpPr>
        <p:spPr>
          <a:xfrm>
            <a:off x="457200" y="2114550"/>
            <a:ext cx="4040188" cy="2480072"/>
          </a:xfrm>
        </p:spPr>
        <p:txBody>
          <a:bodyPr>
            <a:normAutofit fontScale="85000" lnSpcReduction="20000"/>
          </a:bodyPr>
          <a:lstStyle/>
          <a:p>
            <a:r>
              <a:rPr lang="en-US" sz="2800" dirty="0"/>
              <a:t>Firewall Acquisition</a:t>
            </a:r>
          </a:p>
          <a:p>
            <a:r>
              <a:rPr lang="en-US" sz="2800" dirty="0"/>
              <a:t>Remote Meeting Tech.</a:t>
            </a:r>
          </a:p>
          <a:p>
            <a:r>
              <a:rPr lang="en-US" sz="2800" dirty="0"/>
              <a:t>Staff Computers</a:t>
            </a:r>
          </a:p>
          <a:p>
            <a:r>
              <a:rPr lang="en-US" sz="2800" dirty="0"/>
              <a:t>Datacenter Battery Backups </a:t>
            </a:r>
          </a:p>
          <a:p>
            <a:r>
              <a:rPr lang="en-US" sz="2800" dirty="0"/>
              <a:t>Public Bld. Wireless Improvements</a:t>
            </a:r>
          </a:p>
          <a:p>
            <a:endParaRPr lang="en-US" dirty="0"/>
          </a:p>
        </p:txBody>
      </p:sp>
      <p:sp>
        <p:nvSpPr>
          <p:cNvPr id="10" name="Text Placeholder 9">
            <a:extLst>
              <a:ext uri="{FF2B5EF4-FFF2-40B4-BE49-F238E27FC236}">
                <a16:creationId xmlns:a16="http://schemas.microsoft.com/office/drawing/2014/main" id="{B55340C8-50F5-4AFE-8A53-E1525389702E}"/>
              </a:ext>
            </a:extLst>
          </p:cNvPr>
          <p:cNvSpPr>
            <a:spLocks noGrp="1"/>
          </p:cNvSpPr>
          <p:nvPr>
            <p:ph type="body" sz="quarter" idx="3"/>
          </p:nvPr>
        </p:nvSpPr>
        <p:spPr>
          <a:xfrm>
            <a:off x="4645026" y="1482328"/>
            <a:ext cx="4041775" cy="479822"/>
          </a:xfrm>
        </p:spPr>
        <p:txBody>
          <a:bodyPr/>
          <a:lstStyle/>
          <a:p>
            <a:r>
              <a:rPr lang="en-US" u="sng" dirty="0"/>
              <a:t>Facility Improvements</a:t>
            </a:r>
          </a:p>
        </p:txBody>
      </p:sp>
      <p:sp>
        <p:nvSpPr>
          <p:cNvPr id="11" name="Content Placeholder 10">
            <a:extLst>
              <a:ext uri="{FF2B5EF4-FFF2-40B4-BE49-F238E27FC236}">
                <a16:creationId xmlns:a16="http://schemas.microsoft.com/office/drawing/2014/main" id="{F2F2F5AA-B399-4B0E-91AA-A10FA4E324F6}"/>
              </a:ext>
            </a:extLst>
          </p:cNvPr>
          <p:cNvSpPr>
            <a:spLocks noGrp="1"/>
          </p:cNvSpPr>
          <p:nvPr>
            <p:ph sz="quarter" idx="4"/>
          </p:nvPr>
        </p:nvSpPr>
        <p:spPr>
          <a:xfrm>
            <a:off x="4645026" y="1962150"/>
            <a:ext cx="4041775" cy="2438400"/>
          </a:xfrm>
        </p:spPr>
        <p:txBody>
          <a:bodyPr>
            <a:normAutofit fontScale="85000" lnSpcReduction="20000"/>
          </a:bodyPr>
          <a:lstStyle/>
          <a:p>
            <a:r>
              <a:rPr lang="en-US" sz="2400" dirty="0">
                <a:effectLst/>
                <a:latin typeface="Segoe UI" panose="020B0502040204020203" pitchFamily="34" charset="0"/>
              </a:rPr>
              <a:t>Knox Trail Exterior Painting and Repairs</a:t>
            </a:r>
          </a:p>
          <a:p>
            <a:endParaRPr lang="en-US" sz="2400" dirty="0">
              <a:effectLst/>
              <a:latin typeface="Arial" panose="020B0604020202020204" pitchFamily="34" charset="0"/>
            </a:endParaRPr>
          </a:p>
          <a:p>
            <a:r>
              <a:rPr lang="en-US" sz="2400" dirty="0">
                <a:effectLst/>
                <a:latin typeface="Segoe UI" panose="020B0502040204020203" pitchFamily="34" charset="0"/>
              </a:rPr>
              <a:t>Hunt Gym Conference Room Window Replacement</a:t>
            </a:r>
          </a:p>
          <a:p>
            <a:endParaRPr lang="en-US" sz="2400" dirty="0">
              <a:effectLst/>
              <a:latin typeface="Arial" panose="020B0604020202020204" pitchFamily="34" charset="0"/>
            </a:endParaRPr>
          </a:p>
          <a:p>
            <a:r>
              <a:rPr lang="en-US" sz="2400" dirty="0">
                <a:effectLst/>
                <a:latin typeface="Segoe UI" panose="020B0502040204020203" pitchFamily="34" charset="0"/>
              </a:rPr>
              <a:t>Hunt Gym Plexiglas Storm Window Replacement</a:t>
            </a:r>
            <a:endParaRPr lang="en-US" sz="2400" dirty="0">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72248162-D7A2-498C-A898-DE2DBC2567A5}"/>
              </a:ext>
            </a:extLst>
          </p:cNvPr>
          <p:cNvSpPr>
            <a:spLocks noGrp="1"/>
          </p:cNvSpPr>
          <p:nvPr>
            <p:ph type="sldNum" sz="quarter" idx="12"/>
          </p:nvPr>
        </p:nvSpPr>
        <p:spPr/>
        <p:txBody>
          <a:bodyPr/>
          <a:lstStyle/>
          <a:p>
            <a:fld id="{18362CF7-34D8-4635-A9AE-FBAFA8966551}" type="slidenum">
              <a:rPr lang="en-US" smtClean="0"/>
              <a:t>4</a:t>
            </a:fld>
            <a:endParaRPr lang="en-US" dirty="0"/>
          </a:p>
        </p:txBody>
      </p:sp>
    </p:spTree>
    <p:extLst>
      <p:ext uri="{BB962C8B-B14F-4D97-AF65-F5344CB8AC3E}">
        <p14:creationId xmlns:p14="http://schemas.microsoft.com/office/powerpoint/2010/main" val="2744709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328B"/>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30E34A7-F054-4D71-9ED9-5B74B00EECAC}"/>
              </a:ext>
            </a:extLst>
          </p:cNvPr>
          <p:cNvPicPr>
            <a:picLocks noGrp="1" noChangeAspect="1"/>
          </p:cNvPicPr>
          <p:nvPr>
            <p:ph idx="1"/>
          </p:nvPr>
        </p:nvPicPr>
        <p:blipFill>
          <a:blip r:embed="rId3"/>
          <a:stretch>
            <a:fillRect/>
          </a:stretch>
        </p:blipFill>
        <p:spPr>
          <a:xfrm>
            <a:off x="1585731" y="1400376"/>
            <a:ext cx="5972537" cy="3339296"/>
          </a:xfrm>
          <a:prstGeom prst="rect">
            <a:avLst/>
          </a:prstGeom>
          <a:ln>
            <a:noFill/>
          </a:ln>
        </p:spPr>
      </p:pic>
      <p:sp>
        <p:nvSpPr>
          <p:cNvPr id="4" name="Slide Number Placeholder 3">
            <a:extLst>
              <a:ext uri="{FF2B5EF4-FFF2-40B4-BE49-F238E27FC236}">
                <a16:creationId xmlns:a16="http://schemas.microsoft.com/office/drawing/2014/main" id="{D918641F-6AC6-4B1A-A1BF-D63BF44D862F}"/>
              </a:ext>
            </a:extLst>
          </p:cNvPr>
          <p:cNvSpPr>
            <a:spLocks noGrp="1"/>
          </p:cNvSpPr>
          <p:nvPr>
            <p:ph type="sldNum" sz="quarter" idx="12"/>
          </p:nvPr>
        </p:nvSpPr>
        <p:spPr>
          <a:xfrm>
            <a:off x="6603999" y="4767262"/>
            <a:ext cx="2057400" cy="273844"/>
          </a:xfrm>
        </p:spPr>
        <p:txBody>
          <a:bodyPr vert="horz" lIns="91440" tIns="45720" rIns="91440" bIns="45720" rtlCol="0" anchor="ctr">
            <a:normAutofit/>
          </a:bodyPr>
          <a:lstStyle/>
          <a:p>
            <a:pPr>
              <a:lnSpc>
                <a:spcPct val="90000"/>
              </a:lnSpc>
              <a:spcAft>
                <a:spcPts val="600"/>
              </a:spcAft>
            </a:pPr>
            <a:fld id="{18362CF7-34D8-4635-A9AE-FBAFA8966551}" type="slidenum">
              <a:rPr lang="en-US" smtClean="0"/>
              <a:pPr>
                <a:lnSpc>
                  <a:spcPct val="90000"/>
                </a:lnSpc>
                <a:spcAft>
                  <a:spcPts val="600"/>
                </a:spcAft>
              </a:pPr>
              <a:t>5</a:t>
            </a:fld>
            <a:endParaRPr lang="en-US"/>
          </a:p>
        </p:txBody>
      </p:sp>
      <p:cxnSp>
        <p:nvCxnSpPr>
          <p:cNvPr id="12" name="Straight Connector 11">
            <a:extLst>
              <a:ext uri="{FF2B5EF4-FFF2-40B4-BE49-F238E27FC236}">
                <a16:creationId xmlns:a16="http://schemas.microsoft.com/office/drawing/2014/main" id="{411E03CB-F75C-4B3A-A3CC-3606C4456387}"/>
              </a:ext>
            </a:extLst>
          </p:cNvPr>
          <p:cNvCxnSpPr>
            <a:cxnSpLocks/>
          </p:cNvCxnSpPr>
          <p:nvPr/>
        </p:nvCxnSpPr>
        <p:spPr>
          <a:xfrm flipH="1">
            <a:off x="589042" y="1871789"/>
            <a:ext cx="2171039" cy="0"/>
          </a:xfrm>
          <a:prstGeom prst="line">
            <a:avLst/>
          </a:prstGeom>
          <a:ln w="76200">
            <a:solidFill>
              <a:schemeClr val="tx2"/>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66A9959A-9373-4A22-9E57-8AF57DB815C0}"/>
              </a:ext>
            </a:extLst>
          </p:cNvPr>
          <p:cNvCxnSpPr>
            <a:cxnSpLocks/>
          </p:cNvCxnSpPr>
          <p:nvPr/>
        </p:nvCxnSpPr>
        <p:spPr>
          <a:xfrm flipH="1">
            <a:off x="589042" y="4865062"/>
            <a:ext cx="2728674" cy="0"/>
          </a:xfrm>
          <a:prstGeom prst="line">
            <a:avLst/>
          </a:prstGeom>
          <a:ln w="76200">
            <a:solidFill>
              <a:schemeClr val="tx2"/>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F48DFC1-BB02-4C30-9E9E-A4F86A4E10CC}"/>
              </a:ext>
            </a:extLst>
          </p:cNvPr>
          <p:cNvCxnSpPr>
            <a:cxnSpLocks/>
          </p:cNvCxnSpPr>
          <p:nvPr/>
        </p:nvCxnSpPr>
        <p:spPr>
          <a:xfrm flipV="1">
            <a:off x="627235" y="1871789"/>
            <a:ext cx="0" cy="3021451"/>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BA2FBD91-B53F-4F9D-AF64-83F7D8B25074}"/>
              </a:ext>
            </a:extLst>
          </p:cNvPr>
          <p:cNvCxnSpPr>
            <a:cxnSpLocks/>
          </p:cNvCxnSpPr>
          <p:nvPr/>
        </p:nvCxnSpPr>
        <p:spPr>
          <a:xfrm flipH="1" flipV="1">
            <a:off x="2739523" y="1845905"/>
            <a:ext cx="20558" cy="1591068"/>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FE1572B0-6967-41EC-836B-7771A67FA50E}"/>
              </a:ext>
            </a:extLst>
          </p:cNvPr>
          <p:cNvCxnSpPr>
            <a:cxnSpLocks/>
          </p:cNvCxnSpPr>
          <p:nvPr/>
        </p:nvCxnSpPr>
        <p:spPr>
          <a:xfrm flipV="1">
            <a:off x="3304746" y="3558874"/>
            <a:ext cx="0" cy="1334366"/>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3304D5D6-A85A-4EF9-9A3F-35A99284189E}"/>
              </a:ext>
            </a:extLst>
          </p:cNvPr>
          <p:cNvCxnSpPr>
            <a:cxnSpLocks/>
          </p:cNvCxnSpPr>
          <p:nvPr/>
        </p:nvCxnSpPr>
        <p:spPr>
          <a:xfrm flipH="1" flipV="1">
            <a:off x="2722642" y="3436973"/>
            <a:ext cx="609600" cy="1637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C4CA5D3D-952B-44E3-B36E-B527602EB0A3}"/>
              </a:ext>
            </a:extLst>
          </p:cNvPr>
          <p:cNvSpPr txBox="1"/>
          <p:nvPr/>
        </p:nvSpPr>
        <p:spPr>
          <a:xfrm>
            <a:off x="66231" y="307769"/>
            <a:ext cx="5189575" cy="1015663"/>
          </a:xfrm>
          <a:prstGeom prst="rect">
            <a:avLst/>
          </a:prstGeom>
          <a:noFill/>
        </p:spPr>
        <p:txBody>
          <a:bodyPr wrap="square" rtlCol="0">
            <a:spAutoFit/>
          </a:bodyPr>
          <a:lstStyle/>
          <a:p>
            <a:pPr algn="ctr"/>
            <a:r>
              <a:rPr lang="en-US" sz="2000" b="1" dirty="0">
                <a:solidFill>
                  <a:schemeClr val="bg1"/>
                </a:solidFill>
              </a:rPr>
              <a:t>                     Concord Elder Services/COA &amp; </a:t>
            </a:r>
          </a:p>
          <a:p>
            <a:pPr algn="ctr"/>
            <a:r>
              <a:rPr lang="en-US" sz="2000" b="1" dirty="0">
                <a:solidFill>
                  <a:schemeClr val="bg1"/>
                </a:solidFill>
              </a:rPr>
              <a:t>Carousel Preschool  </a:t>
            </a:r>
          </a:p>
          <a:p>
            <a:r>
              <a:rPr lang="en-US" sz="2000" b="1" dirty="0">
                <a:solidFill>
                  <a:schemeClr val="bg1"/>
                </a:solidFill>
              </a:rPr>
              <a:t>                           Feasibility Study</a:t>
            </a:r>
            <a:endParaRPr lang="en-US" dirty="0">
              <a:solidFill>
                <a:schemeClr val="bg1"/>
              </a:solidFill>
            </a:endParaRPr>
          </a:p>
        </p:txBody>
      </p:sp>
      <p:sp>
        <p:nvSpPr>
          <p:cNvPr id="36" name="TextBox 35">
            <a:extLst>
              <a:ext uri="{FF2B5EF4-FFF2-40B4-BE49-F238E27FC236}">
                <a16:creationId xmlns:a16="http://schemas.microsoft.com/office/drawing/2014/main" id="{2505DE34-EC94-4E26-81C0-C8F954CEC441}"/>
              </a:ext>
            </a:extLst>
          </p:cNvPr>
          <p:cNvSpPr txBox="1"/>
          <p:nvPr/>
        </p:nvSpPr>
        <p:spPr>
          <a:xfrm>
            <a:off x="5308600" y="2358460"/>
            <a:ext cx="2590798" cy="1015663"/>
          </a:xfrm>
          <a:prstGeom prst="rect">
            <a:avLst/>
          </a:prstGeom>
          <a:noFill/>
        </p:spPr>
        <p:txBody>
          <a:bodyPr wrap="square" rtlCol="0">
            <a:spAutoFit/>
          </a:bodyPr>
          <a:lstStyle/>
          <a:p>
            <a:r>
              <a:rPr lang="en-US" sz="6000" dirty="0">
                <a:solidFill>
                  <a:schemeClr val="tx2"/>
                </a:solidFill>
              </a:rPr>
              <a:t>COA</a:t>
            </a:r>
          </a:p>
        </p:txBody>
      </p:sp>
      <p:pic>
        <p:nvPicPr>
          <p:cNvPr id="37" name="Content Placeholder 5">
            <a:extLst>
              <a:ext uri="{FF2B5EF4-FFF2-40B4-BE49-F238E27FC236}">
                <a16:creationId xmlns:a16="http://schemas.microsoft.com/office/drawing/2014/main" id="{9FEC904E-62B9-44B4-ABAB-E9F90E5B763E}"/>
              </a:ext>
            </a:extLst>
          </p:cNvPr>
          <p:cNvPicPr>
            <a:picLocks noChangeAspect="1"/>
          </p:cNvPicPr>
          <p:nvPr/>
        </p:nvPicPr>
        <p:blipFill rotWithShape="1">
          <a:blip r:embed="rId4"/>
          <a:srcRect l="38889" t="26965" r="20292" b="44878"/>
          <a:stretch/>
        </p:blipFill>
        <p:spPr>
          <a:xfrm rot="570445">
            <a:off x="4944682" y="443395"/>
            <a:ext cx="3747582" cy="1695739"/>
          </a:xfrm>
          <a:prstGeom prst="rect">
            <a:avLst/>
          </a:prstGeom>
          <a:ln w="12700">
            <a:solidFill>
              <a:schemeClr val="tx2"/>
            </a:solidFill>
          </a:ln>
        </p:spPr>
      </p:pic>
      <p:sp>
        <p:nvSpPr>
          <p:cNvPr id="39" name="Rectangle 38">
            <a:extLst>
              <a:ext uri="{FF2B5EF4-FFF2-40B4-BE49-F238E27FC236}">
                <a16:creationId xmlns:a16="http://schemas.microsoft.com/office/drawing/2014/main" id="{13E3CB00-84DA-4158-A004-8F21803F1351}"/>
              </a:ext>
            </a:extLst>
          </p:cNvPr>
          <p:cNvSpPr/>
          <p:nvPr/>
        </p:nvSpPr>
        <p:spPr>
          <a:xfrm rot="2204655">
            <a:off x="5715000" y="1268360"/>
            <a:ext cx="660399" cy="5576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CA3E422C-9F3A-40C0-B745-1736944C6D48}"/>
              </a:ext>
            </a:extLst>
          </p:cNvPr>
          <p:cNvCxnSpPr/>
          <p:nvPr/>
        </p:nvCxnSpPr>
        <p:spPr>
          <a:xfrm flipV="1">
            <a:off x="2936600" y="1612581"/>
            <a:ext cx="1787800" cy="891186"/>
          </a:xfrm>
          <a:prstGeom prst="straightConnector1">
            <a:avLst/>
          </a:prstGeom>
          <a:ln w="571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71517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B03E91-57CE-4A73-AEF3-ACBEE18BDAC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305" r="4386" b="1"/>
          <a:stretch/>
        </p:blipFill>
        <p:spPr bwMode="auto">
          <a:xfrm>
            <a:off x="304800" y="0"/>
            <a:ext cx="9141694" cy="51434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09A162-798C-4A46-8DF8-41C8453BAC57}"/>
              </a:ext>
            </a:extLst>
          </p:cNvPr>
          <p:cNvSpPr>
            <a:spLocks noGrp="1"/>
          </p:cNvSpPr>
          <p:nvPr>
            <p:ph type="title"/>
          </p:nvPr>
        </p:nvSpPr>
        <p:spPr>
          <a:xfrm>
            <a:off x="2057400" y="3029811"/>
            <a:ext cx="6949328" cy="467127"/>
          </a:xfrm>
        </p:spPr>
        <p:txBody>
          <a:bodyPr vert="horz" lIns="91440" tIns="45720" rIns="91440" bIns="45720" rtlCol="0" anchor="ctr">
            <a:normAutofit/>
          </a:bodyPr>
          <a:lstStyle/>
          <a:p>
            <a:pPr algn="l">
              <a:lnSpc>
                <a:spcPct val="90000"/>
              </a:lnSpc>
            </a:pPr>
            <a:r>
              <a:rPr lang="en-US" sz="2700" dirty="0"/>
              <a:t>        </a:t>
            </a:r>
            <a:r>
              <a:rPr lang="en-US" sz="2700" b="1" dirty="0">
                <a:solidFill>
                  <a:schemeClr val="bg1"/>
                </a:solidFill>
              </a:rPr>
              <a:t>Planning &amp; Land Management</a:t>
            </a:r>
            <a:r>
              <a:rPr lang="en-US" sz="2700" dirty="0"/>
              <a:t>	</a:t>
            </a:r>
          </a:p>
        </p:txBody>
      </p:sp>
      <p:sp>
        <p:nvSpPr>
          <p:cNvPr id="4" name="Content Placeholder 3">
            <a:extLst>
              <a:ext uri="{FF2B5EF4-FFF2-40B4-BE49-F238E27FC236}">
                <a16:creationId xmlns:a16="http://schemas.microsoft.com/office/drawing/2014/main" id="{60D99F2B-7CD3-4843-B965-0244374C4CDD}"/>
              </a:ext>
            </a:extLst>
          </p:cNvPr>
          <p:cNvSpPr>
            <a:spLocks noGrp="1"/>
          </p:cNvSpPr>
          <p:nvPr>
            <p:ph sz="half" idx="2"/>
          </p:nvPr>
        </p:nvSpPr>
        <p:spPr>
          <a:xfrm>
            <a:off x="3657600" y="3649612"/>
            <a:ext cx="7173771" cy="936930"/>
          </a:xfrm>
        </p:spPr>
        <p:txBody>
          <a:bodyPr vert="horz" lIns="91440" tIns="45720" rIns="91440" bIns="45720" rtlCol="0">
            <a:normAutofit/>
          </a:bodyPr>
          <a:lstStyle/>
          <a:p>
            <a:pPr indent="-228600">
              <a:lnSpc>
                <a:spcPct val="90000"/>
              </a:lnSpc>
            </a:pPr>
            <a:r>
              <a:rPr lang="en-US" sz="1900" b="1" dirty="0">
                <a:solidFill>
                  <a:schemeClr val="bg1"/>
                </a:solidFill>
              </a:rPr>
              <a:t>Subdivision Rules &amp; Regulations Update</a:t>
            </a:r>
          </a:p>
          <a:p>
            <a:pPr indent="-228600">
              <a:lnSpc>
                <a:spcPct val="90000"/>
              </a:lnSpc>
            </a:pPr>
            <a:r>
              <a:rPr lang="en-US" sz="1900" b="1" dirty="0">
                <a:solidFill>
                  <a:schemeClr val="bg1"/>
                </a:solidFill>
              </a:rPr>
              <a:t>Pond, Stream &amp; Field Management or Improvements</a:t>
            </a:r>
          </a:p>
        </p:txBody>
      </p:sp>
      <p:sp>
        <p:nvSpPr>
          <p:cNvPr id="7" name="Slide Number Placeholder 6">
            <a:extLst>
              <a:ext uri="{FF2B5EF4-FFF2-40B4-BE49-F238E27FC236}">
                <a16:creationId xmlns:a16="http://schemas.microsoft.com/office/drawing/2014/main" id="{67C8FA77-3096-4EBD-B29B-BC578839AF62}"/>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spcAft>
                <a:spcPts val="600"/>
              </a:spcAft>
              <a:defRPr/>
            </a:pPr>
            <a:fld id="{18362CF7-34D8-4635-A9AE-FBAFA8966551}" type="slidenum">
              <a:rPr lang="en-US" sz="900">
                <a:solidFill>
                  <a:srgbClr val="FFFFFF"/>
                </a:solidFill>
                <a:latin typeface="Calibri" panose="020F0502020204030204"/>
              </a:rPr>
              <a:pPr>
                <a:spcAft>
                  <a:spcPts val="600"/>
                </a:spcAft>
                <a:defRPr/>
              </a:pPr>
              <a:t>6</a:t>
            </a:fld>
            <a:endParaRPr lang="en-US" sz="900" dirty="0">
              <a:solidFill>
                <a:srgbClr val="FFFFFF"/>
              </a:solidFill>
              <a:latin typeface="Calibri" panose="020F0502020204030204"/>
            </a:endParaRPr>
          </a:p>
        </p:txBody>
      </p:sp>
      <p:sp>
        <p:nvSpPr>
          <p:cNvPr id="8" name="Rectangle 7">
            <a:extLst>
              <a:ext uri="{FF2B5EF4-FFF2-40B4-BE49-F238E27FC236}">
                <a16:creationId xmlns:a16="http://schemas.microsoft.com/office/drawing/2014/main" id="{4BDACA53-3405-4BC4-A817-971AE7737D8B}"/>
              </a:ext>
            </a:extLst>
          </p:cNvPr>
          <p:cNvSpPr/>
          <p:nvPr/>
        </p:nvSpPr>
        <p:spPr>
          <a:xfrm>
            <a:off x="0" y="0"/>
            <a:ext cx="1371600" cy="12446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Graphic 9" descr="Crops with solid fill">
            <a:extLst>
              <a:ext uri="{FF2B5EF4-FFF2-40B4-BE49-F238E27FC236}">
                <a16:creationId xmlns:a16="http://schemas.microsoft.com/office/drawing/2014/main" id="{7836F2E8-0BBB-43C7-B242-481ACEC23E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600" y="137328"/>
            <a:ext cx="914400" cy="914400"/>
          </a:xfrm>
          <a:prstGeom prst="rect">
            <a:avLst/>
          </a:prstGeom>
        </p:spPr>
      </p:pic>
    </p:spTree>
    <p:extLst>
      <p:ext uri="{BB962C8B-B14F-4D97-AF65-F5344CB8AC3E}">
        <p14:creationId xmlns:p14="http://schemas.microsoft.com/office/powerpoint/2010/main" val="3154797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328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51A0-E5BC-4FEB-A809-00A532BEB9B8}"/>
              </a:ext>
            </a:extLst>
          </p:cNvPr>
          <p:cNvSpPr>
            <a:spLocks noGrp="1"/>
          </p:cNvSpPr>
          <p:nvPr>
            <p:ph type="title"/>
          </p:nvPr>
        </p:nvSpPr>
        <p:spPr>
          <a:xfrm>
            <a:off x="457200" y="548877"/>
            <a:ext cx="8229600" cy="514351"/>
          </a:xfrm>
        </p:spPr>
        <p:txBody>
          <a:bodyPr>
            <a:normAutofit fontScale="90000"/>
          </a:bodyPr>
          <a:lstStyle/>
          <a:p>
            <a:pPr algn="l"/>
            <a:r>
              <a:rPr lang="en-US" dirty="0"/>
              <a:t>	  		</a:t>
            </a:r>
            <a:br>
              <a:rPr lang="en-US" dirty="0"/>
            </a:br>
            <a:r>
              <a:rPr lang="en-US" dirty="0"/>
              <a:t>             Capital Outlay:  Improvements</a:t>
            </a:r>
          </a:p>
        </p:txBody>
      </p:sp>
      <p:sp>
        <p:nvSpPr>
          <p:cNvPr id="6" name="Text Placeholder 5">
            <a:extLst>
              <a:ext uri="{FF2B5EF4-FFF2-40B4-BE49-F238E27FC236}">
                <a16:creationId xmlns:a16="http://schemas.microsoft.com/office/drawing/2014/main" id="{6A4A6BF0-C974-43C4-9616-B7A94BA25737}"/>
              </a:ext>
            </a:extLst>
          </p:cNvPr>
          <p:cNvSpPr>
            <a:spLocks noGrp="1"/>
          </p:cNvSpPr>
          <p:nvPr>
            <p:ph type="body" idx="1"/>
          </p:nvPr>
        </p:nvSpPr>
        <p:spPr>
          <a:xfrm>
            <a:off x="457200" y="1558528"/>
            <a:ext cx="4040188" cy="479822"/>
          </a:xfrm>
        </p:spPr>
        <p:txBody>
          <a:bodyPr/>
          <a:lstStyle/>
          <a:p>
            <a:r>
              <a:rPr lang="en-US" dirty="0"/>
              <a:t>Sustainability Improvements</a:t>
            </a:r>
          </a:p>
        </p:txBody>
      </p:sp>
      <p:sp>
        <p:nvSpPr>
          <p:cNvPr id="3" name="Content Placeholder 2">
            <a:extLst>
              <a:ext uri="{FF2B5EF4-FFF2-40B4-BE49-F238E27FC236}">
                <a16:creationId xmlns:a16="http://schemas.microsoft.com/office/drawing/2014/main" id="{28E075C8-42FC-4CB9-8EC7-7C392A323C6B}"/>
              </a:ext>
            </a:extLst>
          </p:cNvPr>
          <p:cNvSpPr>
            <a:spLocks noGrp="1"/>
          </p:cNvSpPr>
          <p:nvPr>
            <p:ph sz="half" idx="2"/>
          </p:nvPr>
        </p:nvSpPr>
        <p:spPr>
          <a:xfrm>
            <a:off x="457200" y="2038350"/>
            <a:ext cx="4040188" cy="2556272"/>
          </a:xfrm>
        </p:spPr>
        <p:txBody>
          <a:bodyPr>
            <a:normAutofit fontScale="92500" lnSpcReduction="10000"/>
          </a:bodyPr>
          <a:lstStyle/>
          <a:p>
            <a:r>
              <a:rPr lang="en-US" sz="2400" dirty="0"/>
              <a:t>Matching Funds for Green Communities</a:t>
            </a:r>
          </a:p>
          <a:p>
            <a:r>
              <a:rPr lang="en-US" sz="2400" dirty="0"/>
              <a:t>Environmental Efforts &amp; Community Stewardship Events</a:t>
            </a:r>
          </a:p>
          <a:p>
            <a:r>
              <a:rPr lang="en-US" sz="2400" dirty="0"/>
              <a:t>Electric Vehicle Charges</a:t>
            </a:r>
          </a:p>
          <a:p>
            <a:r>
              <a:rPr lang="en-US" sz="2400" dirty="0"/>
              <a:t>EV Grant Matches</a:t>
            </a:r>
          </a:p>
          <a:p>
            <a:pPr marL="0" indent="0">
              <a:buNone/>
            </a:pPr>
            <a:endParaRPr lang="en-US" sz="1500" dirty="0"/>
          </a:p>
        </p:txBody>
      </p:sp>
      <p:sp>
        <p:nvSpPr>
          <p:cNvPr id="7" name="Text Placeholder 6">
            <a:extLst>
              <a:ext uri="{FF2B5EF4-FFF2-40B4-BE49-F238E27FC236}">
                <a16:creationId xmlns:a16="http://schemas.microsoft.com/office/drawing/2014/main" id="{C537CE04-5235-4758-84F3-A5793729B25C}"/>
              </a:ext>
            </a:extLst>
          </p:cNvPr>
          <p:cNvSpPr>
            <a:spLocks noGrp="1"/>
          </p:cNvSpPr>
          <p:nvPr>
            <p:ph type="body" sz="quarter" idx="3"/>
          </p:nvPr>
        </p:nvSpPr>
        <p:spPr>
          <a:xfrm>
            <a:off x="4792664" y="1569839"/>
            <a:ext cx="4041775" cy="479822"/>
          </a:xfrm>
        </p:spPr>
        <p:txBody>
          <a:bodyPr/>
          <a:lstStyle/>
          <a:p>
            <a:r>
              <a:rPr lang="en-US" dirty="0"/>
              <a:t>Finance Improvements</a:t>
            </a:r>
          </a:p>
        </p:txBody>
      </p:sp>
      <p:sp>
        <p:nvSpPr>
          <p:cNvPr id="4" name="Content Placeholder 3">
            <a:extLst>
              <a:ext uri="{FF2B5EF4-FFF2-40B4-BE49-F238E27FC236}">
                <a16:creationId xmlns:a16="http://schemas.microsoft.com/office/drawing/2014/main" id="{BA6F7137-03F0-4593-AE5D-F5807AC67178}"/>
              </a:ext>
            </a:extLst>
          </p:cNvPr>
          <p:cNvSpPr>
            <a:spLocks noGrp="1"/>
          </p:cNvSpPr>
          <p:nvPr>
            <p:ph sz="quarter" idx="4"/>
          </p:nvPr>
        </p:nvSpPr>
        <p:spPr>
          <a:xfrm>
            <a:off x="4645026" y="2038350"/>
            <a:ext cx="4041775" cy="2556272"/>
          </a:xfrm>
        </p:spPr>
        <p:txBody>
          <a:bodyPr>
            <a:normAutofit fontScale="92500" lnSpcReduction="10000"/>
          </a:bodyPr>
          <a:lstStyle/>
          <a:p>
            <a:r>
              <a:rPr lang="en-US" sz="2400" dirty="0"/>
              <a:t>Cyclical Revaluation &amp; Recertification (every 5 years)</a:t>
            </a:r>
          </a:p>
        </p:txBody>
      </p:sp>
      <p:sp>
        <p:nvSpPr>
          <p:cNvPr id="5" name="Slide Number Placeholder 4">
            <a:extLst>
              <a:ext uri="{FF2B5EF4-FFF2-40B4-BE49-F238E27FC236}">
                <a16:creationId xmlns:a16="http://schemas.microsoft.com/office/drawing/2014/main" id="{7B7D26F1-6374-4633-B37E-8DCB9213572C}"/>
              </a:ext>
            </a:extLst>
          </p:cNvPr>
          <p:cNvSpPr>
            <a:spLocks noGrp="1"/>
          </p:cNvSpPr>
          <p:nvPr>
            <p:ph type="sldNum" sz="quarter" idx="12"/>
          </p:nvPr>
        </p:nvSpPr>
        <p:spPr/>
        <p:txBody>
          <a:bodyPr anchor="ctr">
            <a:normAutofit/>
          </a:bodyPr>
          <a:lstStyle/>
          <a:p>
            <a:pPr>
              <a:lnSpc>
                <a:spcPct val="90000"/>
              </a:lnSpc>
              <a:spcAft>
                <a:spcPts val="600"/>
              </a:spcAft>
            </a:pPr>
            <a:fld id="{18362CF7-34D8-4635-A9AE-FBAFA8966551}" type="slidenum">
              <a:rPr lang="en-US">
                <a:solidFill>
                  <a:schemeClr val="tx1">
                    <a:alpha val="80000"/>
                  </a:schemeClr>
                </a:solidFill>
              </a:rPr>
              <a:pPr>
                <a:lnSpc>
                  <a:spcPct val="90000"/>
                </a:lnSpc>
                <a:spcAft>
                  <a:spcPts val="600"/>
                </a:spcAft>
              </a:pPr>
              <a:t>7</a:t>
            </a:fld>
            <a:endParaRPr lang="en-US">
              <a:solidFill>
                <a:schemeClr val="tx1">
                  <a:alpha val="80000"/>
                </a:schemeClr>
              </a:solidFill>
            </a:endParaRPr>
          </a:p>
        </p:txBody>
      </p:sp>
      <p:pic>
        <p:nvPicPr>
          <p:cNvPr id="18" name="Picture 17" descr="Logo&#10;&#10;Description automatically generated">
            <a:extLst>
              <a:ext uri="{FF2B5EF4-FFF2-40B4-BE49-F238E27FC236}">
                <a16:creationId xmlns:a16="http://schemas.microsoft.com/office/drawing/2014/main" id="{788DBC7D-43FF-4347-8FDF-DDF7E042DFF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600" b="93600" l="6200" r="93000">
                        <a14:foregroundMark x1="13400" y1="44600" x2="13400" y2="44600"/>
                        <a14:foregroundMark x1="8800" y1="54800" x2="8800" y2="54800"/>
                        <a14:foregroundMark x1="10200" y1="54800" x2="10200" y2="54800"/>
                        <a14:foregroundMark x1="55400" y1="27000" x2="55400" y2="27000"/>
                        <a14:foregroundMark x1="52800" y1="24600" x2="52800" y2="24600"/>
                        <a14:foregroundMark x1="50400" y1="23200" x2="50400" y2="23200"/>
                        <a14:foregroundMark x1="17000" y1="35600" x2="17000" y2="35600"/>
                        <a14:foregroundMark x1="25400" y1="37800" x2="25400" y2="37800"/>
                        <a14:foregroundMark x1="42800" y1="47000" x2="42800" y2="47000"/>
                        <a14:foregroundMark x1="53200" y1="47800" x2="53200" y2="47800"/>
                        <a14:foregroundMark x1="82600" y1="32000" x2="82600" y2="32000"/>
                        <a14:foregroundMark x1="40800" y1="51600" x2="40800" y2="51600"/>
                        <a14:foregroundMark x1="51000" y1="7600" x2="51000" y2="7600"/>
                        <a14:foregroundMark x1="77800" y1="17200" x2="77800" y2="17200"/>
                        <a14:foregroundMark x1="93000" y1="43800" x2="93000" y2="43800"/>
                        <a14:foregroundMark x1="66600" y1="51000" x2="66600" y2="51000"/>
                        <a14:foregroundMark x1="78000" y1="27400" x2="78000" y2="27400"/>
                        <a14:foregroundMark x1="79800" y1="27800" x2="79800" y2="27800"/>
                        <a14:foregroundMark x1="74200" y1="21000" x2="74200" y2="21000"/>
                        <a14:foregroundMark x1="53800" y1="12200" x2="53800" y2="12200"/>
                        <a14:foregroundMark x1="59600" y1="13600" x2="59600" y2="13600"/>
                        <a14:foregroundMark x1="37600" y1="14000" x2="37600" y2="14000"/>
                        <a14:foregroundMark x1="50000" y1="90000" x2="50000" y2="90000"/>
                        <a14:foregroundMark x1="19000" y1="33400" x2="19000" y2="33400"/>
                        <a14:foregroundMark x1="6200" y1="46600" x2="6200" y2="46600"/>
                        <a14:foregroundMark x1="43200" y1="93600" x2="43200" y2="93600"/>
                        <a14:foregroundMark x1="9800" y1="67200" x2="9800" y2="67200"/>
                        <a14:foregroundMark x1="7400" y1="52000" x2="7400" y2="52000"/>
                        <a14:foregroundMark x1="18600" y1="32800" x2="18600" y2="32800"/>
                        <a14:foregroundMark x1="37800" y1="23200" x2="37800" y2="23200"/>
                        <a14:foregroundMark x1="21800" y1="38400" x2="23000" y2="38800"/>
                        <a14:foregroundMark x1="24000" y1="50600" x2="24000" y2="50600"/>
                        <a14:foregroundMark x1="29800" y1="48800" x2="29800" y2="48800"/>
                        <a14:foregroundMark x1="29800" y1="54400" x2="29800" y2="54400"/>
                        <a14:foregroundMark x1="42800" y1="45600" x2="42800" y2="45600"/>
                        <a14:foregroundMark x1="53200" y1="47400" x2="53200" y2="47400"/>
                        <a14:foregroundMark x1="53800" y1="57000" x2="53800" y2="57000"/>
                        <a14:foregroundMark x1="58800" y1="56600" x2="58800" y2="56600"/>
                        <a14:foregroundMark x1="61800" y1="51600" x2="61800" y2="51600"/>
                        <a14:foregroundMark x1="63800" y1="49200" x2="63800" y2="49200"/>
                        <a14:foregroundMark x1="73000" y1="51600" x2="73000" y2="51600"/>
                        <a14:foregroundMark x1="73400" y1="53400" x2="73400" y2="53400"/>
                        <a14:foregroundMark x1="49200" y1="69800" x2="49200" y2="69800"/>
                        <a14:foregroundMark x1="49000" y1="67200" x2="49000" y2="67200"/>
                        <a14:foregroundMark x1="47200" y1="69800" x2="47200" y2="69800"/>
                        <a14:foregroundMark x1="48600" y1="62600" x2="48600" y2="62600"/>
                        <a14:foregroundMark x1="27200" y1="14000" x2="27200" y2="14000"/>
                        <a14:foregroundMark x1="44200" y1="14000" x2="44200" y2="14000"/>
                        <a14:foregroundMark x1="50400" y1="14200" x2="50400" y2="14200"/>
                        <a14:foregroundMark x1="48200" y1="13600" x2="48200" y2="13600"/>
                        <a14:foregroundMark x1="88400" y1="50600" x2="88400" y2="50600"/>
                        <a14:foregroundMark x1="92200" y1="43000" x2="92200" y2="43000"/>
                        <a14:foregroundMark x1="91600" y1="38200" x2="91600" y2="38200"/>
                        <a14:foregroundMark x1="90200" y1="35200" x2="90200" y2="35200"/>
                        <a14:foregroundMark x1="85800" y1="26000" x2="85800" y2="26000"/>
                        <a14:foregroundMark x1="70200" y1="13200" x2="70200" y2="13200"/>
                        <a14:foregroundMark x1="59200" y1="7600" x2="59200" y2="7600"/>
                        <a14:foregroundMark x1="57400" y1="8200" x2="57400" y2="8200"/>
                        <a14:foregroundMark x1="41000" y1="8200" x2="41000" y2="8200"/>
                        <a14:foregroundMark x1="21600" y1="17400" x2="21600" y2="17400"/>
                        <a14:foregroundMark x1="19000" y1="21400" x2="19000" y2="21400"/>
                        <a14:foregroundMark x1="15400" y1="24600" x2="7200" y2="46400"/>
                        <a14:foregroundMark x1="7200" y1="46400" x2="7000" y2="46600"/>
                        <a14:foregroundMark x1="15200" y1="41600" x2="32400" y2="16000"/>
                        <a14:foregroundMark x1="32400" y1="16000" x2="66200" y2="18200"/>
                        <a14:foregroundMark x1="66200" y1="18200" x2="84400" y2="42400"/>
                        <a14:foregroundMark x1="46400" y1="16800" x2="81400" y2="27400"/>
                        <a14:foregroundMark x1="81400" y1="27400" x2="83000" y2="43000"/>
                        <a14:foregroundMark x1="64600" y1="31400" x2="64600" y2="31400"/>
                        <a14:foregroundMark x1="47400" y1="17200" x2="72200" y2="23800"/>
                        <a14:foregroundMark x1="72200" y1="23800" x2="79800" y2="36400"/>
                        <a14:foregroundMark x1="42200" y1="8200" x2="42200" y2="8200"/>
                        <a14:foregroundMark x1="70600" y1="12600" x2="70600" y2="12600"/>
                        <a14:foregroundMark x1="76600" y1="32800" x2="76600" y2="32800"/>
                        <a14:foregroundMark x1="12600" y1="46000" x2="12600" y2="46000"/>
                        <a14:foregroundMark x1="26800" y1="55800" x2="55600" y2="49200"/>
                        <a14:foregroundMark x1="55600" y1="49200" x2="56400" y2="49200"/>
                        <a14:foregroundMark x1="54200" y1="60800" x2="54200" y2="60800"/>
                        <a14:foregroundMark x1="72800" y1="54200" x2="72800" y2="54200"/>
                        <a14:foregroundMark x1="53600" y1="44200" x2="53600" y2="44200"/>
                        <a14:foregroundMark x1="47200" y1="43000" x2="47200" y2="43000"/>
                        <a14:foregroundMark x1="38600" y1="74000" x2="38600" y2="74000"/>
                        <a14:foregroundMark x1="48200" y1="65800" x2="48200" y2="65800"/>
                        <a14:foregroundMark x1="54600" y1="71800" x2="52200" y2="59000"/>
                        <a14:foregroundMark x1="55600" y1="75000" x2="58200" y2="60600"/>
                        <a14:foregroundMark x1="36200" y1="74000" x2="61000" y2="77400"/>
                        <a14:foregroundMark x1="61000" y1="77400" x2="65600" y2="73600"/>
                        <a14:foregroundMark x1="11600" y1="46000" x2="16600" y2="36400"/>
                        <a14:foregroundMark x1="18600" y1="26800" x2="43000" y2="13800"/>
                        <a14:foregroundMark x1="43000" y1="13800" x2="53200" y2="12600"/>
                        <a14:foregroundMark x1="88800" y1="46600" x2="81200" y2="26000"/>
                        <a14:foregroundMark x1="56000" y1="11400" x2="79200" y2="20600"/>
                        <a14:foregroundMark x1="79200" y1="20600" x2="79400" y2="20600"/>
                        <a14:foregroundMark x1="61000" y1="14600" x2="61000" y2="14600"/>
                        <a14:foregroundMark x1="53800" y1="21000" x2="53800" y2="21000"/>
                        <a14:foregroundMark x1="61800" y1="22800" x2="61800" y2="22800"/>
                        <a14:foregroundMark x1="69600" y1="27400" x2="69600" y2="27400"/>
                        <a14:foregroundMark x1="32600" y1="44600" x2="32600" y2="44600"/>
                        <a14:foregroundMark x1="33000" y1="43000" x2="33000" y2="43000"/>
                        <a14:foregroundMark x1="41000" y1="43800" x2="44600" y2="43000"/>
                        <a14:foregroundMark x1="28600" y1="42800" x2="28600" y2="42800"/>
                        <a14:foregroundMark x1="28600" y1="44200" x2="28600" y2="44200"/>
                        <a14:foregroundMark x1="34000" y1="50600" x2="34000" y2="50600"/>
                        <a14:foregroundMark x1="30000" y1="50600" x2="30000" y2="50600"/>
                        <a14:foregroundMark x1="31200" y1="59800" x2="31200" y2="59800"/>
                        <a14:foregroundMark x1="32600" y1="59800" x2="32600" y2="59800"/>
                        <a14:foregroundMark x1="36800" y1="57600" x2="36800" y2="57600"/>
                        <a14:foregroundMark x1="35800" y1="57400" x2="35800" y2="57400"/>
                        <a14:foregroundMark x1="26800" y1="59400" x2="48200" y2="51200"/>
                        <a14:foregroundMark x1="41800" y1="55800" x2="41800" y2="55800"/>
                        <a14:foregroundMark x1="61800" y1="53000" x2="61800" y2="53000"/>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980113" y="2952750"/>
            <a:ext cx="1371600" cy="1295401"/>
          </a:xfrm>
          <a:prstGeom prst="rect">
            <a:avLst/>
          </a:prstGeom>
        </p:spPr>
      </p:pic>
    </p:spTree>
    <p:extLst>
      <p:ext uri="{BB962C8B-B14F-4D97-AF65-F5344CB8AC3E}">
        <p14:creationId xmlns:p14="http://schemas.microsoft.com/office/powerpoint/2010/main" val="245136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328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FDA76C-9024-4D66-A876-A19C4B5EDE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24" b="5155"/>
          <a:stretch/>
        </p:blipFill>
        <p:spPr bwMode="auto">
          <a:xfrm>
            <a:off x="2778082" y="10"/>
            <a:ext cx="2500521" cy="5143490"/>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CFD2AE5-92FF-4BCE-A8BF-BF5365DA530D}"/>
              </a:ext>
            </a:extLst>
          </p:cNvPr>
          <p:cNvSpPr>
            <a:spLocks noGrp="1"/>
          </p:cNvSpPr>
          <p:nvPr>
            <p:ph type="title"/>
          </p:nvPr>
        </p:nvSpPr>
        <p:spPr>
          <a:xfrm>
            <a:off x="533400" y="1504861"/>
            <a:ext cx="2900362" cy="3161109"/>
          </a:xfrm>
        </p:spPr>
        <p:txBody>
          <a:bodyPr anchor="ctr">
            <a:normAutofit/>
          </a:bodyPr>
          <a:lstStyle/>
          <a:p>
            <a:pPr algn="l"/>
            <a:r>
              <a:rPr lang="en-US" sz="2400" dirty="0"/>
              <a:t>Police Vehicles</a:t>
            </a:r>
            <a:br>
              <a:rPr lang="en-US" sz="2400" dirty="0"/>
            </a:br>
            <a:r>
              <a:rPr lang="en-US" sz="2400" dirty="0"/>
              <a:t>Equipment</a:t>
            </a:r>
            <a:br>
              <a:rPr lang="en-US" sz="2400" dirty="0"/>
            </a:br>
            <a:br>
              <a:rPr lang="en-US" sz="2400" dirty="0"/>
            </a:br>
            <a:r>
              <a:rPr lang="en-US" sz="2400" dirty="0"/>
              <a:t>Training Room Upgrades</a:t>
            </a:r>
          </a:p>
        </p:txBody>
      </p:sp>
      <p:sp>
        <p:nvSpPr>
          <p:cNvPr id="2054" name="Content Placeholder 2053">
            <a:extLst>
              <a:ext uri="{FF2B5EF4-FFF2-40B4-BE49-F238E27FC236}">
                <a16:creationId xmlns:a16="http://schemas.microsoft.com/office/drawing/2014/main" id="{74456E37-0A85-48CD-89E2-4A30B2A6489E}"/>
              </a:ext>
            </a:extLst>
          </p:cNvPr>
          <p:cNvSpPr>
            <a:spLocks noGrp="1"/>
          </p:cNvSpPr>
          <p:nvPr>
            <p:ph idx="1"/>
          </p:nvPr>
        </p:nvSpPr>
        <p:spPr>
          <a:xfrm>
            <a:off x="5478148" y="1062543"/>
            <a:ext cx="3121819" cy="3978563"/>
          </a:xfrm>
        </p:spPr>
        <p:txBody>
          <a:bodyPr anchor="ctr">
            <a:normAutofit/>
          </a:bodyPr>
          <a:lstStyle/>
          <a:p>
            <a:pPr marL="0" indent="0">
              <a:buNone/>
            </a:pPr>
            <a:r>
              <a:rPr lang="en-US" sz="2400" dirty="0"/>
              <a:t>Maintain Community AED’s</a:t>
            </a:r>
          </a:p>
          <a:p>
            <a:pPr marL="0" indent="0">
              <a:buNone/>
            </a:pPr>
            <a:r>
              <a:rPr lang="en-US" sz="2400" dirty="0"/>
              <a:t>Turnout Gear</a:t>
            </a:r>
          </a:p>
          <a:p>
            <a:pPr marL="0" indent="0">
              <a:buNone/>
            </a:pPr>
            <a:r>
              <a:rPr lang="en-US" sz="2400" dirty="0"/>
              <a:t>Small Vehicle Replacement</a:t>
            </a:r>
          </a:p>
        </p:txBody>
      </p:sp>
      <p:sp>
        <p:nvSpPr>
          <p:cNvPr id="4" name="Slide Number Placeholder 3">
            <a:extLst>
              <a:ext uri="{FF2B5EF4-FFF2-40B4-BE49-F238E27FC236}">
                <a16:creationId xmlns:a16="http://schemas.microsoft.com/office/drawing/2014/main" id="{66ACE749-9E79-45AC-8F21-3FD3A4FF647A}"/>
              </a:ext>
            </a:extLst>
          </p:cNvPr>
          <p:cNvSpPr>
            <a:spLocks noGrp="1"/>
          </p:cNvSpPr>
          <p:nvPr>
            <p:ph type="sldNum" sz="quarter" idx="12"/>
          </p:nvPr>
        </p:nvSpPr>
        <p:spPr>
          <a:xfrm>
            <a:off x="8068791" y="4767262"/>
            <a:ext cx="713258" cy="273844"/>
          </a:xfrm>
          <a:prstGeom prst="ellipse">
            <a:avLst/>
          </a:prstGeom>
        </p:spPr>
        <p:txBody>
          <a:bodyPr>
            <a:normAutofit/>
          </a:bodyPr>
          <a:lstStyle/>
          <a:p>
            <a:pPr>
              <a:lnSpc>
                <a:spcPct val="90000"/>
              </a:lnSpc>
              <a:spcAft>
                <a:spcPts val="600"/>
              </a:spcAft>
            </a:pPr>
            <a:fld id="{18362CF7-34D8-4635-A9AE-FBAFA8966551}" type="slidenum">
              <a:rPr lang="en-US" sz="700">
                <a:solidFill>
                  <a:schemeClr val="tx1">
                    <a:lumMod val="75000"/>
                    <a:lumOff val="25000"/>
                  </a:schemeClr>
                </a:solidFill>
              </a:rPr>
              <a:pPr>
                <a:lnSpc>
                  <a:spcPct val="90000"/>
                </a:lnSpc>
                <a:spcAft>
                  <a:spcPts val="600"/>
                </a:spcAft>
              </a:pPr>
              <a:t>8</a:t>
            </a:fld>
            <a:endParaRPr lang="en-US" sz="700">
              <a:solidFill>
                <a:schemeClr val="tx1">
                  <a:lumMod val="75000"/>
                  <a:lumOff val="25000"/>
                </a:schemeClr>
              </a:solidFill>
            </a:endParaRPr>
          </a:p>
        </p:txBody>
      </p:sp>
      <p:sp>
        <p:nvSpPr>
          <p:cNvPr id="6" name="TextBox 5">
            <a:extLst>
              <a:ext uri="{FF2B5EF4-FFF2-40B4-BE49-F238E27FC236}">
                <a16:creationId xmlns:a16="http://schemas.microsoft.com/office/drawing/2014/main" id="{489B4741-12A0-4366-BA70-A7F0D8ECDFC8}"/>
              </a:ext>
            </a:extLst>
          </p:cNvPr>
          <p:cNvSpPr txBox="1"/>
          <p:nvPr/>
        </p:nvSpPr>
        <p:spPr>
          <a:xfrm>
            <a:off x="990600" y="1276350"/>
            <a:ext cx="1929134" cy="584775"/>
          </a:xfrm>
          <a:prstGeom prst="rect">
            <a:avLst/>
          </a:prstGeom>
          <a:noFill/>
        </p:spPr>
        <p:txBody>
          <a:bodyPr wrap="square" rtlCol="0">
            <a:spAutoFit/>
          </a:bodyPr>
          <a:lstStyle/>
          <a:p>
            <a:pPr algn="ctr"/>
            <a:r>
              <a:rPr lang="en-US" sz="3200" b="1" dirty="0"/>
              <a:t>POLICE</a:t>
            </a:r>
          </a:p>
        </p:txBody>
      </p:sp>
      <p:sp>
        <p:nvSpPr>
          <p:cNvPr id="60" name="TextBox 59">
            <a:extLst>
              <a:ext uri="{FF2B5EF4-FFF2-40B4-BE49-F238E27FC236}">
                <a16:creationId xmlns:a16="http://schemas.microsoft.com/office/drawing/2014/main" id="{F87651CB-845C-4760-A842-BDC43FA5C459}"/>
              </a:ext>
            </a:extLst>
          </p:cNvPr>
          <p:cNvSpPr txBox="1"/>
          <p:nvPr/>
        </p:nvSpPr>
        <p:spPr>
          <a:xfrm>
            <a:off x="5583265" y="1276349"/>
            <a:ext cx="1929134" cy="584775"/>
          </a:xfrm>
          <a:prstGeom prst="rect">
            <a:avLst/>
          </a:prstGeom>
          <a:noFill/>
        </p:spPr>
        <p:txBody>
          <a:bodyPr wrap="square" rtlCol="0">
            <a:spAutoFit/>
          </a:bodyPr>
          <a:lstStyle/>
          <a:p>
            <a:pPr algn="ctr"/>
            <a:r>
              <a:rPr lang="en-US" sz="3200" b="1" dirty="0"/>
              <a:t>FIRE</a:t>
            </a:r>
          </a:p>
        </p:txBody>
      </p:sp>
    </p:spTree>
    <p:extLst>
      <p:ext uri="{BB962C8B-B14F-4D97-AF65-F5344CB8AC3E}">
        <p14:creationId xmlns:p14="http://schemas.microsoft.com/office/powerpoint/2010/main" val="3740700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328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81A0-7C99-4EE6-93C8-47AEA91F88F3}"/>
              </a:ext>
            </a:extLst>
          </p:cNvPr>
          <p:cNvSpPr>
            <a:spLocks noGrp="1"/>
          </p:cNvSpPr>
          <p:nvPr>
            <p:ph type="title"/>
          </p:nvPr>
        </p:nvSpPr>
        <p:spPr>
          <a:xfrm>
            <a:off x="2286000" y="446263"/>
            <a:ext cx="4848936" cy="994173"/>
          </a:xfrm>
        </p:spPr>
        <p:txBody>
          <a:bodyPr>
            <a:normAutofit/>
          </a:bodyPr>
          <a:lstStyle/>
          <a:p>
            <a:r>
              <a:rPr lang="en-US" dirty="0"/>
              <a:t>Public Works</a:t>
            </a:r>
          </a:p>
        </p:txBody>
      </p:sp>
      <p:sp>
        <p:nvSpPr>
          <p:cNvPr id="3082" name="Content Placeholder 3081">
            <a:extLst>
              <a:ext uri="{FF2B5EF4-FFF2-40B4-BE49-F238E27FC236}">
                <a16:creationId xmlns:a16="http://schemas.microsoft.com/office/drawing/2014/main" id="{D9CF5DE3-69CF-4299-A88C-42EFB2C5D240}"/>
              </a:ext>
            </a:extLst>
          </p:cNvPr>
          <p:cNvSpPr>
            <a:spLocks noGrp="1"/>
          </p:cNvSpPr>
          <p:nvPr>
            <p:ph idx="1"/>
          </p:nvPr>
        </p:nvSpPr>
        <p:spPr>
          <a:xfrm>
            <a:off x="5139680" y="1378618"/>
            <a:ext cx="3501192" cy="2945732"/>
          </a:xfrm>
        </p:spPr>
        <p:txBody>
          <a:bodyPr anchor="t">
            <a:normAutofit lnSpcReduction="10000"/>
          </a:bodyPr>
          <a:lstStyle/>
          <a:p>
            <a:r>
              <a:rPr lang="en-US" sz="2800" dirty="0"/>
              <a:t>Asset Management</a:t>
            </a:r>
          </a:p>
          <a:p>
            <a:r>
              <a:rPr lang="en-US" sz="2800" dirty="0"/>
              <a:t>Safety, Signals &amp; Signals</a:t>
            </a:r>
          </a:p>
          <a:p>
            <a:r>
              <a:rPr lang="en-US" sz="2800" dirty="0"/>
              <a:t>Small Equipment</a:t>
            </a:r>
          </a:p>
          <a:p>
            <a:r>
              <a:rPr lang="en-US" sz="2800" dirty="0"/>
              <a:t>Shade Trees</a:t>
            </a:r>
          </a:p>
          <a:p>
            <a:r>
              <a:rPr lang="en-US" sz="2800" dirty="0"/>
              <a:t>Heavy Equipment</a:t>
            </a:r>
          </a:p>
        </p:txBody>
      </p:sp>
      <p:sp>
        <p:nvSpPr>
          <p:cNvPr id="4" name="Slide Number Placeholder 3">
            <a:extLst>
              <a:ext uri="{FF2B5EF4-FFF2-40B4-BE49-F238E27FC236}">
                <a16:creationId xmlns:a16="http://schemas.microsoft.com/office/drawing/2014/main" id="{050EA07E-628E-4561-9EFB-D6A91D144336}"/>
              </a:ext>
            </a:extLst>
          </p:cNvPr>
          <p:cNvSpPr>
            <a:spLocks noGrp="1"/>
          </p:cNvSpPr>
          <p:nvPr>
            <p:ph type="sldNum" sz="quarter" idx="12"/>
          </p:nvPr>
        </p:nvSpPr>
        <p:spPr>
          <a:xfrm>
            <a:off x="8250174" y="449493"/>
            <a:ext cx="411480" cy="411480"/>
          </a:xfrm>
          <a:prstGeom prst="ellipse">
            <a:avLst/>
          </a:prstGeom>
          <a:solidFill>
            <a:srgbClr val="386C5D"/>
          </a:solidFill>
        </p:spPr>
        <p:txBody>
          <a:bodyPr anchor="ctr">
            <a:normAutofit/>
          </a:bodyPr>
          <a:lstStyle/>
          <a:p>
            <a:pPr algn="ctr">
              <a:spcAft>
                <a:spcPts val="600"/>
              </a:spcAft>
            </a:pPr>
            <a:fld id="{18362CF7-34D8-4635-A9AE-FBAFA8966551}" type="slidenum">
              <a:rPr lang="en-US" sz="1100">
                <a:solidFill>
                  <a:srgbClr val="FFFFFF"/>
                </a:solidFill>
              </a:rPr>
              <a:pPr algn="ctr">
                <a:spcAft>
                  <a:spcPts val="600"/>
                </a:spcAft>
              </a:pPr>
              <a:t>9</a:t>
            </a:fld>
            <a:endParaRPr lang="en-US" sz="1100">
              <a:solidFill>
                <a:srgbClr val="FFFFFF"/>
              </a:solidFill>
            </a:endParaRPr>
          </a:p>
        </p:txBody>
      </p:sp>
      <p:pic>
        <p:nvPicPr>
          <p:cNvPr id="3078" name="Picture 6">
            <a:extLst>
              <a:ext uri="{FF2B5EF4-FFF2-40B4-BE49-F238E27FC236}">
                <a16:creationId xmlns:a16="http://schemas.microsoft.com/office/drawing/2014/main" id="{922CFCCF-A3ED-4CB7-8EAE-34CA069CCD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1" r="-4" b="-4"/>
          <a:stretch/>
        </p:blipFill>
        <p:spPr bwMode="auto">
          <a:xfrm>
            <a:off x="2669341" y="1995945"/>
            <a:ext cx="2091690" cy="209169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8BBF872-20EA-4391-AD7D-28D9C39F358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1" r="10346" b="-2"/>
          <a:stretch/>
        </p:blipFill>
        <p:spPr bwMode="auto">
          <a:xfrm>
            <a:off x="20" y="10"/>
            <a:ext cx="2975959" cy="253745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9C901807-CE27-4F80-B0AF-059445FDF0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01" r="2807" b="-3"/>
          <a:stretch/>
        </p:blipFill>
        <p:spPr bwMode="auto">
          <a:xfrm>
            <a:off x="3618" y="3005445"/>
            <a:ext cx="2366304" cy="2138061"/>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120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23406</TotalTime>
  <Words>1997</Words>
  <Application>Microsoft Office PowerPoint</Application>
  <PresentationFormat>On-screen Show (16:9)</PresentationFormat>
  <Paragraphs>250</Paragraphs>
  <Slides>15</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Helvetica Neue</vt:lpstr>
      <vt:lpstr>Segoe UI</vt:lpstr>
      <vt:lpstr>Office Theme</vt:lpstr>
      <vt:lpstr>              ARTICLE 10: Capital Improvement &amp; Debt Plan</vt:lpstr>
      <vt:lpstr>     Capital Spending Categories</vt:lpstr>
      <vt:lpstr>PowerPoint Presentation</vt:lpstr>
      <vt:lpstr>Capital Outlay:  Improvements</vt:lpstr>
      <vt:lpstr>PowerPoint Presentation</vt:lpstr>
      <vt:lpstr>        Planning &amp; Land Management </vt:lpstr>
      <vt:lpstr>                   Capital Outlay:  Improvements</vt:lpstr>
      <vt:lpstr>Police Vehicles Equipment  Training Room Upgrades</vt:lpstr>
      <vt:lpstr>Public Works</vt:lpstr>
      <vt:lpstr>Debt: $4,500,000</vt:lpstr>
      <vt:lpstr>                Public Works Roof Replacement    </vt:lpstr>
      <vt:lpstr>Emerson Park Hunt Gym Area</vt:lpstr>
      <vt:lpstr>Gerow Park</vt:lpstr>
      <vt:lpstr>PowerPoint Presentation</vt:lpstr>
      <vt:lpstr>              ARTICLE 10: Capital Improvement &amp; Debt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 Presentation Guidelines</dc:title>
  <dc:creator>Carmin Reiss</dc:creator>
  <cp:lastModifiedBy>Kerry Lafleur</cp:lastModifiedBy>
  <cp:revision>277</cp:revision>
  <cp:lastPrinted>2022-02-09T17:34:51Z</cp:lastPrinted>
  <dcterms:created xsi:type="dcterms:W3CDTF">2018-11-06T01:42:37Z</dcterms:created>
  <dcterms:modified xsi:type="dcterms:W3CDTF">2022-04-27T14:00:32Z</dcterms:modified>
</cp:coreProperties>
</file>