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5" r:id="rId2"/>
    <p:sldId id="310" r:id="rId3"/>
    <p:sldId id="301" r:id="rId4"/>
    <p:sldId id="292" r:id="rId5"/>
    <p:sldId id="266" r:id="rId6"/>
    <p:sldId id="319" r:id="rId7"/>
    <p:sldId id="303" r:id="rId8"/>
    <p:sldId id="283" r:id="rId9"/>
    <p:sldId id="318" r:id="rId10"/>
    <p:sldId id="311" r:id="rId11"/>
    <p:sldId id="313" r:id="rId12"/>
    <p:sldId id="314" r:id="rId13"/>
    <p:sldId id="317" r:id="rId14"/>
    <p:sldId id="320" r:id="rId15"/>
    <p:sldId id="308" r:id="rId16"/>
  </p:sldIdLst>
  <p:sldSz cx="9144000" cy="5143500" type="screen16x9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50"/>
    <p:restoredTop sz="94674"/>
  </p:normalViewPr>
  <p:slideViewPr>
    <p:cSldViewPr>
      <p:cViewPr varScale="1">
        <p:scale>
          <a:sx n="142" d="100"/>
          <a:sy n="142" d="100"/>
        </p:scale>
        <p:origin x="110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5325"/>
            <a:ext cx="6188075" cy="3481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3" tIns="46477" rIns="92953" bIns="4647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4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71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9.  FY23 Budget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09750"/>
            <a:ext cx="7162800" cy="24384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>ARTICLE 9.  Ms. Ackerman moves t</a:t>
            </a:r>
            <a:r>
              <a:rPr lang="en-US" sz="2400" dirty="0">
                <a:solidFill>
                  <a:schemeClr val="tx1"/>
                </a:solidFill>
              </a:rPr>
              <a:t>hat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Town take affirmative action on Article 9, as printed in the handout pertaining to the Article.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FY23 Budget:  Fixed Costs, Group Insurance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04949"/>
            <a:ext cx="8229600" cy="3089673"/>
          </a:xfrm>
        </p:spPr>
        <p:txBody>
          <a:bodyPr>
            <a:normAutofit fontScale="92500"/>
          </a:bodyPr>
          <a:lstStyle/>
          <a:p>
            <a:r>
              <a:rPr lang="en-US" sz="2200" dirty="0"/>
              <a:t>funds employer share of insurance benefits provided to eligible employees of Town and CPS</a:t>
            </a:r>
          </a:p>
          <a:p>
            <a:r>
              <a:rPr lang="en-US" sz="2200" dirty="0"/>
              <a:t>Health Insurance renewal: +12.5% ($829,280); 4 plans offered through MNHG with individual plan renewals ranging from 7.5 – 11.5%.</a:t>
            </a:r>
          </a:p>
          <a:p>
            <a:r>
              <a:rPr lang="en-US" sz="2200" dirty="0"/>
              <a:t>Approximately 2/3</a:t>
            </a:r>
            <a:r>
              <a:rPr lang="en-US" sz="2200" baseline="30000" dirty="0"/>
              <a:t>rd</a:t>
            </a:r>
            <a:r>
              <a:rPr lang="en-US" sz="2200" dirty="0"/>
              <a:t> of eligible Town employees and 60% of CPS employees are enrolled in insurance plan</a:t>
            </a:r>
          </a:p>
          <a:p>
            <a:r>
              <a:rPr lang="en-US" sz="2200" dirty="0"/>
              <a:t>Of those enrolled, approximately 33% are enrolled in HSAQ (high-deductible) plans; premiums run about 20% lower than benchmark plans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46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75058"/>
            <a:ext cx="8229600" cy="857250"/>
          </a:xfrm>
        </p:spPr>
        <p:txBody>
          <a:bodyPr>
            <a:normAutofit/>
          </a:bodyPr>
          <a:lstStyle/>
          <a:p>
            <a:r>
              <a:rPr lang="en-US" sz="2800" dirty="0"/>
              <a:t>FY23 Budget:  Fixed Cost, Retirement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49"/>
            <a:ext cx="8229600" cy="3089673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Amount assessed to Town by Concord Retirement System for the cost of benefits provided to retirees (system costs + unfunded liability)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Assessment paid from two sources- Annual Budget appropriation + contribution from Pension Reserve (fund established in the 90’s to mitigate spikes in assessment increases)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Pension Reserve contribution schedule has been revised as the Town is nearing the end of its funding schedule (FY29); As of 06/30/21, system is 94.5% funded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24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FY23 Budget:  Fixed Cost, Debt Service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946177D-C832-483F-8698-AD2456A25C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2600" y="1059867"/>
            <a:ext cx="6248400" cy="341352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93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62000" y="276785"/>
            <a:ext cx="8229600" cy="857250"/>
          </a:xfrm>
        </p:spPr>
        <p:txBody>
          <a:bodyPr>
            <a:normAutofit/>
          </a:bodyPr>
          <a:lstStyle/>
          <a:p>
            <a:r>
              <a:rPr lang="en-US" sz="2800" dirty="0"/>
              <a:t>FY23 Budget:  Fixed Cost, Exempt Debt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13</a:t>
            </a:fld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7994333-78B9-4B46-AB59-169AF13DB9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1134035"/>
            <a:ext cx="6900490" cy="339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140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85B5A-29DD-488D-9680-6494175B3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42901"/>
            <a:ext cx="8229600" cy="857250"/>
          </a:xfrm>
        </p:spPr>
        <p:txBody>
          <a:bodyPr/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FY23 Budget:  Fixed Cost, Exempt Debt Service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5571AB-69DD-4F68-B015-0B17BC2DF9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6011" y="1123950"/>
            <a:ext cx="6638071" cy="339407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3B698A-0F9F-476E-9909-3C3B70214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12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71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9.  FY23 Budget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09750"/>
            <a:ext cx="7162800" cy="22860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>ARTICLE 10. Ms. Ackerman moves t</a:t>
            </a:r>
            <a:r>
              <a:rPr lang="en-US" sz="2400" dirty="0">
                <a:solidFill>
                  <a:schemeClr val="tx1"/>
                </a:solidFill>
              </a:rPr>
              <a:t>hat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Town take affirmative action on Article 9, as printed in the handout pertaining to the Article.</a:t>
            </a:r>
          </a:p>
          <a:p>
            <a:pPr algn="l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95239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Manner of Appropriation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49"/>
            <a:ext cx="8229600" cy="3089673"/>
          </a:xfrm>
        </p:spPr>
        <p:txBody>
          <a:bodyPr>
            <a:normAutofit/>
          </a:bodyPr>
          <a:lstStyle/>
          <a:p>
            <a:r>
              <a:rPr lang="en-US" sz="2400" dirty="0"/>
              <a:t>The Town’s budget is appropriated by Town Meeting in 16 distinct line items</a:t>
            </a:r>
          </a:p>
          <a:p>
            <a:r>
              <a:rPr lang="en-US" sz="2400" dirty="0"/>
              <a:t>The Town Manager must then manage the “bottom line” of each line item appropriation</a:t>
            </a:r>
          </a:p>
          <a:p>
            <a:r>
              <a:rPr lang="en-US" sz="2400" dirty="0"/>
              <a:t>Adjustments are then only allowed:</a:t>
            </a:r>
          </a:p>
          <a:p>
            <a:pPr lvl="1"/>
            <a:r>
              <a:rPr lang="en-US" sz="2000" dirty="0"/>
              <a:t>Further Town Meeting action</a:t>
            </a:r>
          </a:p>
          <a:p>
            <a:pPr lvl="1"/>
            <a:r>
              <a:rPr lang="en-US" sz="2000" dirty="0"/>
              <a:t>MGL Ch. 44, §33B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72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Summary of Budget Article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D8C39C1-3265-46D0-8BF3-4C81DD231F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895350"/>
            <a:ext cx="6934200" cy="369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912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3379"/>
            <a:ext cx="8229600" cy="689371"/>
          </a:xfrm>
        </p:spPr>
        <p:txBody>
          <a:bodyPr>
            <a:normAutofit/>
          </a:bodyPr>
          <a:lstStyle/>
          <a:p>
            <a:r>
              <a:rPr lang="en-US" sz="3200" b="1" dirty="0"/>
              <a:t>FY23 Budget Timetable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0C78F15-AA9D-48C0-821E-F2E13CB284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4067" y="1200150"/>
            <a:ext cx="7017933" cy="3394075"/>
          </a:xfrm>
        </p:spPr>
      </p:pic>
    </p:spTree>
    <p:extLst>
      <p:ext uri="{BB962C8B-B14F-4D97-AF65-F5344CB8AC3E}">
        <p14:creationId xmlns:p14="http://schemas.microsoft.com/office/powerpoint/2010/main" val="2114841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4278" y="517564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3200" b="1" dirty="0">
                <a:cs typeface="Times New Roman" panose="02020603050405020304" pitchFamily="18" charset="0"/>
              </a:rPr>
              <a:t>FY2023 Town Budget-  Recommendation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298614"/>
            <a:ext cx="7162800" cy="3178136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437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DF77D6-9532-4B93-901A-D8B032CA6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257786"/>
            <a:ext cx="7010400" cy="16287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ED1DF7F-62A8-4E99-B94A-454B0F0FC5FC}"/>
              </a:ext>
            </a:extLst>
          </p:cNvPr>
          <p:cNvSpPr txBox="1"/>
          <p:nvPr/>
        </p:nvSpPr>
        <p:spPr>
          <a:xfrm>
            <a:off x="690546" y="2886561"/>
            <a:ext cx="75141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To bridge delta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Carry forward $600k of unspent FY22 Operating appropriation</a:t>
            </a:r>
          </a:p>
          <a:p>
            <a:pPr lvl="1"/>
            <a:r>
              <a:rPr lang="en-US" sz="1400" dirty="0">
                <a:solidFill>
                  <a:srgbClr val="FFFF00"/>
                </a:solidFill>
              </a:rPr>
              <a:t>MGL Ch. 44, 33 (b) allows transfer of prior year unspent appropriation before</a:t>
            </a:r>
          </a:p>
          <a:p>
            <a:pPr lvl="1"/>
            <a:r>
              <a:rPr lang="en-US" sz="1400" dirty="0">
                <a:solidFill>
                  <a:srgbClr val="FFFF00"/>
                </a:solidFill>
              </a:rPr>
              <a:t>Close of the FY; Use of carry forward </a:t>
            </a:r>
            <a:r>
              <a:rPr lang="en-US" sz="1400" b="1" u="sng" dirty="0">
                <a:solidFill>
                  <a:srgbClr val="FFFF00"/>
                </a:solidFill>
              </a:rPr>
              <a:t>will</a:t>
            </a:r>
            <a:r>
              <a:rPr lang="en-US" sz="1400" dirty="0">
                <a:solidFill>
                  <a:srgbClr val="FFFF00"/>
                </a:solidFill>
              </a:rPr>
              <a:t> impact Free Cash, but reduces impact to property tax</a:t>
            </a:r>
          </a:p>
          <a:p>
            <a:pPr lvl="1"/>
            <a:endParaRPr lang="en-US" sz="1400" dirty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Transfer $309,700 from unspent capital article (part of Article 10 motion)</a:t>
            </a:r>
          </a:p>
        </p:txBody>
      </p:sp>
    </p:spTree>
    <p:extLst>
      <p:ext uri="{BB962C8B-B14F-4D97-AF65-F5344CB8AC3E}">
        <p14:creationId xmlns:p14="http://schemas.microsoft.com/office/powerpoint/2010/main" val="385475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D21A072-063F-4EFF-BF4B-D271D8174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4192"/>
            <a:ext cx="8229600" cy="857250"/>
          </a:xfrm>
        </p:spPr>
        <p:txBody>
          <a:bodyPr/>
          <a:lstStyle/>
          <a:p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FY2023 Town Budget-  Recommendation</a:t>
            </a: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51DB33B-B414-48E1-A492-628FDF439C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581150"/>
            <a:ext cx="8229600" cy="2519072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05CA55-4635-4E91-969B-E0E881511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45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400" b="1" dirty="0">
                <a:cs typeface="Times New Roman" panose="02020603050405020304" pitchFamily="18" charset="0"/>
              </a:rPr>
              <a:t>FY2023 Strategic Issues</a:t>
            </a:r>
            <a:endParaRPr lang="en-US" sz="2400" b="1" dirty="0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19FD69A5-6A3C-44D1-83C9-CA2BFD1FD4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200150"/>
            <a:ext cx="5029200" cy="339407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39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FY23 Spending Drivers:  </a:t>
            </a:r>
            <a:endParaRPr lang="en-US" altLang="en-US" sz="2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Wage Adjustments: $970,792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+3.41%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Market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Attraction &amp; Retention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Increased Utility Costs: $163,965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Diesel fuel (+17.2%)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Electricity (+12.1%)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Solid Waste (+124.1%)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Cardboard Recycling (new cost)</a:t>
            </a:r>
            <a:endParaRPr lang="en-US" alt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l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l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altLang="en-US" sz="1600" dirty="0">
                <a:solidFill>
                  <a:srgbClr val="FFFF00"/>
                </a:solidFill>
                <a:latin typeface="Arial" charset="0"/>
              </a:rPr>
              <a:t>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FA98FA-B369-46F3-855D-B2D1FA86782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Addressing Non-Wage Strategic Issues: $227,519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Infrastructure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Governance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Welcoming Community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 back Tier 1 Funding:  $709,700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174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Costs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9</a:t>
            </a:fld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D1D2066-FE0C-4BD4-A036-7F0039647A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1125" y="1354137"/>
            <a:ext cx="638175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183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10564</TotalTime>
  <Words>479</Words>
  <Application>Microsoft Office PowerPoint</Application>
  <PresentationFormat>On-screen Show (16:9)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Article 9.  FY23 Budget</vt:lpstr>
      <vt:lpstr>Manner of Appropriation</vt:lpstr>
      <vt:lpstr>Summary of Budget Article</vt:lpstr>
      <vt:lpstr>FY23 Budget Timetable</vt:lpstr>
      <vt:lpstr>FY2023 Town Budget-  Recommendation</vt:lpstr>
      <vt:lpstr>FY2023 Town Budget-  Recommendation</vt:lpstr>
      <vt:lpstr>FY2023 Strategic Issues</vt:lpstr>
      <vt:lpstr>FY23 Spending Drivers:  </vt:lpstr>
      <vt:lpstr>Fixed Costs</vt:lpstr>
      <vt:lpstr>FY23 Budget:  Fixed Costs, Group Insurance</vt:lpstr>
      <vt:lpstr>FY23 Budget:  Fixed Cost, Retirement Assessment</vt:lpstr>
      <vt:lpstr>FY23 Budget:  Fixed Cost, Debt Service</vt:lpstr>
      <vt:lpstr>FY23 Budget:  Fixed Cost, Exempt Debt Service</vt:lpstr>
      <vt:lpstr>FY23 Budget:  Fixed Cost, Exempt Debt Service</vt:lpstr>
      <vt:lpstr>Article 9.  FY23 Budget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Kerry Lafleur</cp:lastModifiedBy>
  <cp:revision>217</cp:revision>
  <cp:lastPrinted>2022-03-01T18:39:43Z</cp:lastPrinted>
  <dcterms:created xsi:type="dcterms:W3CDTF">2018-11-06T01:42:37Z</dcterms:created>
  <dcterms:modified xsi:type="dcterms:W3CDTF">2022-04-20T17:38:14Z</dcterms:modified>
</cp:coreProperties>
</file>