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5" r:id="rId2"/>
    <p:sldId id="290" r:id="rId3"/>
    <p:sldId id="317" r:id="rId4"/>
    <p:sldId id="291" r:id="rId5"/>
    <p:sldId id="296" r:id="rId6"/>
    <p:sldId id="298" r:id="rId7"/>
    <p:sldId id="302" r:id="rId8"/>
    <p:sldId id="303" r:id="rId9"/>
    <p:sldId id="314" r:id="rId10"/>
    <p:sldId id="318" r:id="rId11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91" autoAdjust="0"/>
    <p:restoredTop sz="95274" autoAdjust="0"/>
  </p:normalViewPr>
  <p:slideViewPr>
    <p:cSldViewPr>
      <p:cViewPr>
        <p:scale>
          <a:sx n="118" d="100"/>
          <a:sy n="118" d="100"/>
        </p:scale>
        <p:origin x="-114" y="-6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54" y="1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3862C9A-B743-4AA7-9A71-F04A2A68187A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9BBB5D-BE92-4345-A3E3-4DCC626EE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85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2065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3974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86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0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55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100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05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37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54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8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914400" y="205979"/>
            <a:ext cx="7772400" cy="99417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21: CONCORD-CARLISLE REGIONAL HIGH SCHOOL BUDGET</a:t>
            </a:r>
            <a:endParaRPr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457200" y="971550"/>
            <a:ext cx="8077200" cy="35813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2000" dirty="0"/>
              <a:t>Mr. Booth moves that the Town raise and appropriate the sum of $24,962,356 as the Town’s apportioned share of the Concord-Carlisle Regional School District for the fiscal year ending June 30, 2023, and that the same be expended only for such purposes and under the direction of the Concord-Carlisle Regional School Committee.</a:t>
            </a:r>
          </a:p>
          <a:p>
            <a:pPr marL="0" indent="0">
              <a:buNone/>
            </a:pPr>
            <a:endParaRPr lang="en-US" sz="1352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800" dirty="0"/>
              <a:t>*Includes $21,782,979 assessment for the operating budget and $3,179,377 assessment for debt.</a:t>
            </a:r>
          </a:p>
          <a:p>
            <a:pPr marL="0" indent="0">
              <a:buNone/>
            </a:pPr>
            <a:endParaRPr sz="13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5380"/>
              </p:ext>
            </p:extLst>
          </p:nvPr>
        </p:nvGraphicFramePr>
        <p:xfrm>
          <a:off x="460513" y="2571750"/>
          <a:ext cx="8229600" cy="1539240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38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Department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FY2021</a:t>
                      </a:r>
                    </a:p>
                    <a:p>
                      <a:pPr algn="ctr"/>
                      <a:r>
                        <a:rPr lang="en-US" sz="1600" baseline="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FY2022</a:t>
                      </a:r>
                    </a:p>
                    <a:p>
                      <a:pPr algn="ctr"/>
                      <a:r>
                        <a:rPr lang="en-US" sz="160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FY23 SC</a:t>
                      </a:r>
                    </a:p>
                    <a:p>
                      <a:pPr algn="ctr"/>
                      <a:r>
                        <a:rPr lang="en-US" sz="1600" dirty="0"/>
                        <a:t>Vote 1/18/22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153">
                <a:tc>
                  <a:txBody>
                    <a:bodyPr/>
                    <a:lstStyle/>
                    <a:p>
                      <a:r>
                        <a:rPr lang="en-US" sz="2000" dirty="0"/>
                        <a:t>CCRSD  </a:t>
                      </a:r>
                      <a:r>
                        <a:rPr lang="en-US" sz="2000" baseline="0" dirty="0"/>
                        <a:t>Budget</a:t>
                      </a:r>
                    </a:p>
                    <a:p>
                      <a:endParaRPr lang="en-US" sz="1650" baseline="0" dirty="0"/>
                    </a:p>
                    <a:p>
                      <a:r>
                        <a:rPr lang="en-US" sz="1650" baseline="0" dirty="0"/>
                        <a:t>Concord’s Assessment</a:t>
                      </a:r>
                      <a:endParaRPr lang="en-US" sz="16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$34,958,922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$23,747,968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$35,759,374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$24,376,779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$36,541,181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$24,962,356*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774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914400" y="205979"/>
            <a:ext cx="7772400" cy="99417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21: CONCORD-CARLISLE REGIONAL HIGH SCHOOL BUDGET</a:t>
            </a:r>
            <a:endParaRPr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457200" y="971550"/>
            <a:ext cx="8077200" cy="35813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2000" dirty="0"/>
              <a:t>Mr. Booth moves that the Town raise and appropriate the sum of $24,962,356 as the Town’s apportioned share of the Concord-Carlisle Regional School District for the fiscal year ending June 30, 2023, and that the same be expended only for such purposes and under the direction of the Concord-Carlisle Regional School Committee.</a:t>
            </a:r>
          </a:p>
          <a:p>
            <a:pPr marL="0" indent="0">
              <a:buNone/>
            </a:pPr>
            <a:endParaRPr lang="en-US" sz="1352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800" dirty="0"/>
              <a:t>*Includes $21,782,979 assessment for the operating budget and $3,179,377 assessment for debt.</a:t>
            </a:r>
          </a:p>
          <a:p>
            <a:pPr marL="0" indent="0">
              <a:buNone/>
            </a:pPr>
            <a:endParaRPr sz="13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65380"/>
              </p:ext>
            </p:extLst>
          </p:nvPr>
        </p:nvGraphicFramePr>
        <p:xfrm>
          <a:off x="460513" y="2571750"/>
          <a:ext cx="8229600" cy="1539240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38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Department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FY2021</a:t>
                      </a:r>
                    </a:p>
                    <a:p>
                      <a:pPr algn="ctr"/>
                      <a:r>
                        <a:rPr lang="en-US" sz="1600" baseline="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FY2022</a:t>
                      </a:r>
                    </a:p>
                    <a:p>
                      <a:pPr algn="ctr"/>
                      <a:r>
                        <a:rPr lang="en-US" sz="160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FY23 SC</a:t>
                      </a:r>
                    </a:p>
                    <a:p>
                      <a:pPr algn="ctr"/>
                      <a:r>
                        <a:rPr lang="en-US" sz="1600" dirty="0"/>
                        <a:t>Vote 1/18/22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8153">
                <a:tc>
                  <a:txBody>
                    <a:bodyPr/>
                    <a:lstStyle/>
                    <a:p>
                      <a:r>
                        <a:rPr lang="en-US" sz="2000" dirty="0"/>
                        <a:t>CCRSD  </a:t>
                      </a:r>
                      <a:r>
                        <a:rPr lang="en-US" sz="2000" baseline="0" dirty="0"/>
                        <a:t>Budget</a:t>
                      </a:r>
                    </a:p>
                    <a:p>
                      <a:endParaRPr lang="en-US" sz="1650" baseline="0" dirty="0"/>
                    </a:p>
                    <a:p>
                      <a:r>
                        <a:rPr lang="en-US" sz="1650" baseline="0" dirty="0"/>
                        <a:t>Concord’s Assessment</a:t>
                      </a:r>
                      <a:endParaRPr lang="en-US" sz="16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$34,958,922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$23,747,968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$35,759,374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$24,376,779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$36,541,181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$24,962,356*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4766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FY23 Budget Drivers by Expense Type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13" y="1485900"/>
            <a:ext cx="7618016" cy="2971800"/>
          </a:xfrm>
        </p:spPr>
        <p:txBody>
          <a:bodyPr>
            <a:normAutofit/>
          </a:bodyPr>
          <a:lstStyle/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Education Tuitions		417,339 (27.20%)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Salary-Teachers (Salary only)	376,618 (2.60%)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Salary-Support Staff		80,737 (4.57%)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				73,731 (3.48%)	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 Administration		69,395 (16.68%)</a:t>
            </a:r>
          </a:p>
          <a:p>
            <a:pPr lvl="1"/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.4 DEI Director (.6 </a:t>
            </a:r>
            <a:r>
              <a:rPr lang="en-US" sz="2000" cap="small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CPS)</a:t>
            </a: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Salary-Assistants/Tutors		67,680 (6.02%)</a:t>
            </a:r>
          </a:p>
          <a:p>
            <a:endParaRPr lang="en-US" cap="small" dirty="0">
              <a:solidFill>
                <a:schemeClr val="tx2"/>
              </a:solidFill>
            </a:endParaRPr>
          </a:p>
          <a:p>
            <a:endParaRPr lang="en-US" sz="1725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3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05978"/>
            <a:ext cx="7315200" cy="145137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FY23 Budget Drivers by Expense Type (Cont.)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13" y="1485900"/>
            <a:ext cx="7618016" cy="2971800"/>
          </a:xfrm>
        </p:spPr>
        <p:txBody>
          <a:bodyPr>
            <a:normAutofit/>
          </a:bodyPr>
          <a:lstStyle/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Salary-Drivers			53,687 (13.56%)	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Vehicles (buses)			53,311 (14.06%)</a:t>
            </a:r>
          </a:p>
          <a:p>
            <a:pPr marL="0" indent="0">
              <a:buNone/>
            </a:pP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FY23 Budget Drivers: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1,192,498</a:t>
            </a: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cap="small" dirty="0">
              <a:solidFill>
                <a:schemeClr val="tx2"/>
              </a:solidFill>
            </a:endParaRPr>
          </a:p>
          <a:p>
            <a:endParaRPr lang="en-US" sz="1725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3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FY23 Cost Savings by Expense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cap="small" dirty="0">
              <a:solidFill>
                <a:schemeClr val="tx2"/>
              </a:solidFill>
            </a:endParaRP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Contracted Transportation 	-237,819 (-35.47%)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Contracted Services		-121,229 (-12.77%)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Leases				-111,000 (-91.36%)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Debt				-84,720 (-2.02%)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FY23 Cost Savings: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-554,768</a:t>
            </a: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7191" y="2340918"/>
            <a:ext cx="4569619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cap="small" dirty="0">
                <a:solidFill>
                  <a:schemeClr val="tx2"/>
                </a:solidFill>
              </a:rPr>
              <a:t>		</a:t>
            </a:r>
            <a:endParaRPr lang="en-US" sz="750" cap="smal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3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37517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ARTICLE 21: Excess &amp; Deficiency (E&amp;D)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4095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Balance 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6/30/2020 </a:t>
            </a: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(FY20):				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1,627,938 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i="1" u="sng" dirty="0">
                <a:latin typeface="Arial" panose="020B0604020202020204" pitchFamily="34" charset="0"/>
                <a:cs typeface="Arial" panose="020B0604020202020204" pitchFamily="34" charset="0"/>
              </a:rPr>
              <a:t>FY21 Budget Performance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FY21 Revenues in Excess of Budget								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+160,507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FY21 Expenditures Less than Budget								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+587,864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i="1" u="sng" dirty="0">
                <a:latin typeface="Arial" panose="020B0604020202020204" pitchFamily="34" charset="0"/>
                <a:cs typeface="Arial" panose="020B0604020202020204" pitchFamily="34" charset="0"/>
              </a:rPr>
              <a:t>FY20 Budget Performance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6/30/2020 E&amp;D used to fund FY22 Budget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-600,000</a:t>
            </a:r>
          </a:p>
          <a:p>
            <a:pPr marL="0" indent="0">
              <a:buNone/>
            </a:pPr>
            <a:endParaRPr lang="en-US" sz="3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200" b="1" i="1" dirty="0">
                <a:latin typeface="Arial" panose="020B0604020202020204" pitchFamily="34" charset="0"/>
                <a:cs typeface="Arial" panose="020B0604020202020204" pitchFamily="34" charset="0"/>
              </a:rPr>
              <a:t>Estimated E&amp;D Estimate 6/30/2021:	</a:t>
            </a:r>
            <a:r>
              <a:rPr lang="en-US" sz="4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1,775,769 (4.9%)</a:t>
            </a:r>
          </a:p>
          <a:p>
            <a:pPr marL="0" indent="0">
              <a:buNone/>
            </a:pP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6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425176"/>
          </a:xfrm>
        </p:spPr>
        <p:txBody>
          <a:bodyPr>
            <a:norm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Other Post Employment Benefits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90958423"/>
              </p:ext>
            </p:extLst>
          </p:nvPr>
        </p:nvGraphicFramePr>
        <p:xfrm>
          <a:off x="609600" y="1657350"/>
          <a:ext cx="3758806" cy="2545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9403">
                  <a:extLst>
                    <a:ext uri="{9D8B030D-6E8A-4147-A177-3AD203B41FA5}">
                      <a16:colId xmlns:a16="http://schemas.microsoft.com/office/drawing/2014/main" xmlns="" val="4276208172"/>
                    </a:ext>
                  </a:extLst>
                </a:gridCol>
                <a:gridCol w="1879403">
                  <a:extLst>
                    <a:ext uri="{9D8B030D-6E8A-4147-A177-3AD203B41FA5}">
                      <a16:colId xmlns:a16="http://schemas.microsoft.com/office/drawing/2014/main" xmlns="" val="50555635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Valuation Date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</a:t>
                      </a:r>
                      <a:r>
                        <a:rPr lang="en-US" sz="20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Position</a:t>
                      </a:r>
                      <a:endParaRPr lang="en-US" sz="20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xmlns="" val="419696132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6/30/2017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xmlns="" val="179063349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6/30/2018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xmlns="" val="185765393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6/30/2019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xmlns="" val="72920767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6/30/2020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xmlns="" val="261181320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6/30/2021</a:t>
                      </a:r>
                      <a:endParaRPr kumimoji="0" lang="en-US" sz="2000" b="0" i="0" u="none" strike="noStrike" kern="1200" cap="small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44%</a:t>
                      </a:r>
                      <a:endParaRPr lang="en-US" sz="20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333" marR="104333" marT="34290" marB="34290"/>
                </a:tc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sz="16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fy23 budget </a:t>
            </a:r>
            <a:r>
              <a:rPr lang="en-US" sz="20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includes </a:t>
            </a:r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a $550,000 </a:t>
            </a:r>
            <a:r>
              <a:rPr lang="en-US" sz="20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opeb</a:t>
            </a:r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trust fund contribution (unchanged from fy22)</a:t>
            </a:r>
          </a:p>
          <a:p>
            <a:endParaRPr lang="en-US" sz="16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9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375171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CARES Act/ESSER Funds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6715583"/>
              </p:ext>
            </p:extLst>
          </p:nvPr>
        </p:nvGraphicFramePr>
        <p:xfrm>
          <a:off x="457199" y="1200149"/>
          <a:ext cx="8229600" cy="30844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101519">
                  <a:extLst>
                    <a:ext uri="{9D8B030D-6E8A-4147-A177-3AD203B41FA5}">
                      <a16:colId xmlns:a16="http://schemas.microsoft.com/office/drawing/2014/main" xmlns="" val="2215296062"/>
                    </a:ext>
                  </a:extLst>
                </a:gridCol>
                <a:gridCol w="1190321">
                  <a:extLst>
                    <a:ext uri="{9D8B030D-6E8A-4147-A177-3AD203B41FA5}">
                      <a16:colId xmlns:a16="http://schemas.microsoft.com/office/drawing/2014/main" xmlns="" val="72717031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392161177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7310247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3518056316"/>
                    </a:ext>
                  </a:extLst>
                </a:gridCol>
              </a:tblGrid>
              <a:tr h="659242"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NAME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BUDGET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EXPENDED/ ENCUMBERED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 BALANCE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</a:t>
                      </a:r>
                      <a:r>
                        <a:rPr lang="en-US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EXPIRATION</a:t>
                      </a:r>
                      <a:endParaRPr lang="en-US" sz="16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3406385164"/>
                  </a:ext>
                </a:extLst>
              </a:tr>
              <a:tr h="501299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12/31/2021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2905421447"/>
                  </a:ext>
                </a:extLst>
              </a:tr>
              <a:tr h="670968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DESE EMERGENCY RELIEF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26,263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26,263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9/30/2022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3303862927"/>
                  </a:ext>
                </a:extLst>
              </a:tr>
              <a:tr h="378292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95,886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5,517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90,369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9/30/2023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38156327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III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193,025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193,025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9/30/2024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2957369700"/>
                  </a:ext>
                </a:extLst>
              </a:tr>
              <a:tr h="501299">
                <a:tc>
                  <a:txBody>
                    <a:bodyPr/>
                    <a:lstStyle/>
                    <a:p>
                      <a:pPr algn="r"/>
                      <a:r>
                        <a:rPr lang="en-US" sz="20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Grants: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612,174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302,517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309,657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29077347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9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pPr algn="ctr"/>
            <a:r>
              <a:rPr lang="en-US" sz="2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ESSER III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8025631"/>
              </p:ext>
            </p:extLst>
          </p:nvPr>
        </p:nvGraphicFramePr>
        <p:xfrm>
          <a:off x="457200" y="1504950"/>
          <a:ext cx="8229600" cy="2057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3480843674"/>
                    </a:ext>
                  </a:extLst>
                </a:gridCol>
                <a:gridCol w="1224713">
                  <a:extLst>
                    <a:ext uri="{9D8B030D-6E8A-4147-A177-3AD203B41FA5}">
                      <a16:colId xmlns:a16="http://schemas.microsoft.com/office/drawing/2014/main" xmlns="" val="3823218295"/>
                    </a:ext>
                  </a:extLst>
                </a:gridCol>
                <a:gridCol w="4261687">
                  <a:extLst>
                    <a:ext uri="{9D8B030D-6E8A-4147-A177-3AD203B41FA5}">
                      <a16:colId xmlns:a16="http://schemas.microsoft.com/office/drawing/2014/main" xmlns="" val="3999804327"/>
                    </a:ext>
                  </a:extLst>
                </a:gridCol>
              </a:tblGrid>
              <a:tr h="803108">
                <a:tc>
                  <a:txBody>
                    <a:bodyPr/>
                    <a:lstStyle/>
                    <a:p>
                      <a:r>
                        <a:rPr lang="en-US" sz="2000" b="1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 SCHOOL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OFFSET</a:t>
                      </a:r>
                      <a:r>
                        <a:rPr lang="en-US" sz="2000" b="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CURRENT BUDGETED AMOUNT</a:t>
                      </a:r>
                      <a:endParaRPr lang="en-US" sz="2000" b="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3398406110"/>
                  </a:ext>
                </a:extLst>
              </a:tr>
              <a:tr h="803108">
                <a:tc>
                  <a:txBody>
                    <a:bodyPr/>
                    <a:lstStyle/>
                    <a:p>
                      <a:r>
                        <a:rPr lang="en-US" sz="2000" b="1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READING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178,025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OFFSET TO FY22 SUMMER ADDITION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389929936"/>
                  </a:ext>
                </a:extLst>
              </a:tr>
              <a:tr h="451184">
                <a:tc>
                  <a:txBody>
                    <a:bodyPr/>
                    <a:lstStyle/>
                    <a:p>
                      <a:pPr algn="r"/>
                      <a:r>
                        <a:rPr lang="en-US" sz="2000" b="1" u="sng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</a:t>
                      </a:r>
                      <a:r>
                        <a:rPr lang="en-US" sz="2000" b="1" u="sng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 total:</a:t>
                      </a:r>
                      <a:endParaRPr lang="en-US" sz="2000" b="1" u="sng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sng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193,025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en-US" sz="2000" b="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xmlns="" val="174836978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6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21: FY23 Assessments</a:t>
            </a:r>
            <a:endParaRPr lang="en-US" sz="27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03368" y="1314450"/>
            <a:ext cx="7541836" cy="30861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28750"/>
            <a:ext cx="82296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04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6000</TotalTime>
  <Words>400</Words>
  <Application>Microsoft Office PowerPoint</Application>
  <PresentationFormat>On-screen Show (16:9)</PresentationFormat>
  <Paragraphs>164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ARTICLE 21: CONCORD-CARLISLE REGIONAL HIGH SCHOOL BUDGET</vt:lpstr>
      <vt:lpstr>ARTICLE 21: FY23 Budget Drivers by Expense Type</vt:lpstr>
      <vt:lpstr>ARTICLE 21: FY23 Budget Drivers by Expense Type (Cont.)</vt:lpstr>
      <vt:lpstr>ARTICLE 21: FY23 Cost Savings by Expense Type</vt:lpstr>
      <vt:lpstr>ARTICLE 21: Excess &amp; Deficiency (E&amp;D)</vt:lpstr>
      <vt:lpstr>ARTICLE 21: Other Post Employment Benefits</vt:lpstr>
      <vt:lpstr>ARTICLE 21: CARES Act/ESSER Funds</vt:lpstr>
      <vt:lpstr>ARTICLE 21: ESSER III </vt:lpstr>
      <vt:lpstr>ARTICLE 21: FY23 Assessments</vt:lpstr>
      <vt:lpstr>ARTICLE 21: CONCORD-CARLISLE REGIONAL HIGH SCHOOL BUDGET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Ian Rhames</cp:lastModifiedBy>
  <cp:revision>190</cp:revision>
  <cp:lastPrinted>2019-12-05T17:11:35Z</cp:lastPrinted>
  <dcterms:created xsi:type="dcterms:W3CDTF">2018-11-06T01:42:37Z</dcterms:created>
  <dcterms:modified xsi:type="dcterms:W3CDTF">2022-04-28T13:13:36Z</dcterms:modified>
</cp:coreProperties>
</file>