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2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5" r:id="rId2"/>
    <p:sldId id="326" r:id="rId3"/>
    <p:sldId id="327" r:id="rId4"/>
    <p:sldId id="336" r:id="rId5"/>
    <p:sldId id="328" r:id="rId6"/>
    <p:sldId id="305" r:id="rId7"/>
    <p:sldId id="329" r:id="rId8"/>
    <p:sldId id="330" r:id="rId9"/>
    <p:sldId id="321" r:id="rId10"/>
    <p:sldId id="322" r:id="rId11"/>
    <p:sldId id="323" r:id="rId12"/>
    <p:sldId id="324" r:id="rId13"/>
    <p:sldId id="308" r:id="rId14"/>
    <p:sldId id="310" r:id="rId15"/>
    <p:sldId id="332" r:id="rId16"/>
    <p:sldId id="333" r:id="rId17"/>
    <p:sldId id="334" r:id="rId18"/>
    <p:sldId id="335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8B"/>
    <a:srgbClr val="0C2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1" autoAdjust="0"/>
    <p:restoredTop sz="95274" autoAdjust="0"/>
  </p:normalViewPr>
  <p:slideViewPr>
    <p:cSldViewPr>
      <p:cViewPr varScale="1">
        <p:scale>
          <a:sx n="175" d="100"/>
          <a:sy n="175" d="100"/>
        </p:scale>
        <p:origin x="88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54" y="1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862C9A-B743-4AA7-9A71-F04A2A68187A}" type="datetimeFigureOut">
              <a:rPr lang="en-US" smtClean="0"/>
              <a:t>4/27/22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9BBB5D-BE92-4345-A3E3-4DCC626EE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85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573D05-6575-4EDC-B64A-CFB6DC1CF850}" type="datetimeFigureOut">
              <a:rPr lang="en-US" smtClean="0"/>
              <a:t>4/27/22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449471-CD9B-4060-9245-E5C00C25A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331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254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545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4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3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2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7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8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895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978"/>
            <a:ext cx="7467600" cy="145137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Mr. Booth moves that the Town approve $853,665 of debt authorized by the Concord-Carlisle Regional School Committee for repair and repaving of the access road, including sidewalk repairs, drainage, and lighting, as determined by the School Committee</a:t>
            </a:r>
            <a:r>
              <a:rPr lang="en-US" i="1" dirty="0"/>
              <a:t>; </a:t>
            </a:r>
            <a:r>
              <a:rPr lang="en-US" dirty="0"/>
              <a:t>provided, however, that this approval shall be contingent upon passage of a Proposition 2 1⁄2 debt exclusion referendum under Mass. Gen. Laws c. 59, § 21C(k) to exempt the Town’s allocable share of the amounts required for the payment of interest and principal on said borrowing.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1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7517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ARTICLE 22: Access Road 2019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93" y="1339453"/>
            <a:ext cx="185737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93" y="1355403"/>
            <a:ext cx="185737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39453"/>
            <a:ext cx="185737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9835" y="3895726"/>
            <a:ext cx="4774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Multiple patches and significant cracking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ARTICLE 22: Thoreau St. Entrance 2022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3653" y="1399621"/>
            <a:ext cx="2464594" cy="1930899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6402" y="1412571"/>
            <a:ext cx="2464594" cy="1905001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7072" y="1294845"/>
            <a:ext cx="2471453" cy="2133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3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751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ARTICLE 22: Thoreau St. Entrance 2022</a:t>
            </a:r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76350"/>
            <a:ext cx="3162300" cy="2590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5978"/>
            <a:ext cx="7924800" cy="137517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ARTICLE 22: Front of the Beede Center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938" y="1400034"/>
            <a:ext cx="2448786" cy="2686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8129" y="1564381"/>
            <a:ext cx="2438400" cy="2367742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800" y="1466932"/>
            <a:ext cx="243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72295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ARTICLE 22: Walden St. Entrance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775" y="1595099"/>
            <a:ext cx="2576850" cy="27432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2515" y="1785599"/>
            <a:ext cx="2576850" cy="2362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375" y="1671299"/>
            <a:ext cx="25768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98971"/>
          </a:xfrm>
        </p:spPr>
        <p:txBody>
          <a:bodyPr>
            <a:normAutofit/>
          </a:bodyPr>
          <a:lstStyle/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ARTICLE 22: Estimated Costs to Each Community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BA1D9C-8794-7748-ADD4-4A5751515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52550"/>
            <a:ext cx="6476999" cy="3200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6190" y="4767264"/>
            <a:ext cx="444309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586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7517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ARTICLE 22: Contingency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933" y="1062990"/>
            <a:ext cx="5774138" cy="3017520"/>
          </a:xfrm>
        </p:spPr>
        <p:txBody>
          <a:bodyPr/>
          <a:lstStyle/>
          <a:p>
            <a:endParaRPr lang="en-US" sz="2100" dirty="0"/>
          </a:p>
          <a:p>
            <a:pPr marL="0" indent="0">
              <a:buNone/>
            </a:pPr>
            <a:r>
              <a:rPr lang="en-US" sz="2100" dirty="0"/>
              <a:t>      Costs Include:</a:t>
            </a:r>
          </a:p>
          <a:p>
            <a:endParaRPr lang="en-US" sz="2100" dirty="0"/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sz="2100" dirty="0"/>
              <a:t>  6% inflation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sz="2100" dirty="0"/>
              <a:t>  15% contingency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sz="2100" dirty="0"/>
              <a:t>  7.5% Soft costs buffers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63581" y="4767264"/>
            <a:ext cx="4465707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61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5137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ARTICLE 22: Carlisle &amp; Concord 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49"/>
            <a:ext cx="8229600" cy="3013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Carlisle Town Meeting – April 25</a:t>
            </a:r>
            <a:r>
              <a:rPr lang="en-US" sz="2400" baseline="30000" dirty="0"/>
              <a:t>th (approved)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Concord Town Meeting – May 1</a:t>
            </a:r>
            <a:r>
              <a:rPr lang="en-US" sz="2400" baseline="30000" dirty="0"/>
              <a:t>st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Carlisle Annual Town Election Ballot – May 10</a:t>
            </a:r>
            <a:r>
              <a:rPr lang="en-US" sz="2400" baseline="30000" dirty="0"/>
              <a:t>th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Concord September Primary Ballot – September 6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860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978"/>
            <a:ext cx="7543800" cy="145137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Mr. Booth moves that the Town approve $853,665 of debt authorized by the Concord-Carlisle Regional School Committee for repair and repaving of the access road, including sidewalk repairs, drainage, and lighting, as determined by the School Committee</a:t>
            </a:r>
            <a:r>
              <a:rPr lang="en-US" i="1" dirty="0"/>
              <a:t>; </a:t>
            </a:r>
            <a:r>
              <a:rPr lang="en-US" dirty="0"/>
              <a:t>provided, however, that this approval shall be contingent upon passage of a Proposition 2 1⁄2 debt exclusion referendum under Mass. Gen. Laws c. 59, § 21C(k) to exempt the Town’s allocable share of the amounts required for the payment of interest and principal on </a:t>
            </a:r>
            <a:r>
              <a:rPr lang="en-US"/>
              <a:t>said borrowing.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7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013060" y="216094"/>
            <a:ext cx="7445140" cy="15174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</a:t>
            </a:r>
            <a:endParaRPr sz="2000" b="1" dirty="0">
              <a:latin typeface="+mn-lt"/>
            </a:endParaRPr>
          </a:p>
        </p:txBody>
      </p:sp>
      <p:sp useBgFill="1"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1485900" y="1268017"/>
            <a:ext cx="6342159" cy="3109322"/>
          </a:xfrm>
          <a:prstGeom prst="rect">
            <a:avLst/>
          </a:prstGeom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43815" indent="0">
              <a:spcBef>
                <a:spcPts val="0"/>
              </a:spcBef>
              <a:spcAft>
                <a:spcPts val="1350"/>
              </a:spcAft>
              <a:buSzPts val="1800"/>
              <a:buNone/>
            </a:pPr>
            <a:endParaRPr lang="en-US" sz="1600" dirty="0"/>
          </a:p>
          <a:p>
            <a:pPr marL="43815" indent="0">
              <a:spcBef>
                <a:spcPts val="0"/>
              </a:spcBef>
              <a:spcAft>
                <a:spcPts val="1350"/>
              </a:spcAft>
              <a:buSzPts val="1800"/>
              <a:buNone/>
            </a:pPr>
            <a:r>
              <a:rPr lang="en-US" sz="2000" dirty="0"/>
              <a:t>Article 22 requests approval for funds for the following on the CCHS Campus:</a:t>
            </a:r>
          </a:p>
          <a:p>
            <a:pPr marL="643890" lvl="1" indent="-257175">
              <a:spcBef>
                <a:spcPts val="0"/>
              </a:spcBef>
              <a:spcAft>
                <a:spcPts val="135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2000" dirty="0"/>
              <a:t>Reconstruct the access road</a:t>
            </a:r>
          </a:p>
          <a:p>
            <a:pPr marL="643890" lvl="1" indent="-257175">
              <a:spcBef>
                <a:spcPts val="0"/>
              </a:spcBef>
              <a:spcAft>
                <a:spcPts val="135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2000" dirty="0"/>
              <a:t>Install lighting along the access road</a:t>
            </a:r>
          </a:p>
          <a:p>
            <a:pPr marL="643890" lvl="1" indent="-257175">
              <a:spcBef>
                <a:spcPts val="0"/>
              </a:spcBef>
              <a:spcAft>
                <a:spcPts val="135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2000" dirty="0"/>
              <a:t>Repair sidewalk and curbing</a:t>
            </a:r>
            <a:r>
              <a:rPr lang="en-US" dirty="0"/>
              <a:t>		</a:t>
            </a:r>
            <a:endParaRPr lang="en-US" dirty="0">
              <a:solidFill>
                <a:schemeClr val="tx1"/>
              </a:solidFill>
            </a:endParaRPr>
          </a:p>
          <a:p>
            <a:pPr marL="1593135" lvl="8" indent="-34290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</a:pPr>
            <a:endParaRPr lang="en-US" sz="1650" dirty="0"/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lang="en-US" sz="2100" dirty="0"/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r>
              <a:rPr lang="en-US" sz="2100" dirty="0"/>
              <a:t> </a:t>
            </a:r>
          </a:p>
          <a:p>
            <a:pPr marL="400431" lvl="2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lang="en-US" sz="1650" dirty="0"/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1262" y="4767264"/>
            <a:ext cx="4428026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296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BC9C-F8A2-5A41-99B9-23FD03AF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05979"/>
            <a:ext cx="7467600" cy="114657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</a:t>
            </a:r>
            <a:endParaRPr lang="en-US" sz="2000" b="1" dirty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93726" y="4767264"/>
            <a:ext cx="443556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4950"/>
            <a:ext cx="777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1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371600" y="216094"/>
            <a:ext cx="7315200" cy="16698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</a:t>
            </a:r>
            <a:endParaRPr sz="2000" b="1" dirty="0">
              <a:solidFill>
                <a:srgbClr val="000000"/>
              </a:solidFill>
              <a:latin typeface="+mn-lt"/>
            </a:endParaRPr>
          </a:p>
        </p:txBody>
      </p:sp>
      <p:sp useBgFill="1"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762000" y="1504950"/>
            <a:ext cx="7620000" cy="2872388"/>
          </a:xfrm>
          <a:prstGeom prst="rect">
            <a:avLst/>
          </a:prstGeom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r>
              <a:rPr lang="en-US" sz="2000" dirty="0"/>
              <a:t>In FY20, Gale Associates, Inc. evaluated the campus access road as part of the campus feasibility study: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Thoreau Street entrance is in poor condition with cracks and patches through the extent of the apron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Significant ponding with damaged, cracked, and uneven pavement at the Walden Street entrance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entire length of the access road has alligator cracks, patches, and potholes</a:t>
            </a:r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lang="en-US" sz="1200" dirty="0"/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r>
              <a:rPr lang="en-US" sz="2100" dirty="0"/>
              <a:t> </a:t>
            </a:r>
          </a:p>
          <a:p>
            <a:pPr marL="400431" lvl="2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lang="en-US" sz="1650" dirty="0"/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1262" y="4767264"/>
            <a:ext cx="4428026" cy="273844"/>
          </a:xfrm>
        </p:spPr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427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447800" y="216094"/>
            <a:ext cx="7239000" cy="16698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 (Cont.)</a:t>
            </a:r>
            <a:endParaRPr sz="2000" b="1" dirty="0">
              <a:solidFill>
                <a:srgbClr val="000000"/>
              </a:solidFill>
              <a:latin typeface="+mn-lt"/>
            </a:endParaRPr>
          </a:p>
        </p:txBody>
      </p:sp>
      <p:sp useBgFill="1"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762000" y="1528162"/>
            <a:ext cx="7620000" cy="2872388"/>
          </a:xfrm>
          <a:prstGeom prst="rect">
            <a:avLst/>
          </a:prstGeom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Tensile strength of the access road is failing and there may be a substandard base material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Sidewalks and curbing are cracked and in need of replacement</a:t>
            </a:r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lang="en-US" sz="1200" dirty="0"/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r>
              <a:rPr lang="en-US" sz="2100" dirty="0"/>
              <a:t> </a:t>
            </a:r>
          </a:p>
          <a:p>
            <a:pPr marL="400431" lvl="2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lang="en-US" sz="1650" dirty="0"/>
          </a:p>
          <a:p>
            <a:pPr marL="43815" indent="0">
              <a:spcBef>
                <a:spcPts val="0"/>
              </a:spcBef>
              <a:spcAft>
                <a:spcPts val="1350"/>
              </a:spcAft>
              <a:buClr>
                <a:schemeClr val="dk1"/>
              </a:buClr>
              <a:buSzPts val="1800"/>
              <a:buNone/>
            </a:pPr>
            <a:endParaRPr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1262" y="4767264"/>
            <a:ext cx="4428026" cy="273844"/>
          </a:xfrm>
        </p:spPr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512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205978"/>
            <a:ext cx="7391400" cy="145137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350" cap="small" dirty="0"/>
          </a:p>
          <a:p>
            <a:endParaRPr lang="en-US" sz="135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562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Concord Town Engineer; “We have performed a field review of the access road and estimated that the Pavement Condition Index (PCI) lies in the range of 40-55 which is considered “poor”. </a:t>
            </a:r>
          </a:p>
          <a:p>
            <a:pPr marL="51562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Estimated Total Costs:     $1,053,665                                                                 		  	         ($200,000) Stabilization Account Offset                                 		         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 $853,665</a:t>
            </a:r>
          </a:p>
          <a:p>
            <a:pPr marL="1703039" lvl="8" indent="0">
              <a:buNone/>
            </a:pPr>
            <a:endParaRPr lang="en-US" sz="1350" u="sng" cap="al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205978"/>
            <a:ext cx="7467600" cy="145137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350" cap="small" dirty="0"/>
          </a:p>
          <a:p>
            <a:endParaRPr lang="en-US" sz="135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5620" lvl="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2000" dirty="0"/>
              <a:t>Reconstruction includes new gravel subbase, compaction, paving of the road, catch basins &amp; drainage, manholes (4 need to be replaced), concrete piping, curb and curb removal, granite edging, cement &amp; asphalt</a:t>
            </a:r>
          </a:p>
          <a:p>
            <a:pPr marL="515620" lvl="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847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000" dirty="0"/>
              <a:t>Estimated Assess Road Costs: </a:t>
            </a:r>
            <a:r>
              <a:rPr lang="en-US" sz="2000" b="1" u="sng" dirty="0"/>
              <a:t>$830,565</a:t>
            </a:r>
            <a:endParaRPr lang="en-US" sz="2000" dirty="0"/>
          </a:p>
          <a:p>
            <a:pPr marL="1703039" lvl="8" indent="0">
              <a:buNone/>
            </a:pPr>
            <a:endParaRPr lang="en-US" sz="1350" u="sng" cap="al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205978"/>
            <a:ext cx="7467600" cy="145137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 22: CONCORD-CARLISLE REGIONAL HIGH SCHOOL CAPITAL PROJECTS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350" cap="small" dirty="0"/>
          </a:p>
          <a:p>
            <a:endParaRPr lang="en-US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Conduit, Light Foundation, Light Post &amp; Lamp Head, &amp; Wire Installation</a:t>
            </a:r>
          </a:p>
          <a:p>
            <a:pPr marL="58420" lv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lang="en-US" sz="2000" dirty="0"/>
          </a:p>
          <a:p>
            <a:pPr marL="45847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000" dirty="0"/>
              <a:t>Estimated Lighting Costs: </a:t>
            </a:r>
            <a:r>
              <a:rPr lang="en-US" sz="2000" b="1" u="sng" dirty="0"/>
              <a:t>$223,100</a:t>
            </a:r>
          </a:p>
          <a:p>
            <a:pPr marL="1703039" lvl="8" indent="0">
              <a:buNone/>
            </a:pPr>
            <a:endParaRPr lang="en-US" sz="1350" u="sng" cap="al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7037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ARTICLE 22: Access Road 2019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74" y="971550"/>
            <a:ext cx="185737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1" y="3612170"/>
            <a:ext cx="221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Broken and spalled pavement on sidewalks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993496"/>
            <a:ext cx="185737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1" y="994101"/>
            <a:ext cx="185737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3312" y="3666660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Sunk utility covers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2340" y="3636706"/>
            <a:ext cx="213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Multiple patches and significant cracking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0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Guidelines 2019</Template>
  <TotalTime>5911</TotalTime>
  <Words>701</Words>
  <Application>Microsoft Macintosh PowerPoint</Application>
  <PresentationFormat>On-screen Show (16:9)</PresentationFormat>
  <Paragraphs>97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ARTICLE 22: CONCORD-CARLISLE REGIONAL HIGH SCHOOL CAPITAL PROJECTS</vt:lpstr>
      <vt:lpstr>ARTICLE 22: CONCORD-CARLISLE REGIONAL HIGH SCHOOL CAPITAL PROJECTS</vt:lpstr>
      <vt:lpstr>ARTICLE 22: CONCORD-CARLISLE REGIONAL HIGH SCHOOL CAPITAL PROJECTS</vt:lpstr>
      <vt:lpstr>ARTICLE 22: CONCORD-CARLISLE REGIONAL HIGH SCHOOL CAPITAL PROJECTS</vt:lpstr>
      <vt:lpstr>ARTICLE 22: CONCORD-CARLISLE REGIONAL HIGH SCHOOL CAPITAL PROJECTS (Cont.)</vt:lpstr>
      <vt:lpstr>ARTICLE 22: CONCORD-CARLISLE REGIONAL HIGH SCHOOL CAPITAL PROJECTS</vt:lpstr>
      <vt:lpstr>ARTICLE 22: CONCORD-CARLISLE REGIONAL HIGH SCHOOL CAPITAL PROJECTS</vt:lpstr>
      <vt:lpstr>ARTICLE 22: CONCORD-CARLISLE REGIONAL HIGH SCHOOL CAPITAL PROJECTS</vt:lpstr>
      <vt:lpstr>ARTICLE 22: Access Road 2019</vt:lpstr>
      <vt:lpstr>ARTICLE 22: Access Road 2019</vt:lpstr>
      <vt:lpstr>ARTICLE 22: Thoreau St. Entrance 2022</vt:lpstr>
      <vt:lpstr>ARTICLE 22: Thoreau St. Entrance 2022</vt:lpstr>
      <vt:lpstr>ARTICLE 22: Front of the Beede Center 2022</vt:lpstr>
      <vt:lpstr>ARTICLE 22: Walden St. Entrance 2022</vt:lpstr>
      <vt:lpstr>ARTICLE 22: Estimated Costs to Each Community</vt:lpstr>
      <vt:lpstr>ARTICLE 22: Contingency</vt:lpstr>
      <vt:lpstr>ARTICLE 22: Carlisle &amp; Concord Timelines</vt:lpstr>
      <vt:lpstr>ARTICLE 22: CONCORD-CARLISLE REGIONAL HIGH SCHOOL CAPITAL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Presentation Guidelines</dc:title>
  <dc:creator>Carmin Reiss</dc:creator>
  <cp:lastModifiedBy>Microsoft Office User</cp:lastModifiedBy>
  <cp:revision>201</cp:revision>
  <cp:lastPrinted>2019-12-05T17:11:35Z</cp:lastPrinted>
  <dcterms:created xsi:type="dcterms:W3CDTF">2018-11-06T01:42:37Z</dcterms:created>
  <dcterms:modified xsi:type="dcterms:W3CDTF">2022-04-28T02:20:34Z</dcterms:modified>
</cp:coreProperties>
</file>