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18" r:id="rId2"/>
    <p:sldId id="323" r:id="rId3"/>
    <p:sldId id="294" r:id="rId4"/>
    <p:sldId id="295" r:id="rId5"/>
    <p:sldId id="314" r:id="rId6"/>
    <p:sldId id="315" r:id="rId7"/>
    <p:sldId id="321" r:id="rId8"/>
    <p:sldId id="322" r:id="rId9"/>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991" autoAdjust="0"/>
    <p:restoredTop sz="92810" autoAdjust="0"/>
  </p:normalViewPr>
  <p:slideViewPr>
    <p:cSldViewPr>
      <p:cViewPr>
        <p:scale>
          <a:sx n="118" d="100"/>
          <a:sy n="118" d="100"/>
        </p:scale>
        <p:origin x="-114" y="-480"/>
      </p:cViewPr>
      <p:guideLst>
        <p:guide orient="horz" pos="1620"/>
        <p:guide pos="2880"/>
      </p:guideLst>
    </p:cSldViewPr>
  </p:slideViewPr>
  <p:outlineViewPr>
    <p:cViewPr>
      <p:scale>
        <a:sx n="33" d="100"/>
        <a:sy n="33" d="100"/>
      </p:scale>
      <p:origin x="54" y="1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3862C9A-B743-4AA7-9A71-F04A2A68187A}" type="datetimeFigureOut">
              <a:rPr lang="en-US" smtClean="0"/>
              <a:t>4/28/2022</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89BBB5D-BE92-4345-A3E3-4DCC626EEAA1}" type="slidenum">
              <a:rPr lang="en-US" smtClean="0"/>
              <a:t>‹#›</a:t>
            </a:fld>
            <a:endParaRPr lang="en-US" dirty="0"/>
          </a:p>
        </p:txBody>
      </p:sp>
    </p:spTree>
    <p:extLst>
      <p:ext uri="{BB962C8B-B14F-4D97-AF65-F5344CB8AC3E}">
        <p14:creationId xmlns:p14="http://schemas.microsoft.com/office/powerpoint/2010/main" val="15600855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573D05-6575-4EDC-B64A-CFB6DC1CF850}" type="datetimeFigureOut">
              <a:rPr lang="en-US" smtClean="0"/>
              <a:t>4/28/2022</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6449471-CD9B-4060-9245-E5C00C25A7D6}" type="slidenum">
              <a:rPr lang="en-US" smtClean="0"/>
              <a:t>‹#›</a:t>
            </a:fld>
            <a:endParaRPr lang="en-US" dirty="0"/>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4b06983eba_0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0" name="Google Shape;90;g4b06983eba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85413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2</a:t>
            </a:fld>
            <a:endParaRPr lang="en-US" dirty="0"/>
          </a:p>
        </p:txBody>
      </p:sp>
    </p:spTree>
    <p:extLst>
      <p:ext uri="{BB962C8B-B14F-4D97-AF65-F5344CB8AC3E}">
        <p14:creationId xmlns:p14="http://schemas.microsoft.com/office/powerpoint/2010/main" val="3474255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3</a:t>
            </a:fld>
            <a:endParaRPr lang="en-US" dirty="0"/>
          </a:p>
        </p:txBody>
      </p:sp>
    </p:spTree>
    <p:extLst>
      <p:ext uri="{BB962C8B-B14F-4D97-AF65-F5344CB8AC3E}">
        <p14:creationId xmlns:p14="http://schemas.microsoft.com/office/powerpoint/2010/main" val="1636428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4</a:t>
            </a:fld>
            <a:endParaRPr lang="en-US" dirty="0"/>
          </a:p>
        </p:txBody>
      </p:sp>
    </p:spTree>
    <p:extLst>
      <p:ext uri="{BB962C8B-B14F-4D97-AF65-F5344CB8AC3E}">
        <p14:creationId xmlns:p14="http://schemas.microsoft.com/office/powerpoint/2010/main" val="3788139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796F01-7154-41E0-B48B-A6921757531A}" type="slidenum">
              <a:rPr lang="en-US" smtClean="0"/>
              <a:pPr/>
              <a:t>5</a:t>
            </a:fld>
            <a:endParaRPr lang="en-US" dirty="0"/>
          </a:p>
        </p:txBody>
      </p:sp>
    </p:spTree>
    <p:extLst>
      <p:ext uri="{BB962C8B-B14F-4D97-AF65-F5344CB8AC3E}">
        <p14:creationId xmlns:p14="http://schemas.microsoft.com/office/powerpoint/2010/main" val="887747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4b06983eba_0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0" name="Google Shape;90;g4b06983eba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19173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4b06983eba_0_9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0" name="Google Shape;90;g4b06983eba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09819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dirty="0"/>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dirty="0"/>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dirty="0"/>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57200" y="205978"/>
            <a:ext cx="8229600" cy="1603771"/>
          </a:xfrm>
          <a:prstGeom prst="rect">
            <a:avLst/>
          </a:prstGeom>
          <a:noFill/>
          <a:ln>
            <a:noFill/>
          </a:ln>
        </p:spPr>
        <p:txBody>
          <a:bodyPr spcFirstLastPara="1" vert="horz" wrap="square" lIns="68569" tIns="34275" rIns="68569" bIns="34275" rtlCol="0" anchor="ctr" anchorCtr="0">
            <a:noAutofit/>
          </a:bodyPr>
          <a:lstStyle/>
          <a:p>
            <a:pPr>
              <a:spcBef>
                <a:spcPts val="0"/>
              </a:spcBef>
              <a:buClr>
                <a:schemeClr val="dk1"/>
              </a:buClr>
              <a:buSzPts val="4400"/>
            </a:pPr>
            <a:r>
              <a:rPr lang="en-US" sz="2000" dirty="0">
                <a:latin typeface="Arial" panose="020B0604020202020204" pitchFamily="34" charset="0"/>
                <a:cs typeface="Arial" panose="020B0604020202020204" pitchFamily="34" charset="0"/>
              </a:rPr>
              <a:t>ARTICLE 18: CONCORD PUBLIC SCHOOLS BUDGET</a:t>
            </a:r>
            <a:endParaRPr sz="2250" b="1" dirty="0"/>
          </a:p>
        </p:txBody>
      </p:sp>
      <p:sp>
        <p:nvSpPr>
          <p:cNvPr id="93" name="Google Shape;93;p14"/>
          <p:cNvSpPr txBox="1">
            <a:spLocks noGrp="1"/>
          </p:cNvSpPr>
          <p:nvPr>
            <p:ph idx="1"/>
          </p:nvPr>
        </p:nvSpPr>
        <p:spPr>
          <a:xfrm>
            <a:off x="914400" y="1413558"/>
            <a:ext cx="7467600" cy="3169735"/>
          </a:xfrm>
          <a:prstGeom prst="rect">
            <a:avLst/>
          </a:prstGeom>
          <a:noFill/>
          <a:ln>
            <a:noFill/>
          </a:ln>
        </p:spPr>
        <p:txBody>
          <a:bodyPr spcFirstLastPara="1" vert="horz" wrap="square" lIns="68569" tIns="34275" rIns="68569" bIns="34275" rtlCol="0" anchor="t" anchorCtr="0">
            <a:noAutofit/>
          </a:bodyPr>
          <a:lstStyle/>
          <a:p>
            <a:pPr marL="0" indent="0">
              <a:buNone/>
            </a:pPr>
            <a:r>
              <a:rPr lang="en-US" sz="2000" dirty="0"/>
              <a:t>Ms. Rainey moves that the Town raise and appropriate the sum of $43,010,486 for the necessary and expedient purposes of the public schools of the Town for the fiscal year ending June 30, 2023 and that the same be expended only for such purposes and under the direction of the Concord School Committee. </a:t>
            </a:r>
          </a:p>
          <a:p>
            <a:endParaRPr lang="en-US" sz="1350" dirty="0"/>
          </a:p>
          <a:p>
            <a:pPr marL="0" indent="0">
              <a:buNone/>
            </a:pPr>
            <a:endParaRPr sz="1350" dirty="0"/>
          </a:p>
        </p:txBody>
      </p:sp>
      <p:graphicFrame>
        <p:nvGraphicFramePr>
          <p:cNvPr id="2" name="Table 1"/>
          <p:cNvGraphicFramePr>
            <a:graphicFrameLocks noGrp="1"/>
          </p:cNvGraphicFramePr>
          <p:nvPr>
            <p:extLst>
              <p:ext uri="{D42A27DB-BD31-4B8C-83A1-F6EECF244321}">
                <p14:modId xmlns:p14="http://schemas.microsoft.com/office/powerpoint/2010/main" val="1765283235"/>
              </p:ext>
            </p:extLst>
          </p:nvPr>
        </p:nvGraphicFramePr>
        <p:xfrm>
          <a:off x="990600" y="3105151"/>
          <a:ext cx="7239000" cy="1371599"/>
        </p:xfrm>
        <a:graphic>
          <a:graphicData uri="http://schemas.openxmlformats.org/drawingml/2006/table">
            <a:tbl>
              <a:tblPr firstRow="1" bandRow="1" bandCol="1">
                <a:tableStyleId>{125E5076-3810-47DD-B79F-674D7AD40C01}</a:tableStyleId>
              </a:tblPr>
              <a:tblGrid>
                <a:gridCol w="1809750">
                  <a:extLst>
                    <a:ext uri="{9D8B030D-6E8A-4147-A177-3AD203B41FA5}">
                      <a16:colId xmlns:a16="http://schemas.microsoft.com/office/drawing/2014/main" xmlns="" val="20000"/>
                    </a:ext>
                  </a:extLst>
                </a:gridCol>
                <a:gridCol w="1809750">
                  <a:extLst>
                    <a:ext uri="{9D8B030D-6E8A-4147-A177-3AD203B41FA5}">
                      <a16:colId xmlns:a16="http://schemas.microsoft.com/office/drawing/2014/main" xmlns="" val="20001"/>
                    </a:ext>
                  </a:extLst>
                </a:gridCol>
                <a:gridCol w="1809750">
                  <a:extLst>
                    <a:ext uri="{9D8B030D-6E8A-4147-A177-3AD203B41FA5}">
                      <a16:colId xmlns:a16="http://schemas.microsoft.com/office/drawing/2014/main" xmlns="" val="20002"/>
                    </a:ext>
                  </a:extLst>
                </a:gridCol>
                <a:gridCol w="1809750">
                  <a:extLst>
                    <a:ext uri="{9D8B030D-6E8A-4147-A177-3AD203B41FA5}">
                      <a16:colId xmlns:a16="http://schemas.microsoft.com/office/drawing/2014/main" xmlns="" val="20003"/>
                    </a:ext>
                  </a:extLst>
                </a:gridCol>
              </a:tblGrid>
              <a:tr h="858966">
                <a:tc>
                  <a:txBody>
                    <a:bodyPr/>
                    <a:lstStyle/>
                    <a:p>
                      <a:pPr algn="ctr"/>
                      <a:r>
                        <a:rPr lang="en-US" sz="2000" dirty="0">
                          <a:solidFill>
                            <a:schemeClr val="tx1"/>
                          </a:solidFill>
                        </a:rPr>
                        <a:t>Department</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solidFill>
                            <a:schemeClr val="tx1"/>
                          </a:solidFill>
                        </a:rPr>
                        <a:t>FY2021 </a:t>
                      </a:r>
                      <a:r>
                        <a:rPr lang="en-US" sz="2000" baseline="0" dirty="0">
                          <a:solidFill>
                            <a:schemeClr val="tx1"/>
                          </a:solidFill>
                        </a:rPr>
                        <a:t>Adopted</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solidFill>
                            <a:schemeClr val="tx1"/>
                          </a:solidFill>
                        </a:rPr>
                        <a:t>FY2022 Adopted</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solidFill>
                            <a:schemeClr val="tx1"/>
                          </a:solidFill>
                        </a:rPr>
                        <a:t>FY23 SC</a:t>
                      </a:r>
                    </a:p>
                    <a:p>
                      <a:pPr algn="ctr"/>
                      <a:r>
                        <a:rPr lang="en-US" sz="2000" dirty="0">
                          <a:solidFill>
                            <a:schemeClr val="tx1"/>
                          </a:solidFill>
                        </a:rPr>
                        <a:t>Vote</a:t>
                      </a:r>
                      <a:r>
                        <a:rPr lang="en-US" sz="2000" baseline="0" dirty="0">
                          <a:solidFill>
                            <a:schemeClr val="tx1"/>
                          </a:solidFill>
                        </a:rPr>
                        <a:t> 4/13/2022</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xmlns="" val="10000"/>
                  </a:ext>
                </a:extLst>
              </a:tr>
              <a:tr h="512633">
                <a:tc>
                  <a:txBody>
                    <a:bodyPr/>
                    <a:lstStyle/>
                    <a:p>
                      <a:pPr algn="ctr"/>
                      <a:r>
                        <a:rPr lang="en-US" sz="2000" dirty="0"/>
                        <a:t>CPS </a:t>
                      </a:r>
                      <a:r>
                        <a:rPr lang="en-US" sz="2000" baseline="0" dirty="0"/>
                        <a:t>Budget</a:t>
                      </a:r>
                      <a:endParaRPr lang="en-US" sz="2000" dirty="0"/>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t>$40,777,193</a:t>
                      </a: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t>$41,708,424</a:t>
                      </a: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t>$43,010,486</a:t>
                      </a: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41657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1527571"/>
          </a:xfrm>
        </p:spPr>
        <p:txBody>
          <a:bodyPr>
            <a:normAutofit/>
          </a:bodyPr>
          <a:lstStyle/>
          <a:p>
            <a:pPr algn="ctr"/>
            <a:r>
              <a:rPr lang="en-US" sz="2000" cap="small" dirty="0">
                <a:solidFill>
                  <a:schemeClr val="tx2"/>
                </a:solidFill>
                <a:latin typeface="Arial" panose="020B0604020202020204" pitchFamily="34" charset="0"/>
                <a:cs typeface="Arial" panose="020B0604020202020204" pitchFamily="34" charset="0"/>
              </a:rPr>
              <a:t>Article 18: FY23 Budget Drivers by Expense Type </a:t>
            </a:r>
            <a:endParaRPr lang="en-US" sz="2000" cap="small"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endParaRPr lang="en-US" sz="1200" cap="small" dirty="0">
              <a:solidFill>
                <a:schemeClr val="tx2"/>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Salary-Teachers				1,326,853 (5.80%)</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Salary-Assistants/Tutors			321,158 (8.39%)</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Other Transportation			125,196 (21.56%)</a:t>
            </a:r>
          </a:p>
          <a:p>
            <a:pPr lvl="1">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CASE Transportation (+110,299)</a:t>
            </a:r>
          </a:p>
          <a:p>
            <a:pPr lvl="1">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Special Ed Other Trans (+14,897)</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Salary-non union				60,896 (7.85%)</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Salary-Administration			103,043 (15.33%)</a:t>
            </a:r>
          </a:p>
          <a:p>
            <a:pPr lvl="1"/>
            <a:r>
              <a:rPr lang="en-US" sz="2000" cap="small" dirty="0">
                <a:solidFill>
                  <a:schemeClr val="tx2"/>
                </a:solidFill>
                <a:latin typeface="Arial" panose="020B0604020202020204" pitchFamily="34" charset="0"/>
                <a:cs typeface="Arial" panose="020B0604020202020204" pitchFamily="34" charset="0"/>
              </a:rPr>
              <a:t>.6 DEI Director (.4 to CCRSD</a:t>
            </a:r>
            <a:r>
              <a:rPr lang="en-US" sz="2000" cap="small" dirty="0" smtClean="0">
                <a:solidFill>
                  <a:schemeClr val="tx2"/>
                </a:solidFill>
                <a:latin typeface="Arial" panose="020B0604020202020204" pitchFamily="34" charset="0"/>
                <a:cs typeface="Arial" panose="020B0604020202020204" pitchFamily="34" charset="0"/>
              </a:rPr>
              <a:t>)</a:t>
            </a:r>
            <a:endParaRPr lang="en-US" sz="1575" dirty="0" smtClean="0">
              <a:solidFill>
                <a:schemeClr val="tx2"/>
              </a:solidFill>
              <a:latin typeface="Rockwell" panose="02060603020205020403" pitchFamily="18" charset="0"/>
            </a:endParaRPr>
          </a:p>
          <a:p>
            <a:pPr marL="639968" lvl="2" indent="0">
              <a:buNone/>
            </a:pPr>
            <a:r>
              <a:rPr lang="en-US" sz="900" dirty="0">
                <a:solidFill>
                  <a:schemeClr val="tx2"/>
                </a:solidFill>
              </a:rPr>
              <a:t>				</a:t>
            </a:r>
          </a:p>
          <a:p>
            <a:pPr marL="639968" lvl="2" indent="0">
              <a:buNone/>
            </a:pPr>
            <a:endParaRPr lang="en-US" sz="900" dirty="0">
              <a:solidFill>
                <a:schemeClr val="tx2"/>
              </a:solidFill>
            </a:endParaRPr>
          </a:p>
          <a:p>
            <a:endParaRPr lang="en-US" dirty="0"/>
          </a:p>
        </p:txBody>
      </p:sp>
      <p:sp>
        <p:nvSpPr>
          <p:cNvPr id="4" name="Slide Number Placeholder 3"/>
          <p:cNvSpPr>
            <a:spLocks noGrp="1"/>
          </p:cNvSpPr>
          <p:nvPr>
            <p:ph type="sldNum" sz="quarter" idx="12"/>
          </p:nvPr>
        </p:nvSpPr>
        <p:spPr/>
        <p:txBody>
          <a:bodyPr/>
          <a:lstStyle/>
          <a:p>
            <a:fld id="{DA60BA0E-20D0-4E7C-B286-26C960A6788F}" type="slidenum">
              <a:rPr lang="en-US" smtClean="0"/>
              <a:t>2</a:t>
            </a:fld>
            <a:endParaRPr lang="en-US" dirty="0"/>
          </a:p>
        </p:txBody>
      </p:sp>
    </p:spTree>
    <p:extLst>
      <p:ext uri="{BB962C8B-B14F-4D97-AF65-F5344CB8AC3E}">
        <p14:creationId xmlns:p14="http://schemas.microsoft.com/office/powerpoint/2010/main" val="2415727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1527571"/>
          </a:xfrm>
        </p:spPr>
        <p:txBody>
          <a:bodyPr>
            <a:normAutofit/>
          </a:bodyPr>
          <a:lstStyle/>
          <a:p>
            <a:pPr algn="ctr"/>
            <a:r>
              <a:rPr lang="en-US" sz="2000" cap="small" dirty="0">
                <a:solidFill>
                  <a:schemeClr val="tx2"/>
                </a:solidFill>
                <a:latin typeface="Arial" panose="020B0604020202020204" pitchFamily="34" charset="0"/>
                <a:cs typeface="Arial" panose="020B0604020202020204" pitchFamily="34" charset="0"/>
              </a:rPr>
              <a:t>Article 18: FY23 Budget Drivers by Expense Type (cont.) </a:t>
            </a:r>
            <a:endParaRPr lang="en-US" sz="2000" cap="small"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endParaRPr lang="en-US" sz="1200" cap="small" dirty="0">
              <a:solidFill>
                <a:schemeClr val="tx2"/>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Salary- Custodial/Maintenance		59,281 (4.37%)</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Salary-Principals/Asst. Principals		52,962 (3.99%)</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Contract Services				53,248 (4.32%) </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Stipends-Teachers				52,662 (60.05%)</a:t>
            </a:r>
          </a:p>
          <a:p>
            <a:pPr marL="1279936" lvl="4" indent="0">
              <a:buNone/>
            </a:pPr>
            <a:r>
              <a:rPr lang="en-US" b="1" cap="small" dirty="0">
                <a:solidFill>
                  <a:schemeClr val="tx2"/>
                </a:solidFill>
                <a:latin typeface="Arial" panose="020B0604020202020204" pitchFamily="34" charset="0"/>
                <a:cs typeface="Arial" panose="020B0604020202020204" pitchFamily="34" charset="0"/>
              </a:rPr>
              <a:t>	</a:t>
            </a:r>
          </a:p>
          <a:p>
            <a:pPr marL="1279936" lvl="4" indent="0">
              <a:buNone/>
            </a:pPr>
            <a:r>
              <a:rPr lang="en-US" b="1" cap="small" dirty="0">
                <a:solidFill>
                  <a:schemeClr val="tx2"/>
                </a:solidFill>
                <a:latin typeface="Arial" panose="020B0604020202020204" pitchFamily="34" charset="0"/>
                <a:cs typeface="Arial" panose="020B0604020202020204" pitchFamily="34" charset="0"/>
              </a:rPr>
              <a:t>TOTAL FY23 BUDGET DRIVERS: 	</a:t>
            </a:r>
            <a:r>
              <a:rPr lang="en-US" b="1" u="sng" cap="small" dirty="0">
                <a:solidFill>
                  <a:schemeClr val="tx2"/>
                </a:solidFill>
                <a:latin typeface="Arial" panose="020B0604020202020204" pitchFamily="34" charset="0"/>
                <a:cs typeface="Arial" panose="020B0604020202020204" pitchFamily="34" charset="0"/>
              </a:rPr>
              <a:t>2,150,750</a:t>
            </a:r>
            <a:r>
              <a:rPr lang="en-US" dirty="0">
                <a:solidFill>
                  <a:schemeClr val="tx2"/>
                </a:solidFill>
                <a:latin typeface="Rockwell" panose="02060603020205020403" pitchFamily="18" charset="0"/>
              </a:rPr>
              <a:t>	</a:t>
            </a:r>
          </a:p>
          <a:p>
            <a:pPr>
              <a:buFont typeface="Wingdings" panose="05000000000000000000" pitchFamily="2" charset="2"/>
              <a:buChar char="Ø"/>
            </a:pPr>
            <a:endParaRPr lang="en-US" sz="1575" dirty="0">
              <a:solidFill>
                <a:schemeClr val="tx2"/>
              </a:solidFill>
              <a:latin typeface="Rockwell" panose="02060603020205020403" pitchFamily="18" charset="0"/>
            </a:endParaRPr>
          </a:p>
          <a:p>
            <a:pPr marL="639968" lvl="2" indent="0">
              <a:buNone/>
            </a:pPr>
            <a:r>
              <a:rPr lang="en-US" sz="900" dirty="0">
                <a:solidFill>
                  <a:schemeClr val="tx2"/>
                </a:solidFill>
              </a:rPr>
              <a:t>				</a:t>
            </a:r>
          </a:p>
          <a:p>
            <a:pPr marL="639968" lvl="2" indent="0">
              <a:buNone/>
            </a:pPr>
            <a:endParaRPr lang="en-US" sz="900" dirty="0">
              <a:solidFill>
                <a:schemeClr val="tx2"/>
              </a:solidFill>
            </a:endParaRPr>
          </a:p>
          <a:p>
            <a:endParaRPr lang="en-US" dirty="0"/>
          </a:p>
        </p:txBody>
      </p:sp>
      <p:sp>
        <p:nvSpPr>
          <p:cNvPr id="4" name="Slide Number Placeholder 3"/>
          <p:cNvSpPr>
            <a:spLocks noGrp="1"/>
          </p:cNvSpPr>
          <p:nvPr>
            <p:ph type="sldNum" sz="quarter" idx="12"/>
          </p:nvPr>
        </p:nvSpPr>
        <p:spPr/>
        <p:txBody>
          <a:bodyPr/>
          <a:lstStyle/>
          <a:p>
            <a:fld id="{DA60BA0E-20D0-4E7C-B286-26C960A6788F}" type="slidenum">
              <a:rPr lang="en-US" smtClean="0"/>
              <a:t>3</a:t>
            </a:fld>
            <a:endParaRPr lang="en-US" dirty="0"/>
          </a:p>
        </p:txBody>
      </p:sp>
    </p:spTree>
    <p:extLst>
      <p:ext uri="{BB962C8B-B14F-4D97-AF65-F5344CB8AC3E}">
        <p14:creationId xmlns:p14="http://schemas.microsoft.com/office/powerpoint/2010/main" val="1426081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1527571"/>
          </a:xfrm>
        </p:spPr>
        <p:txBody>
          <a:bodyPr>
            <a:normAutofit/>
          </a:bodyPr>
          <a:lstStyle/>
          <a:p>
            <a:pPr algn="ctr"/>
            <a:r>
              <a:rPr lang="en-US" sz="2100" cap="small" dirty="0">
                <a:solidFill>
                  <a:schemeClr val="tx2"/>
                </a:solidFill>
                <a:latin typeface="Arial" panose="020B0604020202020204" pitchFamily="34" charset="0"/>
                <a:cs typeface="Arial" panose="020B0604020202020204" pitchFamily="34" charset="0"/>
              </a:rPr>
              <a:t>Article 18: FY23 Cost Savings by Expense Type</a:t>
            </a:r>
          </a:p>
        </p:txBody>
      </p:sp>
      <p:sp>
        <p:nvSpPr>
          <p:cNvPr id="3" name="Content Placeholder 2"/>
          <p:cNvSpPr>
            <a:spLocks noGrp="1"/>
          </p:cNvSpPr>
          <p:nvPr>
            <p:ph idx="1"/>
          </p:nvPr>
        </p:nvSpPr>
        <p:spPr>
          <a:scene3d>
            <a:camera prst="orthographicFront"/>
            <a:lightRig rig="threePt" dir="t"/>
          </a:scene3d>
          <a:sp3d>
            <a:bevelT/>
          </a:sp3d>
        </p:spPr>
        <p:txBody>
          <a:bodyPr>
            <a:normAutofit lnSpcReduction="10000"/>
          </a:bodyPr>
          <a:lstStyle/>
          <a:p>
            <a:pPr>
              <a:buFont typeface="Wingdings" panose="05000000000000000000" pitchFamily="2" charset="2"/>
              <a:buChar char="Ø"/>
            </a:pPr>
            <a:endParaRPr lang="en-US" sz="1300" cap="small" dirty="0">
              <a:solidFill>
                <a:schemeClr val="tx2"/>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Special Education Tuitions			-603,459 (-68.65%)</a:t>
            </a:r>
          </a:p>
          <a:p>
            <a:pPr lvl="4">
              <a:buFont typeface="Wingdings" panose="05000000000000000000" pitchFamily="2" charset="2"/>
              <a:buChar char="Ø"/>
            </a:pPr>
            <a:r>
              <a:rPr lang="en-US" i="1" cap="small" dirty="0">
                <a:solidFill>
                  <a:schemeClr val="tx2"/>
                </a:solidFill>
                <a:latin typeface="Arial" panose="020B0604020202020204" pitchFamily="34" charset="0"/>
                <a:cs typeface="Arial" panose="020B0604020202020204" pitchFamily="34" charset="0"/>
              </a:rPr>
              <a:t>Special Ed Tuitions (-366,680)</a:t>
            </a:r>
          </a:p>
          <a:p>
            <a:pPr lvl="4">
              <a:buFont typeface="Wingdings" panose="05000000000000000000" pitchFamily="2" charset="2"/>
              <a:buChar char="Ø"/>
            </a:pPr>
            <a:r>
              <a:rPr lang="en-US" i="1" cap="small" dirty="0">
                <a:solidFill>
                  <a:schemeClr val="tx2"/>
                </a:solidFill>
                <a:latin typeface="Arial" panose="020B0604020202020204" pitchFamily="34" charset="0"/>
                <a:cs typeface="Arial" panose="020B0604020202020204" pitchFamily="34" charset="0"/>
              </a:rPr>
              <a:t>IDEA Grant Offset (-67,000)</a:t>
            </a:r>
          </a:p>
          <a:p>
            <a:pPr lvl="4">
              <a:buFont typeface="Wingdings" panose="05000000000000000000" pitchFamily="2" charset="2"/>
              <a:buChar char="Ø"/>
            </a:pPr>
            <a:r>
              <a:rPr lang="en-US" i="1" cap="small" dirty="0">
                <a:solidFill>
                  <a:schemeClr val="tx2"/>
                </a:solidFill>
                <a:latin typeface="Arial" panose="020B0604020202020204" pitchFamily="34" charset="0"/>
                <a:cs typeface="Arial" panose="020B0604020202020204" pitchFamily="34" charset="0"/>
              </a:rPr>
              <a:t>Circuit Breaker Offset (-169,779)</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Sick Leave/Early Retirement		-142,780 (-36.19%)	</a:t>
            </a:r>
          </a:p>
          <a:p>
            <a:pPr>
              <a:buFont typeface="Wingdings" panose="05000000000000000000" pitchFamily="2" charset="2"/>
              <a:buChar char="Ø"/>
            </a:pPr>
            <a:r>
              <a:rPr lang="en-US" sz="2000" cap="small" dirty="0">
                <a:solidFill>
                  <a:schemeClr val="tx2"/>
                </a:solidFill>
                <a:latin typeface="Arial" panose="020B0604020202020204" pitchFamily="34" charset="0"/>
                <a:cs typeface="Arial" panose="020B0604020202020204" pitchFamily="34" charset="0"/>
              </a:rPr>
              <a:t>Curriculum instruction			-110,243 (-36.26%)	</a:t>
            </a:r>
            <a:r>
              <a:rPr lang="en-US" sz="2000" b="1" cap="small" dirty="0">
                <a:solidFill>
                  <a:schemeClr val="tx2"/>
                </a:solidFill>
                <a:latin typeface="Arial" panose="020B0604020202020204" pitchFamily="34" charset="0"/>
                <a:cs typeface="Arial" panose="020B0604020202020204" pitchFamily="34" charset="0"/>
              </a:rPr>
              <a:t>	</a:t>
            </a:r>
            <a:endParaRPr lang="en-US" sz="2000" b="1" u="sng" cap="small" dirty="0">
              <a:solidFill>
                <a:schemeClr val="tx2"/>
              </a:solidFill>
              <a:latin typeface="Arial" panose="020B0604020202020204" pitchFamily="34" charset="0"/>
              <a:cs typeface="Arial" panose="020B0604020202020204" pitchFamily="34" charset="0"/>
            </a:endParaRPr>
          </a:p>
          <a:p>
            <a:pPr marL="0" indent="0">
              <a:buNone/>
            </a:pPr>
            <a:r>
              <a:rPr lang="en-US" sz="2000" b="1" cap="small" dirty="0">
                <a:solidFill>
                  <a:schemeClr val="tx2"/>
                </a:solidFill>
                <a:latin typeface="Arial" panose="020B0604020202020204" pitchFamily="34" charset="0"/>
                <a:cs typeface="Arial" panose="020B0604020202020204" pitchFamily="34" charset="0"/>
              </a:rPr>
              <a:t>		</a:t>
            </a:r>
            <a:r>
              <a:rPr lang="en-US" sz="2000" b="1" u="sng" cap="small" dirty="0">
                <a:solidFill>
                  <a:schemeClr val="tx2"/>
                </a:solidFill>
                <a:latin typeface="Arial" panose="020B0604020202020204" pitchFamily="34" charset="0"/>
                <a:cs typeface="Arial" panose="020B0604020202020204" pitchFamily="34" charset="0"/>
              </a:rPr>
              <a:t>Total FY22 Cost Savings:</a:t>
            </a:r>
            <a:r>
              <a:rPr lang="en-US" sz="2000" cap="small" dirty="0">
                <a:solidFill>
                  <a:schemeClr val="tx2"/>
                </a:solidFill>
                <a:latin typeface="Arial" panose="020B0604020202020204" pitchFamily="34" charset="0"/>
                <a:cs typeface="Arial" panose="020B0604020202020204" pitchFamily="34" charset="0"/>
              </a:rPr>
              <a:t>	</a:t>
            </a:r>
            <a:r>
              <a:rPr lang="en-US" sz="2000" b="1" u="sng" cap="small" dirty="0">
                <a:solidFill>
                  <a:schemeClr val="tx2"/>
                </a:solidFill>
                <a:latin typeface="Arial" panose="020B0604020202020204" pitchFamily="34" charset="0"/>
                <a:cs typeface="Arial" panose="020B0604020202020204" pitchFamily="34" charset="0"/>
              </a:rPr>
              <a:t>-856,482</a:t>
            </a:r>
          </a:p>
          <a:p>
            <a:pPr marL="0" indent="0">
              <a:buNone/>
            </a:pPr>
            <a:endParaRPr lang="en-US" dirty="0">
              <a:solidFill>
                <a:schemeClr val="tx2"/>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DA60BA0E-20D0-4E7C-B286-26C960A6788F}" type="slidenum">
              <a:rPr lang="en-US" smtClean="0"/>
              <a:t>4</a:t>
            </a:fld>
            <a:endParaRPr lang="en-US" dirty="0"/>
          </a:p>
        </p:txBody>
      </p:sp>
    </p:spTree>
    <p:extLst>
      <p:ext uri="{BB962C8B-B14F-4D97-AF65-F5344CB8AC3E}">
        <p14:creationId xmlns:p14="http://schemas.microsoft.com/office/powerpoint/2010/main" val="4291853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1375171"/>
          </a:xfrm>
        </p:spPr>
        <p:txBody>
          <a:bodyPr>
            <a:normAutofit/>
          </a:bodyPr>
          <a:lstStyle/>
          <a:p>
            <a:pPr algn="ctr"/>
            <a:r>
              <a:rPr lang="en-US" sz="2500" dirty="0">
                <a:solidFill>
                  <a:schemeClr val="tx2"/>
                </a:solidFill>
                <a:latin typeface="Arial" panose="020B0604020202020204" pitchFamily="34" charset="0"/>
                <a:cs typeface="Arial" panose="020B0604020202020204" pitchFamily="34" charset="0"/>
              </a:rPr>
              <a:t>ARTICLE 18: CARES ACT/ESSER FUNDS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16578107"/>
              </p:ext>
            </p:extLst>
          </p:nvPr>
        </p:nvGraphicFramePr>
        <p:xfrm>
          <a:off x="457201" y="1123950"/>
          <a:ext cx="8229600" cy="3284220"/>
        </p:xfrm>
        <a:graphic>
          <a:graphicData uri="http://schemas.openxmlformats.org/drawingml/2006/table">
            <a:tbl>
              <a:tblPr firstRow="1" bandRow="1">
                <a:tableStyleId>{BDBED569-4797-4DF1-A0F4-6AAB3CD982D8}</a:tableStyleId>
              </a:tblPr>
              <a:tblGrid>
                <a:gridCol w="2101519">
                  <a:extLst>
                    <a:ext uri="{9D8B030D-6E8A-4147-A177-3AD203B41FA5}">
                      <a16:colId xmlns:a16="http://schemas.microsoft.com/office/drawing/2014/main" xmlns="" val="2215296062"/>
                    </a:ext>
                  </a:extLst>
                </a:gridCol>
                <a:gridCol w="1190321">
                  <a:extLst>
                    <a:ext uri="{9D8B030D-6E8A-4147-A177-3AD203B41FA5}">
                      <a16:colId xmlns:a16="http://schemas.microsoft.com/office/drawing/2014/main" xmlns="" val="727170315"/>
                    </a:ext>
                  </a:extLst>
                </a:gridCol>
                <a:gridCol w="1645920">
                  <a:extLst>
                    <a:ext uri="{9D8B030D-6E8A-4147-A177-3AD203B41FA5}">
                      <a16:colId xmlns:a16="http://schemas.microsoft.com/office/drawing/2014/main" xmlns="" val="3921611772"/>
                    </a:ext>
                  </a:extLst>
                </a:gridCol>
                <a:gridCol w="1645920">
                  <a:extLst>
                    <a:ext uri="{9D8B030D-6E8A-4147-A177-3AD203B41FA5}">
                      <a16:colId xmlns:a16="http://schemas.microsoft.com/office/drawing/2014/main" xmlns="" val="73102471"/>
                    </a:ext>
                  </a:extLst>
                </a:gridCol>
                <a:gridCol w="1645920">
                  <a:extLst>
                    <a:ext uri="{9D8B030D-6E8A-4147-A177-3AD203B41FA5}">
                      <a16:colId xmlns:a16="http://schemas.microsoft.com/office/drawing/2014/main" xmlns="" val="3518056316"/>
                    </a:ext>
                  </a:extLst>
                </a:gridCol>
              </a:tblGrid>
              <a:tr h="419415">
                <a:tc>
                  <a:txBody>
                    <a:bodyPr/>
                    <a:lstStyle/>
                    <a:p>
                      <a:pPr algn="ctr"/>
                      <a:r>
                        <a:rPr lang="en-US" sz="1800" cap="small" dirty="0">
                          <a:latin typeface="Arial" panose="020B0604020202020204" pitchFamily="34" charset="0"/>
                          <a:cs typeface="Arial" panose="020B0604020202020204" pitchFamily="34" charset="0"/>
                        </a:rPr>
                        <a:t>GRANT NAME</a:t>
                      </a:r>
                    </a:p>
                  </a:txBody>
                  <a:tcPr marL="68580" marR="68580" marT="34290" marB="34290" anchor="ctr"/>
                </a:tc>
                <a:tc>
                  <a:txBody>
                    <a:bodyPr/>
                    <a:lstStyle/>
                    <a:p>
                      <a:pPr algn="ctr"/>
                      <a:r>
                        <a:rPr lang="en-US" sz="1500" cap="small" dirty="0">
                          <a:latin typeface="Arial" panose="020B0604020202020204" pitchFamily="34" charset="0"/>
                          <a:cs typeface="Arial" panose="020B0604020202020204" pitchFamily="34" charset="0"/>
                        </a:rPr>
                        <a:t>GRANT BUDGET</a:t>
                      </a:r>
                    </a:p>
                  </a:txBody>
                  <a:tcPr marL="68580" marR="68580" marT="34290" marB="34290" anchor="ctr"/>
                </a:tc>
                <a:tc>
                  <a:txBody>
                    <a:bodyPr/>
                    <a:lstStyle/>
                    <a:p>
                      <a:pPr algn="ctr"/>
                      <a:r>
                        <a:rPr lang="en-US" sz="1500" cap="small" dirty="0">
                          <a:latin typeface="Arial" panose="020B0604020202020204" pitchFamily="34" charset="0"/>
                          <a:cs typeface="Arial" panose="020B0604020202020204" pitchFamily="34" charset="0"/>
                        </a:rPr>
                        <a:t>EXPENDED/ ENCUMBERED</a:t>
                      </a:r>
                    </a:p>
                  </a:txBody>
                  <a:tcPr marL="68580" marR="68580" marT="34290" marB="34290" anchor="ctr"/>
                </a:tc>
                <a:tc>
                  <a:txBody>
                    <a:bodyPr/>
                    <a:lstStyle/>
                    <a:p>
                      <a:pPr algn="ctr"/>
                      <a:r>
                        <a:rPr lang="en-US" sz="1800" cap="small" dirty="0">
                          <a:latin typeface="Arial" panose="020B0604020202020204" pitchFamily="34" charset="0"/>
                          <a:cs typeface="Arial" panose="020B0604020202020204" pitchFamily="34" charset="0"/>
                        </a:rPr>
                        <a:t>REMAINING BALANCE</a:t>
                      </a:r>
                    </a:p>
                  </a:txBody>
                  <a:tcPr marL="68580" marR="68580" marT="34290" marB="34290" anchor="ctr"/>
                </a:tc>
                <a:tc>
                  <a:txBody>
                    <a:bodyPr/>
                    <a:lstStyle/>
                    <a:p>
                      <a:pPr algn="ctr"/>
                      <a:r>
                        <a:rPr lang="en-US" sz="1800" cap="small" dirty="0">
                          <a:latin typeface="Arial" panose="020B0604020202020204" pitchFamily="34" charset="0"/>
                          <a:cs typeface="Arial" panose="020B0604020202020204" pitchFamily="34" charset="0"/>
                        </a:rPr>
                        <a:t>GRANT</a:t>
                      </a:r>
                      <a:r>
                        <a:rPr lang="en-US" sz="1800" cap="small" baseline="0" dirty="0">
                          <a:latin typeface="Arial" panose="020B0604020202020204" pitchFamily="34" charset="0"/>
                          <a:cs typeface="Arial" panose="020B0604020202020204" pitchFamily="34" charset="0"/>
                        </a:rPr>
                        <a:t> EXPIRATION</a:t>
                      </a:r>
                      <a:endParaRPr lang="en-US" sz="1800" cap="small" dirty="0">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xmlns="" val="3406385164"/>
                  </a:ext>
                </a:extLst>
              </a:tr>
              <a:tr h="318930">
                <a:tc>
                  <a:txBody>
                    <a:bodyPr/>
                    <a:lstStyle/>
                    <a:p>
                      <a:r>
                        <a:rPr lang="en-US" sz="2000" b="1" dirty="0">
                          <a:latin typeface="Arial" panose="020B0604020202020204" pitchFamily="34" charset="0"/>
                          <a:cs typeface="Arial" panose="020B0604020202020204" pitchFamily="34" charset="0"/>
                        </a:rPr>
                        <a:t>ESSER I</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467,775</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467,775</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12/31/2021</a:t>
                      </a:r>
                    </a:p>
                  </a:txBody>
                  <a:tcPr marL="68580" marR="68580" marT="34290" marB="34290" anchor="ctr"/>
                </a:tc>
                <a:extLst>
                  <a:ext uri="{0D108BD9-81ED-4DB2-BD59-A6C34878D82A}">
                    <a16:rowId xmlns:a16="http://schemas.microsoft.com/office/drawing/2014/main" xmlns="" val="2905421447"/>
                  </a:ext>
                </a:extLst>
              </a:tr>
              <a:tr h="318930">
                <a:tc>
                  <a:txBody>
                    <a:bodyPr/>
                    <a:lstStyle/>
                    <a:p>
                      <a:r>
                        <a:rPr lang="en-US" sz="1800" b="1" dirty="0">
                          <a:latin typeface="Arial" panose="020B0604020202020204" pitchFamily="34" charset="0"/>
                          <a:cs typeface="Arial" panose="020B0604020202020204" pitchFamily="34" charset="0"/>
                        </a:rPr>
                        <a:t>CARES</a:t>
                      </a:r>
                      <a:r>
                        <a:rPr lang="en-US" sz="1800" b="1" baseline="0" dirty="0">
                          <a:latin typeface="Arial" panose="020B0604020202020204" pitchFamily="34" charset="0"/>
                          <a:cs typeface="Arial" panose="020B0604020202020204" pitchFamily="34" charset="0"/>
                        </a:rPr>
                        <a:t> ACT (MUNICPAL)</a:t>
                      </a:r>
                      <a:endParaRPr lang="en-US" sz="1800" b="1" dirty="0">
                        <a:latin typeface="Arial" panose="020B0604020202020204" pitchFamily="34" charset="0"/>
                        <a:cs typeface="Arial" panose="020B0604020202020204" pitchFamily="34" charset="0"/>
                      </a:endParaRP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126,825</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126,825</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12/31/2021</a:t>
                      </a:r>
                    </a:p>
                  </a:txBody>
                  <a:tcPr marL="68580" marR="68580" marT="34290" marB="34290" anchor="ctr"/>
                </a:tc>
                <a:extLst>
                  <a:ext uri="{0D108BD9-81ED-4DB2-BD59-A6C34878D82A}">
                    <a16:rowId xmlns:a16="http://schemas.microsoft.com/office/drawing/2014/main" xmlns="" val="1571689166"/>
                  </a:ext>
                </a:extLst>
              </a:tr>
              <a:tr h="419415">
                <a:tc>
                  <a:txBody>
                    <a:bodyPr/>
                    <a:lstStyle/>
                    <a:p>
                      <a:r>
                        <a:rPr lang="en-US" sz="1600" b="1" dirty="0">
                          <a:latin typeface="Arial" panose="020B0604020202020204" pitchFamily="34" charset="0"/>
                          <a:cs typeface="Arial" panose="020B0604020202020204" pitchFamily="34" charset="0"/>
                        </a:rPr>
                        <a:t>DESE EMERGENCY RELIEF</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112,379</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112,379</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9/30/2022</a:t>
                      </a:r>
                    </a:p>
                  </a:txBody>
                  <a:tcPr marL="68580" marR="68580" marT="34290" marB="34290" anchor="ctr"/>
                </a:tc>
                <a:extLst>
                  <a:ext uri="{0D108BD9-81ED-4DB2-BD59-A6C34878D82A}">
                    <a16:rowId xmlns:a16="http://schemas.microsoft.com/office/drawing/2014/main" xmlns="" val="3303862927"/>
                  </a:ext>
                </a:extLst>
              </a:tr>
              <a:tr h="318930">
                <a:tc>
                  <a:txBody>
                    <a:bodyPr/>
                    <a:lstStyle/>
                    <a:p>
                      <a:r>
                        <a:rPr lang="en-US" sz="2000" b="1" dirty="0">
                          <a:latin typeface="Arial" panose="020B0604020202020204" pitchFamily="34" charset="0"/>
                          <a:cs typeface="Arial" panose="020B0604020202020204" pitchFamily="34" charset="0"/>
                        </a:rPr>
                        <a:t>ESSER II</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453,100</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341,195</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111,905</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9/30/2023</a:t>
                      </a:r>
                    </a:p>
                  </a:txBody>
                  <a:tcPr marL="68580" marR="68580" marT="34290" marB="34290" anchor="ctr"/>
                </a:tc>
                <a:extLst>
                  <a:ext uri="{0D108BD9-81ED-4DB2-BD59-A6C34878D82A}">
                    <a16:rowId xmlns:a16="http://schemas.microsoft.com/office/drawing/2014/main" xmlns="" val="381563271"/>
                  </a:ext>
                </a:extLst>
              </a:tr>
              <a:tr h="318930">
                <a:tc>
                  <a:txBody>
                    <a:bodyPr/>
                    <a:lstStyle/>
                    <a:p>
                      <a:r>
                        <a:rPr lang="en-US" sz="2000" b="1" dirty="0">
                          <a:latin typeface="Arial" panose="020B0604020202020204" pitchFamily="34" charset="0"/>
                          <a:cs typeface="Arial" panose="020B0604020202020204" pitchFamily="34" charset="0"/>
                        </a:rPr>
                        <a:t>ESSER III </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995,840</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995,840</a:t>
                      </a:r>
                    </a:p>
                  </a:txBody>
                  <a:tcPr marL="68580" marR="68580" marT="34290" marB="34290" anchor="ctr"/>
                </a:tc>
                <a:tc>
                  <a:txBody>
                    <a:bodyPr/>
                    <a:lstStyle/>
                    <a:p>
                      <a:pPr algn="ctr"/>
                      <a:r>
                        <a:rPr lang="en-US" sz="1900" dirty="0">
                          <a:latin typeface="Arial" panose="020B0604020202020204" pitchFamily="34" charset="0"/>
                          <a:cs typeface="Arial" panose="020B0604020202020204" pitchFamily="34" charset="0"/>
                        </a:rPr>
                        <a:t>9/30/2024</a:t>
                      </a:r>
                    </a:p>
                  </a:txBody>
                  <a:tcPr marL="68580" marR="68580" marT="34290" marB="34290" anchor="ctr"/>
                </a:tc>
                <a:extLst>
                  <a:ext uri="{0D108BD9-81ED-4DB2-BD59-A6C34878D82A}">
                    <a16:rowId xmlns:a16="http://schemas.microsoft.com/office/drawing/2014/main" xmlns="" val="2957369700"/>
                  </a:ext>
                </a:extLst>
              </a:tr>
              <a:tr h="318930">
                <a:tc>
                  <a:txBody>
                    <a:bodyPr/>
                    <a:lstStyle/>
                    <a:p>
                      <a:pPr algn="r"/>
                      <a:r>
                        <a:rPr lang="en-US" sz="2000" b="1" dirty="0">
                          <a:latin typeface="Arial" panose="020B0604020202020204" pitchFamily="34" charset="0"/>
                          <a:cs typeface="Arial" panose="020B0604020202020204" pitchFamily="34" charset="0"/>
                        </a:rPr>
                        <a:t>Total Grants:</a:t>
                      </a:r>
                    </a:p>
                  </a:txBody>
                  <a:tcPr marL="68580" marR="68580" marT="34290" marB="34290" anchor="ctr"/>
                </a:tc>
                <a:tc>
                  <a:txBody>
                    <a:bodyPr/>
                    <a:lstStyle/>
                    <a:p>
                      <a:pPr algn="ctr"/>
                      <a:r>
                        <a:rPr lang="en-US" sz="1800" b="1" dirty="0">
                          <a:latin typeface="Arial" panose="020B0604020202020204" pitchFamily="34" charset="0"/>
                          <a:cs typeface="Arial" panose="020B0604020202020204" pitchFamily="34" charset="0"/>
                        </a:rPr>
                        <a:t>2,155,919</a:t>
                      </a:r>
                    </a:p>
                  </a:txBody>
                  <a:tcPr marL="68580" marR="68580" marT="34290" marB="34290" anchor="ctr"/>
                </a:tc>
                <a:tc>
                  <a:txBody>
                    <a:bodyPr/>
                    <a:lstStyle/>
                    <a:p>
                      <a:pPr algn="ctr"/>
                      <a:r>
                        <a:rPr lang="en-US" sz="1800" b="1" dirty="0">
                          <a:latin typeface="Arial" panose="020B0604020202020204" pitchFamily="34" charset="0"/>
                          <a:cs typeface="Arial" panose="020B0604020202020204" pitchFamily="34" charset="0"/>
                        </a:rPr>
                        <a:t>594,600</a:t>
                      </a:r>
                    </a:p>
                  </a:txBody>
                  <a:tcPr marL="68580" marR="68580" marT="34290" marB="34290" anchor="ctr"/>
                </a:tc>
                <a:tc>
                  <a:txBody>
                    <a:bodyPr/>
                    <a:lstStyle/>
                    <a:p>
                      <a:pPr algn="ctr"/>
                      <a:r>
                        <a:rPr lang="en-US" sz="1800" b="1" dirty="0">
                          <a:latin typeface="Arial" panose="020B0604020202020204" pitchFamily="34" charset="0"/>
                          <a:cs typeface="Arial" panose="020B0604020202020204" pitchFamily="34" charset="0"/>
                        </a:rPr>
                        <a:t>1,220,124</a:t>
                      </a:r>
                    </a:p>
                  </a:txBody>
                  <a:tcPr marL="68580" marR="68580" marT="34290" marB="34290" anchor="ctr"/>
                </a:tc>
                <a:tc>
                  <a:txBody>
                    <a:bodyPr/>
                    <a:lstStyle/>
                    <a:p>
                      <a:pPr algn="ctr"/>
                      <a:endParaRPr lang="en-US" sz="1900" b="1" dirty="0">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xmlns="" val="290773475"/>
                  </a:ext>
                </a:extLst>
              </a:tr>
            </a:tbl>
          </a:graphicData>
        </a:graphic>
      </p:graphicFrame>
      <p:sp>
        <p:nvSpPr>
          <p:cNvPr id="3" name="Slide Number Placeholder 2"/>
          <p:cNvSpPr>
            <a:spLocks noGrp="1"/>
          </p:cNvSpPr>
          <p:nvPr>
            <p:ph type="sldNum" sz="quarter" idx="12"/>
          </p:nvPr>
        </p:nvSpPr>
        <p:spPr/>
        <p:txBody>
          <a:bodyPr/>
          <a:lstStyle/>
          <a:p>
            <a:fld id="{18362CF7-34D8-4635-A9AE-FBAFA8966551}" type="slidenum">
              <a:rPr lang="en-US" smtClean="0"/>
              <a:t>5</a:t>
            </a:fld>
            <a:endParaRPr lang="en-US" dirty="0"/>
          </a:p>
        </p:txBody>
      </p:sp>
    </p:spTree>
    <p:extLst>
      <p:ext uri="{BB962C8B-B14F-4D97-AF65-F5344CB8AC3E}">
        <p14:creationId xmlns:p14="http://schemas.microsoft.com/office/powerpoint/2010/main" val="3242457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1222772"/>
          </a:xfrm>
        </p:spPr>
        <p:txBody>
          <a:bodyPr>
            <a:normAutofit/>
          </a:bodyPr>
          <a:lstStyle/>
          <a:p>
            <a:pPr algn="ctr"/>
            <a:r>
              <a:rPr lang="en-US" sz="2900" dirty="0">
                <a:solidFill>
                  <a:schemeClr val="tx2"/>
                </a:solidFill>
                <a:latin typeface="Arial" panose="020B0604020202020204" pitchFamily="34" charset="0"/>
                <a:cs typeface="Arial" panose="020B0604020202020204" pitchFamily="34" charset="0"/>
              </a:rPr>
              <a:t>ARTICLE 18: ESSER III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04485531"/>
              </p:ext>
            </p:extLst>
          </p:nvPr>
        </p:nvGraphicFramePr>
        <p:xfrm>
          <a:off x="429600" y="1123951"/>
          <a:ext cx="8257200" cy="3433899"/>
        </p:xfrm>
        <a:graphic>
          <a:graphicData uri="http://schemas.openxmlformats.org/drawingml/2006/table">
            <a:tbl>
              <a:tblPr firstRow="1" bandRow="1">
                <a:tableStyleId>{BDBED569-4797-4DF1-A0F4-6AAB3CD982D8}</a:tableStyleId>
              </a:tblPr>
              <a:tblGrid>
                <a:gridCol w="2752401">
                  <a:extLst>
                    <a:ext uri="{9D8B030D-6E8A-4147-A177-3AD203B41FA5}">
                      <a16:colId xmlns:a16="http://schemas.microsoft.com/office/drawing/2014/main" xmlns="" val="3480843674"/>
                    </a:ext>
                  </a:extLst>
                </a:gridCol>
                <a:gridCol w="1228819">
                  <a:extLst>
                    <a:ext uri="{9D8B030D-6E8A-4147-A177-3AD203B41FA5}">
                      <a16:colId xmlns:a16="http://schemas.microsoft.com/office/drawing/2014/main" xmlns="" val="3823218295"/>
                    </a:ext>
                  </a:extLst>
                </a:gridCol>
                <a:gridCol w="4275980">
                  <a:extLst>
                    <a:ext uri="{9D8B030D-6E8A-4147-A177-3AD203B41FA5}">
                      <a16:colId xmlns:a16="http://schemas.microsoft.com/office/drawing/2014/main" xmlns="" val="3999804327"/>
                    </a:ext>
                  </a:extLst>
                </a:gridCol>
              </a:tblGrid>
              <a:tr h="612787">
                <a:tc>
                  <a:txBody>
                    <a:bodyPr/>
                    <a:lstStyle/>
                    <a:p>
                      <a:r>
                        <a:rPr lang="en-US" sz="2000" b="1" cap="small" dirty="0">
                          <a:latin typeface="Arial" panose="020B0604020202020204" pitchFamily="34" charset="0"/>
                          <a:cs typeface="Arial" panose="020B0604020202020204" pitchFamily="34" charset="0"/>
                        </a:rPr>
                        <a:t>SUMMER SCHOOL</a:t>
                      </a:r>
                    </a:p>
                  </a:txBody>
                  <a:tcPr marL="68580" marR="68580" marT="34290" marB="34290" anchor="ctr"/>
                </a:tc>
                <a:tc>
                  <a:txBody>
                    <a:bodyPr/>
                    <a:lstStyle/>
                    <a:p>
                      <a:pPr algn="ctr"/>
                      <a:r>
                        <a:rPr lang="en-US" sz="2000" b="0" cap="small" dirty="0">
                          <a:latin typeface="Arial" panose="020B0604020202020204" pitchFamily="34" charset="0"/>
                          <a:cs typeface="Arial" panose="020B0604020202020204" pitchFamily="34" charset="0"/>
                        </a:rPr>
                        <a:t>$372,000</a:t>
                      </a:r>
                    </a:p>
                  </a:txBody>
                  <a:tcPr marL="68580" marR="68580" marT="34290" marB="34290" anchor="ctr"/>
                </a:tc>
                <a:tc>
                  <a:txBody>
                    <a:bodyPr/>
                    <a:lstStyle/>
                    <a:p>
                      <a:r>
                        <a:rPr lang="en-US" sz="2000" b="0" cap="small" dirty="0">
                          <a:latin typeface="Arial" panose="020B0604020202020204" pitchFamily="34" charset="0"/>
                          <a:cs typeface="Arial" panose="020B0604020202020204" pitchFamily="34" charset="0"/>
                        </a:rPr>
                        <a:t>OFFSET</a:t>
                      </a:r>
                      <a:r>
                        <a:rPr lang="en-US" sz="2000" b="0" cap="small" baseline="0" dirty="0">
                          <a:latin typeface="Arial" panose="020B0604020202020204" pitchFamily="34" charset="0"/>
                          <a:cs typeface="Arial" panose="020B0604020202020204" pitchFamily="34" charset="0"/>
                        </a:rPr>
                        <a:t> TO CURRENT BUDGETED AMOUNT</a:t>
                      </a:r>
                      <a:endParaRPr lang="en-US" sz="2000" b="0" cap="small" dirty="0">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xmlns="" val="3398406110"/>
                  </a:ext>
                </a:extLst>
              </a:tr>
              <a:tr h="673309">
                <a:tc>
                  <a:txBody>
                    <a:bodyPr/>
                    <a:lstStyle/>
                    <a:p>
                      <a:r>
                        <a:rPr lang="en-US" sz="2000" b="1" cap="small" dirty="0">
                          <a:latin typeface="Arial" panose="020B0604020202020204" pitchFamily="34" charset="0"/>
                          <a:cs typeface="Arial" panose="020B0604020202020204" pitchFamily="34" charset="0"/>
                        </a:rPr>
                        <a:t>LITERACY PD &amp; MATERIALS</a:t>
                      </a:r>
                    </a:p>
                  </a:txBody>
                  <a:tcPr marL="68580" marR="68580" marT="34290" marB="34290" anchor="ctr"/>
                </a:tc>
                <a:tc>
                  <a:txBody>
                    <a:bodyPr/>
                    <a:lstStyle/>
                    <a:p>
                      <a:pPr algn="ctr"/>
                      <a:r>
                        <a:rPr lang="en-US" sz="2000" b="0" cap="small" dirty="0">
                          <a:latin typeface="Arial" panose="020B0604020202020204" pitchFamily="34" charset="0"/>
                          <a:cs typeface="Arial" panose="020B0604020202020204" pitchFamily="34" charset="0"/>
                        </a:rPr>
                        <a:t>$100,000</a:t>
                      </a:r>
                    </a:p>
                  </a:txBody>
                  <a:tcPr marL="68580" marR="68580" marT="34290" marB="34290" anchor="ctr"/>
                </a:tc>
                <a:tc>
                  <a:txBody>
                    <a:bodyPr/>
                    <a:lstStyle/>
                    <a:p>
                      <a:r>
                        <a:rPr lang="en-US" sz="2000" b="0" cap="small" dirty="0">
                          <a:latin typeface="Arial" panose="020B0604020202020204" pitchFamily="34" charset="0"/>
                          <a:cs typeface="Arial" panose="020B0604020202020204" pitchFamily="34" charset="0"/>
                        </a:rPr>
                        <a:t>OFFSET TO BUDGET REQUEST FY23-FY24</a:t>
                      </a:r>
                    </a:p>
                  </a:txBody>
                  <a:tcPr marL="68580" marR="68580" marT="34290" marB="34290" anchor="ctr"/>
                </a:tc>
                <a:extLst>
                  <a:ext uri="{0D108BD9-81ED-4DB2-BD59-A6C34878D82A}">
                    <a16:rowId xmlns:a16="http://schemas.microsoft.com/office/drawing/2014/main" xmlns="" val="1389929936"/>
                  </a:ext>
                </a:extLst>
              </a:tr>
              <a:tr h="885137">
                <a:tc>
                  <a:txBody>
                    <a:bodyPr/>
                    <a:lstStyle/>
                    <a:p>
                      <a:r>
                        <a:rPr lang="en-US" sz="1800" b="1" cap="small" dirty="0">
                          <a:latin typeface="Arial" panose="020B0604020202020204" pitchFamily="34" charset="0"/>
                          <a:cs typeface="Arial" panose="020B0604020202020204" pitchFamily="34" charset="0"/>
                        </a:rPr>
                        <a:t>CMS-LANGAUGE BASED SPECIAL EDUCATOR</a:t>
                      </a:r>
                      <a:r>
                        <a:rPr lang="en-US" sz="1800" b="1" cap="small" baseline="0" dirty="0">
                          <a:latin typeface="Arial" panose="020B0604020202020204" pitchFamily="34" charset="0"/>
                          <a:cs typeface="Arial" panose="020B0604020202020204" pitchFamily="34" charset="0"/>
                        </a:rPr>
                        <a:t> </a:t>
                      </a:r>
                      <a:endParaRPr lang="en-US" sz="1800" b="1" cap="small" dirty="0">
                        <a:latin typeface="Arial" panose="020B0604020202020204" pitchFamily="34" charset="0"/>
                        <a:cs typeface="Arial" panose="020B0604020202020204" pitchFamily="34" charset="0"/>
                      </a:endParaRPr>
                    </a:p>
                  </a:txBody>
                  <a:tcPr marL="68580" marR="68580" marT="34290" marB="34290" anchor="ctr"/>
                </a:tc>
                <a:tc>
                  <a:txBody>
                    <a:bodyPr/>
                    <a:lstStyle/>
                    <a:p>
                      <a:pPr algn="ctr"/>
                      <a:r>
                        <a:rPr lang="en-US" sz="2000" b="0" cap="small" dirty="0">
                          <a:latin typeface="Arial" panose="020B0604020202020204" pitchFamily="34" charset="0"/>
                          <a:cs typeface="Arial" panose="020B0604020202020204" pitchFamily="34" charset="0"/>
                        </a:rPr>
                        <a:t>$283,200</a:t>
                      </a:r>
                    </a:p>
                  </a:txBody>
                  <a:tcPr marL="68580" marR="68580" marT="34290" marB="34290" anchor="ctr"/>
                </a:tc>
                <a:tc>
                  <a:txBody>
                    <a:bodyPr/>
                    <a:lstStyle/>
                    <a:p>
                      <a:r>
                        <a:rPr lang="en-US" sz="2000" b="0" cap="small" dirty="0">
                          <a:latin typeface="Arial" panose="020B0604020202020204" pitchFamily="34" charset="0"/>
                          <a:cs typeface="Arial" panose="020B0604020202020204" pitchFamily="34" charset="0"/>
                        </a:rPr>
                        <a:t>OFFSET TO BUDGET REQUEST</a:t>
                      </a:r>
                      <a:r>
                        <a:rPr lang="en-US" sz="2000" b="0" cap="small" baseline="0" dirty="0">
                          <a:latin typeface="Arial" panose="020B0604020202020204" pitchFamily="34" charset="0"/>
                          <a:cs typeface="Arial" panose="020B0604020202020204" pitchFamily="34" charset="0"/>
                        </a:rPr>
                        <a:t> FOR STUDENTS AGING UP</a:t>
                      </a:r>
                      <a:endParaRPr lang="en-US" sz="2000" b="0" cap="small" dirty="0">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xmlns="" val="2837461120"/>
                  </a:ext>
                </a:extLst>
              </a:tr>
              <a:tr h="612787">
                <a:tc>
                  <a:txBody>
                    <a:bodyPr/>
                    <a:lstStyle/>
                    <a:p>
                      <a:r>
                        <a:rPr lang="en-US" sz="1800" b="1" cap="small" dirty="0">
                          <a:latin typeface="Arial" panose="020B0604020202020204" pitchFamily="34" charset="0"/>
                          <a:cs typeface="Arial" panose="020B0604020202020204" pitchFamily="34" charset="0"/>
                        </a:rPr>
                        <a:t>CMS-ADJUSTMENT COUNSELOR</a:t>
                      </a:r>
                    </a:p>
                  </a:txBody>
                  <a:tcPr marL="68580" marR="68580" marT="34290" marB="34290" anchor="ctr"/>
                </a:tc>
                <a:tc>
                  <a:txBody>
                    <a:bodyPr/>
                    <a:lstStyle/>
                    <a:p>
                      <a:pPr algn="ctr"/>
                      <a:r>
                        <a:rPr lang="en-US" sz="2000" b="0" cap="small" dirty="0">
                          <a:latin typeface="Arial" panose="020B0604020202020204" pitchFamily="34" charset="0"/>
                          <a:cs typeface="Arial" panose="020B0604020202020204" pitchFamily="34" charset="0"/>
                        </a:rPr>
                        <a:t>$240,000</a:t>
                      </a:r>
                    </a:p>
                  </a:txBody>
                  <a:tcPr marL="68580" marR="68580" marT="34290" marB="34290" anchor="ctr"/>
                </a:tc>
                <a:tc>
                  <a:txBody>
                    <a:bodyPr/>
                    <a:lstStyle/>
                    <a:p>
                      <a:r>
                        <a:rPr lang="en-US" sz="1800" b="0" cap="small" dirty="0">
                          <a:latin typeface="Arial" panose="020B0604020202020204" pitchFamily="34" charset="0"/>
                          <a:cs typeface="Arial" panose="020B0604020202020204" pitchFamily="34" charset="0"/>
                        </a:rPr>
                        <a:t>ADDITIONAL COUNSELOR UNTIL CONSOLIDATION W/NEW</a:t>
                      </a:r>
                      <a:r>
                        <a:rPr lang="en-US" sz="1800" b="0" cap="small" baseline="0" dirty="0">
                          <a:latin typeface="Arial" panose="020B0604020202020204" pitchFamily="34" charset="0"/>
                          <a:cs typeface="Arial" panose="020B0604020202020204" pitchFamily="34" charset="0"/>
                        </a:rPr>
                        <a:t> BUILDING</a:t>
                      </a:r>
                      <a:endParaRPr lang="en-US" sz="1800" b="0" cap="small" dirty="0">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xmlns="" val="456582934"/>
                  </a:ext>
                </a:extLst>
              </a:tr>
              <a:tr h="568779">
                <a:tc>
                  <a:txBody>
                    <a:bodyPr/>
                    <a:lstStyle/>
                    <a:p>
                      <a:pPr algn="r"/>
                      <a:r>
                        <a:rPr lang="en-US" sz="2000" b="1" cap="small" dirty="0">
                          <a:latin typeface="Arial" panose="020B0604020202020204" pitchFamily="34" charset="0"/>
                          <a:cs typeface="Arial" panose="020B0604020202020204" pitchFamily="34" charset="0"/>
                        </a:rPr>
                        <a:t>Esser</a:t>
                      </a:r>
                      <a:r>
                        <a:rPr lang="en-US" sz="2000" b="1" cap="small" baseline="0" dirty="0">
                          <a:latin typeface="Arial" panose="020B0604020202020204" pitchFamily="34" charset="0"/>
                          <a:cs typeface="Arial" panose="020B0604020202020204" pitchFamily="34" charset="0"/>
                        </a:rPr>
                        <a:t> iii total</a:t>
                      </a:r>
                      <a:r>
                        <a:rPr lang="en-US" sz="1800" b="1" cap="small" baseline="0" dirty="0">
                          <a:latin typeface="Arial" panose="020B0604020202020204" pitchFamily="34" charset="0"/>
                          <a:cs typeface="Arial" panose="020B0604020202020204" pitchFamily="34" charset="0"/>
                        </a:rPr>
                        <a:t>:</a:t>
                      </a:r>
                      <a:endParaRPr lang="en-US" sz="1800" b="1" cap="small" dirty="0">
                        <a:latin typeface="Arial" panose="020B0604020202020204" pitchFamily="34" charset="0"/>
                        <a:cs typeface="Arial" panose="020B0604020202020204" pitchFamily="34" charset="0"/>
                      </a:endParaRPr>
                    </a:p>
                  </a:txBody>
                  <a:tcPr marL="68580" marR="68580" marT="34290" marB="34290" anchor="ctr"/>
                </a:tc>
                <a:tc>
                  <a:txBody>
                    <a:bodyPr/>
                    <a:lstStyle/>
                    <a:p>
                      <a:pPr algn="ctr"/>
                      <a:r>
                        <a:rPr lang="en-US" sz="2000" b="1" cap="small" dirty="0">
                          <a:latin typeface="Arial" panose="020B0604020202020204" pitchFamily="34" charset="0"/>
                          <a:cs typeface="Arial" panose="020B0604020202020204" pitchFamily="34" charset="0"/>
                        </a:rPr>
                        <a:t>$995,840</a:t>
                      </a:r>
                    </a:p>
                  </a:txBody>
                  <a:tcPr marL="68580" marR="68580" marT="34290" marB="34290" anchor="ctr"/>
                </a:tc>
                <a:tc>
                  <a:txBody>
                    <a:bodyPr/>
                    <a:lstStyle/>
                    <a:p>
                      <a:endParaRPr lang="en-US" sz="1800" b="0" cap="small" dirty="0">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xmlns="" val="1748369786"/>
                  </a:ext>
                </a:extLst>
              </a:tr>
            </a:tbl>
          </a:graphicData>
        </a:graphic>
      </p:graphicFrame>
      <p:sp>
        <p:nvSpPr>
          <p:cNvPr id="3" name="Slide Number Placeholder 2"/>
          <p:cNvSpPr>
            <a:spLocks noGrp="1"/>
          </p:cNvSpPr>
          <p:nvPr>
            <p:ph type="sldNum" sz="quarter" idx="12"/>
          </p:nvPr>
        </p:nvSpPr>
        <p:spPr/>
        <p:txBody>
          <a:bodyPr/>
          <a:lstStyle/>
          <a:p>
            <a:fld id="{18362CF7-34D8-4635-A9AE-FBAFA8966551}" type="slidenum">
              <a:rPr lang="en-US" smtClean="0"/>
              <a:t>6</a:t>
            </a:fld>
            <a:endParaRPr lang="en-US" dirty="0"/>
          </a:p>
        </p:txBody>
      </p:sp>
    </p:spTree>
    <p:extLst>
      <p:ext uri="{BB962C8B-B14F-4D97-AF65-F5344CB8AC3E}">
        <p14:creationId xmlns:p14="http://schemas.microsoft.com/office/powerpoint/2010/main" val="3519417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57200" y="205978"/>
            <a:ext cx="8229600" cy="1451371"/>
          </a:xfrm>
          <a:prstGeom prst="rect">
            <a:avLst/>
          </a:prstGeom>
          <a:noFill/>
          <a:ln>
            <a:noFill/>
          </a:ln>
        </p:spPr>
        <p:txBody>
          <a:bodyPr spcFirstLastPara="1" vert="horz" wrap="square" lIns="68569" tIns="34275" rIns="68569" bIns="34275" rtlCol="0" anchor="ctr" anchorCtr="0">
            <a:noAutofit/>
          </a:bodyPr>
          <a:lstStyle/>
          <a:p>
            <a:pPr>
              <a:spcBef>
                <a:spcPts val="0"/>
              </a:spcBef>
              <a:buClr>
                <a:schemeClr val="dk1"/>
              </a:buClr>
              <a:buSzPts val="4400"/>
            </a:pPr>
            <a:r>
              <a:rPr lang="en-US" sz="1900" dirty="0">
                <a:latin typeface="Arial" panose="020B0604020202020204" pitchFamily="34" charset="0"/>
                <a:cs typeface="Arial" panose="020B0604020202020204" pitchFamily="34" charset="0"/>
              </a:rPr>
              <a:t>ARTICLE 18: CONCORD PUBLIC SCHOOLS BUDGET</a:t>
            </a:r>
            <a:endParaRPr sz="1900" dirty="0">
              <a:solidFill>
                <a:srgbClr val="FFFFFF"/>
              </a:solidFill>
            </a:endParaRPr>
          </a:p>
        </p:txBody>
      </p:sp>
      <p:sp>
        <p:nvSpPr>
          <p:cNvPr id="2" name="Content Placeholder 1"/>
          <p:cNvSpPr>
            <a:spLocks noGrp="1"/>
          </p:cNvSpPr>
          <p:nvPr>
            <p:ph idx="1"/>
          </p:nvPr>
        </p:nvSpPr>
        <p:spPr>
          <a:xfrm>
            <a:off x="533400" y="1529189"/>
            <a:ext cx="8077200" cy="3010392"/>
          </a:xfrm>
        </p:spPr>
        <p:txBody>
          <a:bodyPr>
            <a:normAutofit fontScale="62500" lnSpcReduction="20000"/>
          </a:bodyPr>
          <a:lstStyle/>
          <a:p>
            <a:pPr marL="0" indent="0">
              <a:buNone/>
            </a:pPr>
            <a:r>
              <a:rPr lang="en-US" sz="4000" dirty="0"/>
              <a:t>FY22 Budget			 $41,708,424 </a:t>
            </a:r>
          </a:p>
          <a:p>
            <a:pPr marL="0" indent="0">
              <a:buNone/>
            </a:pPr>
            <a:r>
              <a:rPr lang="en-US" sz="4000" dirty="0"/>
              <a:t>FY23 SC Voted		 $43,010,486</a:t>
            </a:r>
          </a:p>
          <a:p>
            <a:pPr marL="0" indent="0">
              <a:buNone/>
            </a:pPr>
            <a:r>
              <a:rPr lang="en-US" sz="4000" dirty="0"/>
              <a:t>Increase			 *$1,302,062</a:t>
            </a:r>
          </a:p>
          <a:p>
            <a:pPr marL="0" indent="0">
              <a:buNone/>
            </a:pPr>
            <a:r>
              <a:rPr lang="en-US" sz="4000" dirty="0"/>
              <a:t>				 3.12%</a:t>
            </a:r>
          </a:p>
          <a:p>
            <a:pPr marL="0" indent="0">
              <a:buNone/>
            </a:pPr>
            <a:endParaRPr lang="en-US" sz="4000" dirty="0"/>
          </a:p>
          <a:p>
            <a:pPr marL="0" indent="0">
              <a:buNone/>
            </a:pPr>
            <a:r>
              <a:rPr lang="en-US" sz="4000" dirty="0"/>
              <a:t>*Meets Finance Committee Guideline</a:t>
            </a:r>
          </a:p>
          <a:p>
            <a:pPr marL="0" indent="0">
              <a:buNone/>
            </a:pPr>
            <a:endParaRPr lang="en-US" sz="2700" dirty="0"/>
          </a:p>
          <a:p>
            <a:pPr marL="0" indent="0">
              <a:buNone/>
            </a:pPr>
            <a:endParaRPr lang="en-US" sz="2700" dirty="0"/>
          </a:p>
          <a:p>
            <a:pPr marL="0" indent="0">
              <a:buNone/>
            </a:pPr>
            <a:r>
              <a:rPr lang="en-US" sz="1650" dirty="0"/>
              <a:t>	</a:t>
            </a:r>
          </a:p>
        </p:txBody>
      </p:sp>
    </p:spTree>
    <p:extLst>
      <p:ext uri="{BB962C8B-B14F-4D97-AF65-F5344CB8AC3E}">
        <p14:creationId xmlns:p14="http://schemas.microsoft.com/office/powerpoint/2010/main" val="3947287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457200" y="205978"/>
            <a:ext cx="8229600" cy="1603771"/>
          </a:xfrm>
          <a:prstGeom prst="rect">
            <a:avLst/>
          </a:prstGeom>
          <a:noFill/>
          <a:ln>
            <a:noFill/>
          </a:ln>
        </p:spPr>
        <p:txBody>
          <a:bodyPr spcFirstLastPara="1" vert="horz" wrap="square" lIns="68569" tIns="34275" rIns="68569" bIns="34275" rtlCol="0" anchor="ctr" anchorCtr="0">
            <a:noAutofit/>
          </a:bodyPr>
          <a:lstStyle/>
          <a:p>
            <a:pPr>
              <a:spcBef>
                <a:spcPts val="0"/>
              </a:spcBef>
              <a:buClr>
                <a:schemeClr val="dk1"/>
              </a:buClr>
              <a:buSzPts val="4400"/>
            </a:pPr>
            <a:r>
              <a:rPr lang="en-US" sz="2000" dirty="0">
                <a:latin typeface="Arial" panose="020B0604020202020204" pitchFamily="34" charset="0"/>
                <a:cs typeface="Arial" panose="020B0604020202020204" pitchFamily="34" charset="0"/>
              </a:rPr>
              <a:t>ARTICLE 18: CONCORD PUBLIC SCHOOLS BUDGET</a:t>
            </a:r>
            <a:endParaRPr sz="2250" b="1" dirty="0"/>
          </a:p>
        </p:txBody>
      </p:sp>
      <p:sp>
        <p:nvSpPr>
          <p:cNvPr id="93" name="Google Shape;93;p14"/>
          <p:cNvSpPr txBox="1">
            <a:spLocks noGrp="1"/>
          </p:cNvSpPr>
          <p:nvPr>
            <p:ph idx="1"/>
          </p:nvPr>
        </p:nvSpPr>
        <p:spPr>
          <a:xfrm>
            <a:off x="914400" y="1413558"/>
            <a:ext cx="7467600" cy="3169735"/>
          </a:xfrm>
          <a:prstGeom prst="rect">
            <a:avLst/>
          </a:prstGeom>
          <a:noFill/>
          <a:ln>
            <a:noFill/>
          </a:ln>
        </p:spPr>
        <p:txBody>
          <a:bodyPr spcFirstLastPara="1" vert="horz" wrap="square" lIns="68569" tIns="34275" rIns="68569" bIns="34275" rtlCol="0" anchor="t" anchorCtr="0">
            <a:noAutofit/>
          </a:bodyPr>
          <a:lstStyle/>
          <a:p>
            <a:pPr marL="0" indent="0">
              <a:buNone/>
            </a:pPr>
            <a:r>
              <a:rPr lang="en-US" sz="2000" dirty="0"/>
              <a:t>Ms. Rainey moves that the Town raise and appropriate the sum of $43,010,486 for the necessary and expedient purposes of the public schools of the Town for the fiscal year ending June 30, 2023 and that the same be expended only for such purposes and under the direction of the Concord School Committee. </a:t>
            </a:r>
          </a:p>
          <a:p>
            <a:endParaRPr lang="en-US" sz="1350" dirty="0"/>
          </a:p>
          <a:p>
            <a:pPr marL="0" indent="0">
              <a:buNone/>
            </a:pPr>
            <a:endParaRPr sz="1350" dirty="0"/>
          </a:p>
        </p:txBody>
      </p:sp>
      <p:graphicFrame>
        <p:nvGraphicFramePr>
          <p:cNvPr id="2" name="Table 1"/>
          <p:cNvGraphicFramePr>
            <a:graphicFrameLocks noGrp="1"/>
          </p:cNvGraphicFramePr>
          <p:nvPr>
            <p:extLst>
              <p:ext uri="{D42A27DB-BD31-4B8C-83A1-F6EECF244321}">
                <p14:modId xmlns:p14="http://schemas.microsoft.com/office/powerpoint/2010/main" val="3623387815"/>
              </p:ext>
            </p:extLst>
          </p:nvPr>
        </p:nvGraphicFramePr>
        <p:xfrm>
          <a:off x="990600" y="3105151"/>
          <a:ext cx="7239000" cy="1371599"/>
        </p:xfrm>
        <a:graphic>
          <a:graphicData uri="http://schemas.openxmlformats.org/drawingml/2006/table">
            <a:tbl>
              <a:tblPr firstRow="1" bandRow="1" bandCol="1">
                <a:tableStyleId>{125E5076-3810-47DD-B79F-674D7AD40C01}</a:tableStyleId>
              </a:tblPr>
              <a:tblGrid>
                <a:gridCol w="1809750">
                  <a:extLst>
                    <a:ext uri="{9D8B030D-6E8A-4147-A177-3AD203B41FA5}">
                      <a16:colId xmlns:a16="http://schemas.microsoft.com/office/drawing/2014/main" xmlns="" val="20000"/>
                    </a:ext>
                  </a:extLst>
                </a:gridCol>
                <a:gridCol w="1809750">
                  <a:extLst>
                    <a:ext uri="{9D8B030D-6E8A-4147-A177-3AD203B41FA5}">
                      <a16:colId xmlns:a16="http://schemas.microsoft.com/office/drawing/2014/main" xmlns="" val="20001"/>
                    </a:ext>
                  </a:extLst>
                </a:gridCol>
                <a:gridCol w="1809750">
                  <a:extLst>
                    <a:ext uri="{9D8B030D-6E8A-4147-A177-3AD203B41FA5}">
                      <a16:colId xmlns:a16="http://schemas.microsoft.com/office/drawing/2014/main" xmlns="" val="20002"/>
                    </a:ext>
                  </a:extLst>
                </a:gridCol>
                <a:gridCol w="1809750">
                  <a:extLst>
                    <a:ext uri="{9D8B030D-6E8A-4147-A177-3AD203B41FA5}">
                      <a16:colId xmlns:a16="http://schemas.microsoft.com/office/drawing/2014/main" xmlns="" val="20003"/>
                    </a:ext>
                  </a:extLst>
                </a:gridCol>
              </a:tblGrid>
              <a:tr h="858966">
                <a:tc>
                  <a:txBody>
                    <a:bodyPr/>
                    <a:lstStyle/>
                    <a:p>
                      <a:pPr algn="ctr"/>
                      <a:r>
                        <a:rPr lang="en-US" sz="2000" dirty="0">
                          <a:solidFill>
                            <a:schemeClr val="tx1"/>
                          </a:solidFill>
                        </a:rPr>
                        <a:t>Department</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solidFill>
                            <a:schemeClr val="tx1"/>
                          </a:solidFill>
                        </a:rPr>
                        <a:t>FY2021 </a:t>
                      </a:r>
                      <a:r>
                        <a:rPr lang="en-US" sz="2000" baseline="0" dirty="0">
                          <a:solidFill>
                            <a:schemeClr val="tx1"/>
                          </a:solidFill>
                        </a:rPr>
                        <a:t>Adopted</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solidFill>
                            <a:schemeClr val="tx1"/>
                          </a:solidFill>
                        </a:rPr>
                        <a:t>FY2022 Adopted</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solidFill>
                            <a:schemeClr val="tx1"/>
                          </a:solidFill>
                        </a:rPr>
                        <a:t>FY23 SC</a:t>
                      </a:r>
                    </a:p>
                    <a:p>
                      <a:pPr algn="ctr"/>
                      <a:r>
                        <a:rPr lang="en-US" sz="2000" dirty="0">
                          <a:solidFill>
                            <a:schemeClr val="tx1"/>
                          </a:solidFill>
                        </a:rPr>
                        <a:t>Vote</a:t>
                      </a:r>
                      <a:r>
                        <a:rPr lang="en-US" sz="2000" baseline="0" dirty="0">
                          <a:solidFill>
                            <a:schemeClr val="tx1"/>
                          </a:solidFill>
                        </a:rPr>
                        <a:t> 4/13/2022</a:t>
                      </a:r>
                      <a:endParaRPr lang="en-US" sz="2000" b="0" dirty="0">
                        <a:solidFill>
                          <a:schemeClr val="tx1"/>
                        </a:solidFill>
                      </a:endParaRP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xmlns="" val="10000"/>
                  </a:ext>
                </a:extLst>
              </a:tr>
              <a:tr h="512633">
                <a:tc>
                  <a:txBody>
                    <a:bodyPr/>
                    <a:lstStyle/>
                    <a:p>
                      <a:pPr algn="ctr"/>
                      <a:r>
                        <a:rPr lang="en-US" sz="2000" dirty="0"/>
                        <a:t>CPS </a:t>
                      </a:r>
                      <a:r>
                        <a:rPr lang="en-US" sz="2000" baseline="0" dirty="0"/>
                        <a:t>Budget</a:t>
                      </a:r>
                      <a:endParaRPr lang="en-US" sz="2000" dirty="0"/>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t>$40,777,193</a:t>
                      </a: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t>$41,708,424</a:t>
                      </a: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a:r>
                        <a:rPr lang="en-US" sz="2000" dirty="0"/>
                        <a:t>$43,010,486</a:t>
                      </a:r>
                    </a:p>
                  </a:txBody>
                  <a:tcPr marL="68580" marR="68580" marT="34290" marB="3429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51373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4479</TotalTime>
  <Words>328</Words>
  <Application>Microsoft Office PowerPoint</Application>
  <PresentationFormat>On-screen Show (16:9)</PresentationFormat>
  <Paragraphs>121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ARTICLE 18: CONCORD PUBLIC SCHOOLS BUDGET</vt:lpstr>
      <vt:lpstr>Article 18: FY23 Budget Drivers by Expense Type </vt:lpstr>
      <vt:lpstr>Article 18: FY23 Budget Drivers by Expense Type (cont.) </vt:lpstr>
      <vt:lpstr>Article 18: FY23 Cost Savings by Expense Type</vt:lpstr>
      <vt:lpstr>ARTICLE 18: CARES ACT/ESSER FUNDS</vt:lpstr>
      <vt:lpstr>ARTICLE 18: ESSER III </vt:lpstr>
      <vt:lpstr>ARTICLE 18: CONCORD PUBLIC SCHOOLS BUDGET</vt:lpstr>
      <vt:lpstr>ARTICLE 18: CONCORD PUBLIC SCHOOLS BUDGET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Ian Rhames</cp:lastModifiedBy>
  <cp:revision>136</cp:revision>
  <cp:lastPrinted>2019-12-05T17:11:35Z</cp:lastPrinted>
  <dcterms:created xsi:type="dcterms:W3CDTF">2018-11-06T01:42:37Z</dcterms:created>
  <dcterms:modified xsi:type="dcterms:W3CDTF">2022-04-28T13:09:52Z</dcterms:modified>
</cp:coreProperties>
</file>