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320" r:id="rId2"/>
    <p:sldId id="319" r:id="rId3"/>
    <p:sldId id="321" r:id="rId4"/>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991" autoAdjust="0"/>
    <p:restoredTop sz="95274" autoAdjust="0"/>
  </p:normalViewPr>
  <p:slideViewPr>
    <p:cSldViewPr>
      <p:cViewPr varScale="1">
        <p:scale>
          <a:sx n="175" d="100"/>
          <a:sy n="175" d="100"/>
        </p:scale>
        <p:origin x="888" y="168"/>
      </p:cViewPr>
      <p:guideLst>
        <p:guide orient="horz" pos="1620"/>
        <p:guide pos="2880"/>
      </p:guideLst>
    </p:cSldViewPr>
  </p:slideViewPr>
  <p:outlineViewPr>
    <p:cViewPr>
      <p:scale>
        <a:sx n="33" d="100"/>
        <a:sy n="33" d="100"/>
      </p:scale>
      <p:origin x="54" y="17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3862C9A-B743-4AA7-9A71-F04A2A68187A}" type="datetimeFigureOut">
              <a:rPr lang="en-US" smtClean="0"/>
              <a:t>4/27/22</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89BBB5D-BE92-4345-A3E3-4DCC626EEAA1}" type="slidenum">
              <a:rPr lang="en-US" smtClean="0"/>
              <a:t>‹#›</a:t>
            </a:fld>
            <a:endParaRPr lang="en-US" dirty="0"/>
          </a:p>
        </p:txBody>
      </p:sp>
    </p:spTree>
    <p:extLst>
      <p:ext uri="{BB962C8B-B14F-4D97-AF65-F5344CB8AC3E}">
        <p14:creationId xmlns:p14="http://schemas.microsoft.com/office/powerpoint/2010/main" val="15600855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8573D05-6575-4EDC-B64A-CFB6DC1CF850}" type="datetimeFigureOut">
              <a:rPr lang="en-US" smtClean="0"/>
              <a:t>4/27/22</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6449471-CD9B-4060-9245-E5C00C25A7D6}" type="slidenum">
              <a:rPr lang="en-US" smtClean="0"/>
              <a:t>‹#›</a:t>
            </a:fld>
            <a:endParaRPr lang="en-US" dirty="0"/>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1</a:t>
            </a:fld>
            <a:endParaRPr lang="en-US" dirty="0"/>
          </a:p>
        </p:txBody>
      </p:sp>
    </p:spTree>
    <p:extLst>
      <p:ext uri="{BB962C8B-B14F-4D97-AF65-F5344CB8AC3E}">
        <p14:creationId xmlns:p14="http://schemas.microsoft.com/office/powerpoint/2010/main" val="1333393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3</a:t>
            </a:fld>
            <a:endParaRPr lang="en-US" dirty="0"/>
          </a:p>
        </p:txBody>
      </p:sp>
    </p:spTree>
    <p:extLst>
      <p:ext uri="{BB962C8B-B14F-4D97-AF65-F5344CB8AC3E}">
        <p14:creationId xmlns:p14="http://schemas.microsoft.com/office/powerpoint/2010/main" val="1481301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dirty="0"/>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dirty="0"/>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dirty="0"/>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23" descr="Town Seal"/>
          <p:cNvPicPr>
            <a:picLocks noChangeAspect="1" noChangeArrowheads="1"/>
          </p:cNvPicPr>
          <p:nvPr userDrawn="1"/>
        </p:nvPicPr>
        <p:blipFill>
          <a:blip r:embed="rId14">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4157" y="205978"/>
            <a:ext cx="7732643" cy="1375171"/>
          </a:xfrm>
        </p:spPr>
        <p:txBody>
          <a:bodyPr>
            <a:normAutofit/>
          </a:bodyPr>
          <a:lstStyle/>
          <a:p>
            <a:pPr algn="ctr"/>
            <a:r>
              <a:rPr lang="en-US" sz="2000" cap="small" dirty="0">
                <a:latin typeface="Arial" panose="020B0604020202020204" pitchFamily="34" charset="0"/>
                <a:cs typeface="Arial" panose="020B0604020202020204" pitchFamily="34" charset="0"/>
              </a:rPr>
              <a:t>Article 19: Concord Public Schools Capital Projects </a:t>
            </a:r>
            <a:endParaRPr lang="en-US" sz="2000" cap="small"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Autofit/>
          </a:bodyPr>
          <a:lstStyle/>
          <a:p>
            <a:pPr marL="0" indent="0">
              <a:buNone/>
            </a:pPr>
            <a:endParaRPr lang="en-US" sz="185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Ms. Rainey moves that the Town authorize the Town Treasurer with the approval of the Select Board to borrow money by the issuance of bonds or notes under the provisions of Mass. Gen. Laws c. 44, §7, the sum of $900,000, to be expended under the direction of the School Committee for remodeling, construction, reconstructing or making extraordinary repairs, including original equipment and related work at various Concord Public School buildings.</a:t>
            </a:r>
          </a:p>
        </p:txBody>
      </p:sp>
      <p:sp>
        <p:nvSpPr>
          <p:cNvPr id="4" name="Footer Placeholder 3"/>
          <p:cNvSpPr>
            <a:spLocks noGrp="1"/>
          </p:cNvSpPr>
          <p:nvPr>
            <p:ph type="ftr" sz="quarter" idx="11"/>
          </p:nvPr>
        </p:nvSpPr>
        <p:spPr>
          <a:xfrm>
            <a:off x="2819400" y="4767263"/>
            <a:ext cx="3657600" cy="273844"/>
          </a:xfrm>
        </p:spPr>
        <p:txBody>
          <a:bodyPr/>
          <a:lstStyle/>
          <a:p>
            <a:r>
              <a:rPr lang="en-US" dirty="0"/>
              <a:t>Note to Moderator:2/3 vote required</a:t>
            </a:r>
          </a:p>
        </p:txBody>
      </p:sp>
    </p:spTree>
    <p:extLst>
      <p:ext uri="{BB962C8B-B14F-4D97-AF65-F5344CB8AC3E}">
        <p14:creationId xmlns:p14="http://schemas.microsoft.com/office/powerpoint/2010/main" val="2291956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05978"/>
            <a:ext cx="7696200" cy="1375171"/>
          </a:xfrm>
        </p:spPr>
        <p:txBody>
          <a:bodyPr>
            <a:normAutofit/>
          </a:bodyPr>
          <a:lstStyle/>
          <a:p>
            <a:r>
              <a:rPr lang="en-US" sz="2000" cap="small" dirty="0">
                <a:latin typeface="Arial" panose="020B0604020202020204" pitchFamily="34" charset="0"/>
                <a:cs typeface="Arial" panose="020B0604020202020204" pitchFamily="34" charset="0"/>
              </a:rPr>
              <a:t>Article 19: Concord Public Schools Capital Projects </a:t>
            </a:r>
            <a:endParaRPr lang="en-US" sz="2000" cap="small"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971551"/>
            <a:ext cx="8229600" cy="3607076"/>
          </a:xfrm>
        </p:spPr>
        <p:txBody>
          <a:bodyPr>
            <a:normAutofit fontScale="92500" lnSpcReduction="10000"/>
          </a:bodyPr>
          <a:lstStyle/>
          <a:p>
            <a:pPr lvl="1">
              <a:buFont typeface="Wingdings" panose="05000000000000000000" pitchFamily="2" charset="2"/>
              <a:buChar char="§"/>
            </a:pPr>
            <a:endParaRPr lang="en-US" sz="1800" cap="small" dirty="0">
              <a:latin typeface="Arial" panose="020B0604020202020204" pitchFamily="34" charset="0"/>
              <a:cs typeface="Arial" panose="020B0604020202020204" pitchFamily="34" charset="0"/>
            </a:endParaRPr>
          </a:p>
          <a:p>
            <a:pPr lvl="1">
              <a:buFont typeface="Wingdings" panose="05000000000000000000" pitchFamily="2" charset="2"/>
              <a:buChar char="§"/>
            </a:pPr>
            <a:r>
              <a:rPr lang="en-US" sz="2200" cap="small" dirty="0">
                <a:latin typeface="Arial" panose="020B0604020202020204" pitchFamily="34" charset="0"/>
                <a:cs typeface="Arial" panose="020B0604020202020204" pitchFamily="34" charset="0"/>
              </a:rPr>
              <a:t>Carpet and tile replacements at our Elementary Schools ($55,000)</a:t>
            </a:r>
          </a:p>
          <a:p>
            <a:pPr lvl="1">
              <a:buFont typeface="Wingdings" panose="05000000000000000000" pitchFamily="2" charset="2"/>
              <a:buChar char="§"/>
            </a:pPr>
            <a:r>
              <a:rPr lang="en-US" sz="2200" cap="small" dirty="0">
                <a:latin typeface="Arial" panose="020B0604020202020204" pitchFamily="34" charset="0"/>
                <a:cs typeface="Arial" panose="020B0604020202020204" pitchFamily="34" charset="0"/>
              </a:rPr>
              <a:t>Integrated playground upgrades at Thoreau ($55,000)</a:t>
            </a:r>
          </a:p>
          <a:p>
            <a:pPr lvl="1">
              <a:buFont typeface="Wingdings" panose="05000000000000000000" pitchFamily="2" charset="2"/>
              <a:buChar char="§"/>
            </a:pPr>
            <a:r>
              <a:rPr lang="en-US" sz="2200" cap="small" dirty="0">
                <a:latin typeface="Arial" panose="020B0604020202020204" pitchFamily="34" charset="0"/>
                <a:cs typeface="Arial" panose="020B0604020202020204" pitchFamily="34" charset="0"/>
              </a:rPr>
              <a:t>Flooring replacement at Ripley ($140,000)</a:t>
            </a:r>
          </a:p>
          <a:p>
            <a:pPr lvl="1">
              <a:buFont typeface="Wingdings" panose="05000000000000000000" pitchFamily="2" charset="2"/>
              <a:buChar char="§"/>
            </a:pPr>
            <a:r>
              <a:rPr lang="en-US" sz="2200" cap="small" dirty="0">
                <a:latin typeface="Arial" panose="020B0604020202020204" pitchFamily="34" charset="0"/>
                <a:cs typeface="Arial" panose="020B0604020202020204" pitchFamily="34" charset="0"/>
              </a:rPr>
              <a:t>Paving and sidewalk replacements at Ripley ($200,000)</a:t>
            </a:r>
          </a:p>
          <a:p>
            <a:pPr lvl="1">
              <a:buFont typeface="Wingdings" panose="05000000000000000000" pitchFamily="2" charset="2"/>
              <a:buChar char="§"/>
            </a:pPr>
            <a:r>
              <a:rPr lang="en-US" sz="2200" cap="small" dirty="0">
                <a:latin typeface="Arial" panose="020B0604020202020204" pitchFamily="34" charset="0"/>
                <a:cs typeface="Arial" panose="020B0604020202020204" pitchFamily="34" charset="0"/>
              </a:rPr>
              <a:t>As needed contingency for Middle School life, safety, and health repairs ($100,000)</a:t>
            </a:r>
          </a:p>
          <a:p>
            <a:pPr lvl="1">
              <a:buFont typeface="Wingdings" panose="05000000000000000000" pitchFamily="2" charset="2"/>
              <a:buChar char="§"/>
            </a:pPr>
            <a:r>
              <a:rPr lang="en-US" sz="2200" cap="small" dirty="0">
                <a:latin typeface="Arial" panose="020B0604020202020204" pitchFamily="34" charset="0"/>
                <a:cs typeface="Arial" panose="020B0604020202020204" pitchFamily="34" charset="0"/>
              </a:rPr>
              <a:t>Ripley Electrical Connection Upgrades ($300,000)</a:t>
            </a:r>
          </a:p>
          <a:p>
            <a:pPr lvl="1">
              <a:buFont typeface="Wingdings" panose="05000000000000000000" pitchFamily="2" charset="2"/>
              <a:buChar char="§"/>
            </a:pPr>
            <a:r>
              <a:rPr lang="en-US" sz="2200" cap="small" dirty="0">
                <a:latin typeface="Arial" panose="020B0604020202020204" pitchFamily="34" charset="0"/>
                <a:cs typeface="Arial" panose="020B0604020202020204" pitchFamily="34" charset="0"/>
              </a:rPr>
              <a:t>Study for Alternative energy approaches ($50,000)</a:t>
            </a:r>
          </a:p>
          <a:p>
            <a:pPr marL="914400" lvl="2" indent="0">
              <a:buNone/>
            </a:pPr>
            <a:r>
              <a:rPr lang="en-US" sz="2200" cap="small" dirty="0">
                <a:latin typeface="Arial" panose="020B0604020202020204" pitchFamily="34" charset="0"/>
                <a:cs typeface="Arial" panose="020B0604020202020204" pitchFamily="34" charset="0"/>
              </a:rPr>
              <a:t>			Total Capital: $900,000</a:t>
            </a:r>
          </a:p>
          <a:p>
            <a:endParaRPr lang="en-US" dirty="0"/>
          </a:p>
        </p:txBody>
      </p:sp>
    </p:spTree>
    <p:extLst>
      <p:ext uri="{BB962C8B-B14F-4D97-AF65-F5344CB8AC3E}">
        <p14:creationId xmlns:p14="http://schemas.microsoft.com/office/powerpoint/2010/main" val="4022955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4157" y="205978"/>
            <a:ext cx="7732643" cy="1375171"/>
          </a:xfrm>
        </p:spPr>
        <p:txBody>
          <a:bodyPr>
            <a:normAutofit/>
          </a:bodyPr>
          <a:lstStyle/>
          <a:p>
            <a:pPr algn="ctr"/>
            <a:r>
              <a:rPr lang="en-US" sz="2000" cap="small" dirty="0">
                <a:latin typeface="Arial" panose="020B0604020202020204" pitchFamily="34" charset="0"/>
                <a:cs typeface="Arial" panose="020B0604020202020204" pitchFamily="34" charset="0"/>
              </a:rPr>
              <a:t>Article 19: Concord Public Schools Capital Projects </a:t>
            </a:r>
            <a:endParaRPr lang="en-US" sz="2000" cap="small"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Autofit/>
          </a:bodyPr>
          <a:lstStyle/>
          <a:p>
            <a:pPr marL="0" indent="0">
              <a:buNone/>
            </a:pPr>
            <a:endParaRPr lang="en-US" sz="185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Ms. Rainey moves that the Town authorize the Town Treasurer with the approval of the Select Board to borrow money by the issuance of bonds or notes under the provisions of Mass. Gen. Laws c. 44, §7, the sum of $900,000, to be expended under the direction of the School Committee for remodeling, construction, reconstructing or making extraordinary repairs, including original equipment and related work at various Concord Public School buildings.</a:t>
            </a:r>
          </a:p>
        </p:txBody>
      </p:sp>
      <p:sp>
        <p:nvSpPr>
          <p:cNvPr id="4" name="Footer Placeholder 3"/>
          <p:cNvSpPr>
            <a:spLocks noGrp="1"/>
          </p:cNvSpPr>
          <p:nvPr>
            <p:ph type="ftr" sz="quarter" idx="11"/>
          </p:nvPr>
        </p:nvSpPr>
        <p:spPr>
          <a:xfrm>
            <a:off x="2819400" y="4767263"/>
            <a:ext cx="3657600" cy="273844"/>
          </a:xfrm>
        </p:spPr>
        <p:txBody>
          <a:bodyPr/>
          <a:lstStyle/>
          <a:p>
            <a:r>
              <a:rPr lang="en-US" dirty="0"/>
              <a:t>Note to Moderator:2/3 vote required</a:t>
            </a:r>
          </a:p>
        </p:txBody>
      </p:sp>
    </p:spTree>
    <p:extLst>
      <p:ext uri="{BB962C8B-B14F-4D97-AF65-F5344CB8AC3E}">
        <p14:creationId xmlns:p14="http://schemas.microsoft.com/office/powerpoint/2010/main" val="1141574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Electronic Presentation Guidelines 2019</Template>
  <TotalTime>4362</TotalTime>
  <Words>282</Words>
  <Application>Microsoft Macintosh PowerPoint</Application>
  <PresentationFormat>On-screen Show (16:9)</PresentationFormat>
  <Paragraphs>20</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Office Theme</vt:lpstr>
      <vt:lpstr>Article 19: Concord Public Schools Capital Projects </vt:lpstr>
      <vt:lpstr>Article 19: Concord Public Schools Capital Projects </vt:lpstr>
      <vt:lpstr>Article 19: Concord Public Schools Capital Projects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Microsoft Office User</cp:lastModifiedBy>
  <cp:revision>126</cp:revision>
  <cp:lastPrinted>2019-12-05T17:11:35Z</cp:lastPrinted>
  <dcterms:created xsi:type="dcterms:W3CDTF">2018-11-06T01:42:37Z</dcterms:created>
  <dcterms:modified xsi:type="dcterms:W3CDTF">2022-04-28T02:16:40Z</dcterms:modified>
</cp:coreProperties>
</file>