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5" r:id="rId2"/>
    <p:sldId id="257" r:id="rId3"/>
    <p:sldId id="269" r:id="rId4"/>
    <p:sldId id="258" r:id="rId5"/>
    <p:sldId id="271" r:id="rId6"/>
    <p:sldId id="270" r:id="rId7"/>
    <p:sldId id="273" r:id="rId8"/>
    <p:sldId id="274" r:id="rId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328B"/>
    <a:srgbClr val="0C25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56"/>
    <p:restoredTop sz="94637"/>
  </p:normalViewPr>
  <p:slideViewPr>
    <p:cSldViewPr>
      <p:cViewPr varScale="1">
        <p:scale>
          <a:sx n="142" d="100"/>
          <a:sy n="142" d="100"/>
        </p:scale>
        <p:origin x="1104" y="12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573D05-6575-4EDC-B64A-CFB6DC1CF850}" type="datetimeFigureOut">
              <a:rPr lang="en-US" smtClean="0"/>
              <a:t>4/28/2022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449471-CD9B-4060-9245-E5C00C25A7D6}" type="slidenum">
              <a:rPr lang="en-US" smtClean="0"/>
              <a:t>‹#›</a:t>
            </a:fld>
            <a:endParaRPr lang="en-US"/>
          </a:p>
        </p:txBody>
      </p:sp>
    </p:spTree>
    <p:extLst>
      <p:ext uri="{BB962C8B-B14F-4D97-AF65-F5344CB8AC3E}">
        <p14:creationId xmlns:p14="http://schemas.microsoft.com/office/powerpoint/2010/main" val="3709094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
        <p:nvSpPr>
          <p:cNvPr id="12" name="Moon 11"/>
          <p:cNvSpPr/>
          <p:nvPr userDrawn="1"/>
        </p:nvSpPr>
        <p:spPr>
          <a:xfrm rot="362215">
            <a:off x="274263" y="384338"/>
            <a:ext cx="387963" cy="888824"/>
          </a:xfrm>
          <a:prstGeom prst="moon">
            <a:avLst/>
          </a:prstGeom>
          <a:solidFill>
            <a:srgbClr val="1D32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73276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3749575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1528062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4235899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
        <p:nvSpPr>
          <p:cNvPr id="12" name="Moon 11"/>
          <p:cNvSpPr/>
          <p:nvPr userDrawn="1"/>
        </p:nvSpPr>
        <p:spPr>
          <a:xfrm rot="362215">
            <a:off x="274263" y="384338"/>
            <a:ext cx="387963" cy="888824"/>
          </a:xfrm>
          <a:prstGeom prst="moon">
            <a:avLst/>
          </a:prstGeom>
          <a:solidFill>
            <a:srgbClr val="1D32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05681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3969757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634954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530113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4767263"/>
            <a:ext cx="2133600" cy="273844"/>
          </a:xfrm>
          <a:prstGeom prst="rect">
            <a:avLst/>
          </a:prstGeom>
        </p:spPr>
        <p:txBody>
          <a:bodyPr/>
          <a:lstStyle/>
          <a:p>
            <a:endParaRPr lang="en-US"/>
          </a:p>
        </p:txBody>
      </p:sp>
      <p:sp>
        <p:nvSpPr>
          <p:cNvPr id="8" name="Footer Placeholder 7"/>
          <p:cNvSpPr>
            <a:spLocks noGrp="1"/>
          </p:cNvSpPr>
          <p:nvPr>
            <p:ph type="ftr" sz="quarter" idx="11"/>
          </p:nvPr>
        </p:nvSpPr>
        <p:spPr>
          <a:xfrm>
            <a:off x="3124200" y="4767263"/>
            <a:ext cx="2895600" cy="273844"/>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628533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4767263"/>
            <a:ext cx="2133600" cy="273844"/>
          </a:xfrm>
          <a:prstGeom prst="rect">
            <a:avLst/>
          </a:prstGeom>
        </p:spPr>
        <p:txBody>
          <a:bodyPr/>
          <a:lstStyle/>
          <a:p>
            <a:endParaRPr lang="en-US"/>
          </a:p>
        </p:txBody>
      </p:sp>
      <p:sp>
        <p:nvSpPr>
          <p:cNvPr id="4" name="Footer Placeholder 3"/>
          <p:cNvSpPr>
            <a:spLocks noGrp="1"/>
          </p:cNvSpPr>
          <p:nvPr>
            <p:ph type="ftr" sz="quarter" idx="11"/>
          </p:nvPr>
        </p:nvSpPr>
        <p:spPr>
          <a:xfrm>
            <a:off x="3124200" y="4767263"/>
            <a:ext cx="2895600" cy="273844"/>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460631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4767263"/>
            <a:ext cx="2133600" cy="273844"/>
          </a:xfrm>
          <a:prstGeom prst="rect">
            <a:avLst/>
          </a:prstGeom>
        </p:spPr>
        <p:txBody>
          <a:bodyPr/>
          <a:lstStyle/>
          <a:p>
            <a:endParaRPr lang="en-US"/>
          </a:p>
        </p:txBody>
      </p:sp>
      <p:sp>
        <p:nvSpPr>
          <p:cNvPr id="3" name="Footer Placeholder 2"/>
          <p:cNvSpPr>
            <a:spLocks noGrp="1"/>
          </p:cNvSpPr>
          <p:nvPr>
            <p:ph type="ftr" sz="quarter" idx="11"/>
          </p:nvPr>
        </p:nvSpPr>
        <p:spPr>
          <a:xfrm>
            <a:off x="3124200" y="4767263"/>
            <a:ext cx="2895600" cy="273844"/>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746458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196183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D328B"/>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8362CF7-34D8-4635-A9AE-FBAFA8966551}" type="slidenum">
              <a:rPr lang="en-US" smtClean="0"/>
              <a:t>‹#›</a:t>
            </a:fld>
            <a:endParaRPr lang="en-US" dirty="0"/>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1624821"/>
      </p:ext>
    </p:extLst>
  </p:cSld>
  <p:clrMap bg1="dk1" tx1="lt1" bg2="dk2" tx2="lt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402895"/>
            <a:ext cx="8229600" cy="1711655"/>
          </a:xfrm>
        </p:spPr>
        <p:txBody>
          <a:bodyPr>
            <a:noAutofit/>
          </a:bodyPr>
          <a:lstStyle/>
          <a:p>
            <a:r>
              <a:rPr lang="en-US" sz="3200" b="1" dirty="0"/>
              <a:t>ARTICLE 24. Appropriate Funds for </a:t>
            </a:r>
            <a:br>
              <a:rPr lang="en-US" sz="3200" b="1" dirty="0"/>
            </a:br>
            <a:r>
              <a:rPr lang="en-US" sz="3200" b="1" dirty="0"/>
              <a:t>Affordable Housing Development</a:t>
            </a:r>
          </a:p>
        </p:txBody>
      </p:sp>
      <p:sp>
        <p:nvSpPr>
          <p:cNvPr id="3" name="Subtitle 2"/>
          <p:cNvSpPr>
            <a:spLocks noGrp="1"/>
          </p:cNvSpPr>
          <p:nvPr>
            <p:ph type="subTitle" idx="1"/>
          </p:nvPr>
        </p:nvSpPr>
        <p:spPr>
          <a:xfrm>
            <a:off x="914400" y="2114551"/>
            <a:ext cx="7162800" cy="1981200"/>
          </a:xfrm>
        </p:spPr>
        <p:txBody>
          <a:bodyPr>
            <a:noAutofit/>
          </a:bodyPr>
          <a:lstStyle/>
          <a:p>
            <a:pPr marL="0" marR="0" algn="l">
              <a:spcBef>
                <a:spcPts val="0"/>
              </a:spcBef>
              <a:spcAft>
                <a:spcPts val="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Ms. Ackerman moves </a:t>
            </a:r>
            <a:r>
              <a:rPr lang="en-US" sz="2400" b="1" dirty="0">
                <a:latin typeface="Calibri" panose="020F0502020204030204" pitchFamily="34" charset="0"/>
                <a:ea typeface="Calibri" panose="020F0502020204030204" pitchFamily="34" charset="0"/>
                <a:cs typeface="Times New Roman" panose="02020603050405020304" pitchFamily="18" charset="0"/>
              </a:rPr>
              <a:t>that</a:t>
            </a:r>
            <a:r>
              <a:rPr lang="en-US" sz="2400" b="1" dirty="0">
                <a:effectLst/>
                <a:latin typeface="Calibri" panose="020F0502020204030204" pitchFamily="34" charset="0"/>
                <a:ea typeface="Calibri" panose="020F0502020204030204" pitchFamily="34" charset="0"/>
                <a:cs typeface="Times New Roman" panose="02020603050405020304" pitchFamily="18" charset="0"/>
              </a:rPr>
              <a:t> the Town transfer $500,000 from the Certified </a:t>
            </a:r>
            <a:r>
              <a:rPr lang="en-US" sz="2400" b="1" dirty="0">
                <a:latin typeface="Calibri" panose="020F0502020204030204" pitchFamily="34" charset="0"/>
                <a:ea typeface="Calibri" panose="020F0502020204030204" pitchFamily="34" charset="0"/>
                <a:cs typeface="Times New Roman" panose="02020603050405020304" pitchFamily="18" charset="0"/>
              </a:rPr>
              <a:t>F</a:t>
            </a:r>
            <a:r>
              <a:rPr lang="en-US" sz="2400" b="1" dirty="0">
                <a:effectLst/>
                <a:latin typeface="Calibri" panose="020F0502020204030204" pitchFamily="34" charset="0"/>
                <a:ea typeface="Calibri" panose="020F0502020204030204" pitchFamily="34" charset="0"/>
                <a:cs typeface="Times New Roman" panose="02020603050405020304" pitchFamily="18" charset="0"/>
              </a:rPr>
              <a:t>ree </a:t>
            </a:r>
            <a:r>
              <a:rPr lang="en-US" sz="2400" b="1" dirty="0">
                <a:latin typeface="Calibri" panose="020F0502020204030204" pitchFamily="34" charset="0"/>
                <a:ea typeface="Calibri" panose="020F0502020204030204" pitchFamily="34" charset="0"/>
                <a:cs typeface="Times New Roman" panose="02020603050405020304" pitchFamily="18" charset="0"/>
              </a:rPr>
              <a:t>C</a:t>
            </a:r>
            <a:r>
              <a:rPr lang="en-US" sz="2400" b="1" dirty="0">
                <a:effectLst/>
                <a:latin typeface="Calibri" panose="020F0502020204030204" pitchFamily="34" charset="0"/>
                <a:ea typeface="Calibri" panose="020F0502020204030204" pitchFamily="34" charset="0"/>
                <a:cs typeface="Times New Roman" panose="02020603050405020304" pitchFamily="18" charset="0"/>
              </a:rPr>
              <a:t>ash Balance </a:t>
            </a:r>
            <a:r>
              <a:rPr lang="en-US" sz="2400" b="1" dirty="0">
                <a:latin typeface="Calibri" panose="020F0502020204030204" pitchFamily="34" charset="0"/>
                <a:ea typeface="Calibri" panose="020F0502020204030204" pitchFamily="34" charset="0"/>
                <a:cs typeface="Times New Roman" panose="02020603050405020304" pitchFamily="18" charset="0"/>
              </a:rPr>
              <a:t>of June 30, 2021 </a:t>
            </a:r>
            <a:r>
              <a:rPr lang="en-US" sz="2400" b="1" dirty="0">
                <a:effectLst/>
                <a:latin typeface="Calibri" panose="020F0502020204030204" pitchFamily="34" charset="0"/>
                <a:ea typeface="Calibri" panose="020F0502020204030204" pitchFamily="34" charset="0"/>
                <a:cs typeface="Times New Roman" panose="02020603050405020304" pitchFamily="18" charset="0"/>
              </a:rPr>
              <a:t>to the Concord Municipal Affordable Housing Trust (CMAHT) for the purpose of developing or supporting affordable housing within the Town.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18362CF7-34D8-4635-A9AE-FBAFA8966551}" type="slidenum">
              <a:rPr lang="en-US" smtClean="0"/>
              <a:t>1</a:t>
            </a:fld>
            <a:endParaRPr lang="en-US" dirty="0"/>
          </a:p>
        </p:txBody>
      </p:sp>
      <p:pic>
        <p:nvPicPr>
          <p:cNvPr id="7" name="Picture 23" descr="Town Seal">
            <a:extLst>
              <a:ext uri="{FF2B5EF4-FFF2-40B4-BE49-F238E27FC236}">
                <a16:creationId xmlns:a16="http://schemas.microsoft.com/office/drawing/2014/main" id="{C744DF19-5497-4956-B1DE-249B221D26DB}"/>
              </a:ext>
            </a:extLst>
          </p:cNvPr>
          <p:cNvPicPr>
            <a:picLocks noChangeAspect="1" noChangeArrowheads="1"/>
          </p:cNvPicPr>
          <p:nvPr/>
        </p:nvPicPr>
        <p:blipFill>
          <a:blip r:embed="rId2" cstate="print">
            <a:clrChange>
              <a:clrFrom>
                <a:srgbClr val="F5F5F5"/>
              </a:clrFrom>
              <a:clrTo>
                <a:srgbClr val="F5F5F5">
                  <a:alpha val="0"/>
                </a:srgbClr>
              </a:clrTo>
            </a:clrChange>
            <a:extLst>
              <a:ext uri="{28A0092B-C50C-407E-A947-70E740481C1C}">
                <a14:useLocalDpi xmlns:a14="http://schemas.microsoft.com/office/drawing/2010/main" val="0"/>
              </a:ext>
            </a:extLst>
          </a:blip>
          <a:srcRect/>
          <a:stretch>
            <a:fillRect/>
          </a:stretch>
        </p:blipFill>
        <p:spPr bwMode="auto">
          <a:xfrm>
            <a:off x="457200" y="402895"/>
            <a:ext cx="838200" cy="8294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05182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568941"/>
            <a:ext cx="7467600" cy="829470"/>
          </a:xfrm>
        </p:spPr>
        <p:txBody>
          <a:bodyPr>
            <a:normAutofit/>
          </a:bodyPr>
          <a:lstStyle/>
          <a:p>
            <a:r>
              <a:rPr lang="en-US" sz="2000" b="1" dirty="0">
                <a:latin typeface="Calibri" panose="020F0502020204030204" pitchFamily="34" charset="0"/>
                <a:ea typeface="Calibri" panose="020F0502020204030204" pitchFamily="34" charset="0"/>
                <a:cs typeface="Times New Roman" panose="02020603050405020304" pitchFamily="18" charset="0"/>
              </a:rPr>
              <a:t>AFFORDABLE HOUSING FUNDING </a:t>
            </a:r>
            <a:r>
              <a:rPr lang="en-US" sz="2000" b="1" dirty="0">
                <a:effectLst/>
                <a:latin typeface="Calibri" panose="020F0502020204030204" pitchFamily="34" charset="0"/>
                <a:ea typeface="Calibri" panose="020F0502020204030204" pitchFamily="34" charset="0"/>
                <a:cs typeface="Times New Roman" panose="02020603050405020304" pitchFamily="18" charset="0"/>
              </a:rPr>
              <a:t>SOURCES BEING PURSUED </a:t>
            </a:r>
            <a:endParaRPr lang="en-US" sz="2000" b="1" dirty="0"/>
          </a:p>
        </p:txBody>
      </p:sp>
      <p:sp>
        <p:nvSpPr>
          <p:cNvPr id="3" name="Subtitle 2"/>
          <p:cNvSpPr>
            <a:spLocks noGrp="1"/>
          </p:cNvSpPr>
          <p:nvPr>
            <p:ph type="subTitle" idx="1"/>
          </p:nvPr>
        </p:nvSpPr>
        <p:spPr>
          <a:xfrm>
            <a:off x="609600" y="1232363"/>
            <a:ext cx="7924800" cy="3342195"/>
          </a:xfrm>
        </p:spPr>
        <p:txBody>
          <a:bodyPr>
            <a:normAutofit fontScale="32500" lnSpcReduction="20000"/>
          </a:bodyPr>
          <a:lstStyle/>
          <a:p>
            <a:pPr marL="342900" marR="0" lvl="0" indent="-342900" algn="l">
              <a:spcBef>
                <a:spcPts val="0"/>
              </a:spcBef>
              <a:spcAft>
                <a:spcPts val="0"/>
              </a:spcAft>
              <a:buFont typeface="Symbol" panose="05050102010706020507" pitchFamily="18" charset="2"/>
              <a:buChar char=""/>
            </a:pPr>
            <a:r>
              <a:rPr lang="en-US" sz="6200" b="1" dirty="0">
                <a:latin typeface="Calibri" panose="020F0502020204030204" pitchFamily="34" charset="0"/>
                <a:ea typeface="Calibri" panose="020F0502020204030204" pitchFamily="34" charset="0"/>
                <a:cs typeface="Times New Roman" panose="02020603050405020304" pitchFamily="18" charset="0"/>
              </a:rPr>
              <a:t>2019ATM sent </a:t>
            </a:r>
            <a:r>
              <a:rPr lang="en-US" sz="6200" b="1" dirty="0">
                <a:effectLst/>
                <a:latin typeface="Calibri" panose="020F0502020204030204" pitchFamily="34" charset="0"/>
                <a:ea typeface="Calibri" panose="020F0502020204030204" pitchFamily="34" charset="0"/>
                <a:cs typeface="Times New Roman" panose="02020603050405020304" pitchFamily="18" charset="0"/>
              </a:rPr>
              <a:t>two home rule petitions to the </a:t>
            </a:r>
            <a:r>
              <a:rPr lang="en-US" sz="6200" b="1" dirty="0">
                <a:latin typeface="Calibri" panose="020F0502020204030204" pitchFamily="34" charset="0"/>
                <a:ea typeface="Calibri" panose="020F0502020204030204" pitchFamily="34" charset="0"/>
                <a:cs typeface="Times New Roman" panose="02020603050405020304" pitchFamily="18" charset="0"/>
              </a:rPr>
              <a:t>L</a:t>
            </a:r>
            <a:r>
              <a:rPr lang="en-US" sz="6200" b="1" dirty="0">
                <a:effectLst/>
                <a:latin typeface="Calibri" panose="020F0502020204030204" pitchFamily="34" charset="0"/>
                <a:ea typeface="Calibri" panose="020F0502020204030204" pitchFamily="34" charset="0"/>
                <a:cs typeface="Times New Roman" panose="02020603050405020304" pitchFamily="18" charset="0"/>
              </a:rPr>
              <a:t>egislature to raise sustainable affordable housing (AH) funds from a local building permit and transfer fee</a:t>
            </a:r>
            <a:r>
              <a:rPr lang="en-US" sz="6200" b="1" dirty="0">
                <a:latin typeface="Calibri" panose="020F0502020204030204" pitchFamily="34" charset="0"/>
                <a:ea typeface="Calibri" panose="020F0502020204030204" pitchFamily="34" charset="0"/>
                <a:cs typeface="Times New Roman" panose="02020603050405020304" pitchFamily="18" charset="0"/>
              </a:rPr>
              <a:t>.</a:t>
            </a:r>
          </a:p>
          <a:p>
            <a:pPr marR="0" lvl="0" algn="l">
              <a:spcBef>
                <a:spcPts val="0"/>
              </a:spcBef>
              <a:spcAft>
                <a:spcPts val="0"/>
              </a:spcAft>
            </a:pPr>
            <a:r>
              <a:rPr lang="en-US" sz="62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6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a:spcBef>
                <a:spcPts val="0"/>
              </a:spcBef>
              <a:spcAft>
                <a:spcPts val="0"/>
              </a:spcAft>
              <a:buFont typeface="Symbol" panose="05050102010706020507" pitchFamily="18" charset="2"/>
              <a:buChar char=""/>
            </a:pPr>
            <a:r>
              <a:rPr lang="en-US" sz="6200" b="1" dirty="0">
                <a:effectLst/>
                <a:latin typeface="Calibri" panose="020F0502020204030204" pitchFamily="34" charset="0"/>
                <a:ea typeface="Calibri" panose="020F0502020204030204" pitchFamily="34" charset="0"/>
                <a:cs typeface="Times New Roman" panose="02020603050405020304" pitchFamily="18" charset="0"/>
              </a:rPr>
              <a:t>Ongoing conversations with the town’s legislative representatives, legislative testimony, and participation in a state-wide coalition (LOAH) have additionally led to pending legislation to allow local option to accept a transfer fee for AH.</a:t>
            </a:r>
            <a:endParaRPr lang="en-US" sz="6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spcBef>
                <a:spcPts val="0"/>
              </a:spcBef>
              <a:spcAft>
                <a:spcPts val="0"/>
              </a:spcAft>
            </a:pPr>
            <a:r>
              <a:rPr lang="en-US" sz="62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6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a:spcBef>
                <a:spcPts val="0"/>
              </a:spcBef>
              <a:spcAft>
                <a:spcPts val="0"/>
              </a:spcAft>
              <a:buFont typeface="Symbol" panose="05050102010706020507" pitchFamily="18" charset="2"/>
              <a:buChar char=""/>
            </a:pPr>
            <a:r>
              <a:rPr lang="en-US" sz="6200" b="1" dirty="0">
                <a:effectLst/>
                <a:latin typeface="Calibri" panose="020F0502020204030204" pitchFamily="34" charset="0"/>
                <a:ea typeface="Calibri" panose="020F0502020204030204" pitchFamily="34" charset="0"/>
                <a:cs typeface="Times New Roman" panose="02020603050405020304" pitchFamily="18" charset="0"/>
              </a:rPr>
              <a:t>The Affordable Housing Study Committee and the Select Board understood that seeking approval for these sustainable sources of funds would be a process and recommended seeking annual appropriations from ATM for affordable housing in the interim.</a:t>
            </a:r>
            <a:endParaRPr lang="en-US" sz="62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l">
              <a:buFont typeface="Arial" panose="020B0604020202020204" pitchFamily="34" charset="0"/>
              <a:buChar char="•"/>
            </a:pPr>
            <a:endParaRPr lang="en-US" altLang="en-US" dirty="0"/>
          </a:p>
          <a:p>
            <a:endParaRPr lang="en-US" dirty="0"/>
          </a:p>
        </p:txBody>
      </p:sp>
      <p:sp>
        <p:nvSpPr>
          <p:cNvPr id="4" name="Slide Number Placeholder 3"/>
          <p:cNvSpPr>
            <a:spLocks noGrp="1"/>
          </p:cNvSpPr>
          <p:nvPr>
            <p:ph type="sldNum" sz="quarter" idx="12"/>
          </p:nvPr>
        </p:nvSpPr>
        <p:spPr/>
        <p:txBody>
          <a:bodyPr/>
          <a:lstStyle/>
          <a:p>
            <a:fld id="{18362CF7-34D8-4635-A9AE-FBAFA8966551}" type="slidenum">
              <a:rPr lang="en-US" smtClean="0"/>
              <a:t>2</a:t>
            </a:fld>
            <a:endParaRPr lang="en-US" dirty="0"/>
          </a:p>
        </p:txBody>
      </p:sp>
      <p:sp>
        <p:nvSpPr>
          <p:cNvPr id="7" name="TextBox 6">
            <a:extLst>
              <a:ext uri="{FF2B5EF4-FFF2-40B4-BE49-F238E27FC236}">
                <a16:creationId xmlns:a16="http://schemas.microsoft.com/office/drawing/2014/main" id="{625C6FEB-2276-4568-91EA-7FCB2AF19161}"/>
              </a:ext>
            </a:extLst>
          </p:cNvPr>
          <p:cNvSpPr txBox="1"/>
          <p:nvPr/>
        </p:nvSpPr>
        <p:spPr>
          <a:xfrm>
            <a:off x="7239000" y="354628"/>
            <a:ext cx="1524000" cy="400110"/>
          </a:xfrm>
          <a:prstGeom prst="rect">
            <a:avLst/>
          </a:prstGeom>
          <a:noFill/>
        </p:spPr>
        <p:txBody>
          <a:bodyPr wrap="square" rtlCol="0">
            <a:spAutoFit/>
          </a:bodyPr>
          <a:lstStyle/>
          <a:p>
            <a:r>
              <a:rPr lang="en-US" sz="2000" dirty="0"/>
              <a:t>ARTICLE 24</a:t>
            </a:r>
          </a:p>
        </p:txBody>
      </p:sp>
      <p:pic>
        <p:nvPicPr>
          <p:cNvPr id="6" name="Picture 23" descr="Town Seal">
            <a:extLst>
              <a:ext uri="{FF2B5EF4-FFF2-40B4-BE49-F238E27FC236}">
                <a16:creationId xmlns:a16="http://schemas.microsoft.com/office/drawing/2014/main" id="{25A26264-605D-D5F6-C223-E2B3A996EBB2}"/>
              </a:ext>
            </a:extLst>
          </p:cNvPr>
          <p:cNvPicPr>
            <a:picLocks noChangeAspect="1" noChangeArrowheads="1"/>
          </p:cNvPicPr>
          <p:nvPr/>
        </p:nvPicPr>
        <p:blipFill>
          <a:blip r:embed="rId2" cstate="print">
            <a:clrChange>
              <a:clrFrom>
                <a:srgbClr val="F5F5F5"/>
              </a:clrFrom>
              <a:clrTo>
                <a:srgbClr val="F5F5F5">
                  <a:alpha val="0"/>
                </a:srgbClr>
              </a:clrTo>
            </a:clrChange>
            <a:extLst>
              <a:ext uri="{28A0092B-C50C-407E-A947-70E740481C1C}">
                <a14:useLocalDpi xmlns:a14="http://schemas.microsoft.com/office/drawing/2010/main" val="0"/>
              </a:ext>
            </a:extLst>
          </a:blip>
          <a:srcRect/>
          <a:stretch>
            <a:fillRect/>
          </a:stretch>
        </p:blipFill>
        <p:spPr bwMode="auto">
          <a:xfrm>
            <a:off x="457200" y="402895"/>
            <a:ext cx="838200" cy="8294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53403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971551"/>
            <a:ext cx="7620000" cy="660924"/>
          </a:xfrm>
        </p:spPr>
        <p:txBody>
          <a:bodyPr>
            <a:normAutofit fontScale="90000"/>
          </a:bodyPr>
          <a:lstStyle/>
          <a:p>
            <a:r>
              <a:rPr lang="en-US" sz="2200" b="1" dirty="0">
                <a:latin typeface="Calibri" panose="020F0502020204030204" pitchFamily="34" charset="0"/>
                <a:ea typeface="Calibri" panose="020F0502020204030204" pitchFamily="34" charset="0"/>
                <a:cs typeface="Times New Roman" panose="02020603050405020304" pitchFamily="18" charset="0"/>
              </a:rPr>
              <a:t>AFFORDABLE HOUSING FUNDING SOURCES BEING PURSUED (continued) </a:t>
            </a:r>
            <a:br>
              <a:rPr lang="en-US" sz="1800" b="1" dirty="0">
                <a:effectLst/>
                <a:latin typeface="Calibri" panose="020F0502020204030204" pitchFamily="34" charset="0"/>
                <a:ea typeface="Calibri" panose="020F0502020204030204" pitchFamily="34" charset="0"/>
                <a:cs typeface="Times New Roman" panose="02020603050405020304" pitchFamily="18" charset="0"/>
              </a:rPr>
            </a:br>
            <a:endParaRPr lang="en-US" sz="3600" b="1" dirty="0"/>
          </a:p>
        </p:txBody>
      </p:sp>
      <p:sp>
        <p:nvSpPr>
          <p:cNvPr id="3" name="Subtitle 2"/>
          <p:cNvSpPr>
            <a:spLocks noGrp="1"/>
          </p:cNvSpPr>
          <p:nvPr>
            <p:ph type="subTitle" idx="1"/>
          </p:nvPr>
        </p:nvSpPr>
        <p:spPr>
          <a:xfrm>
            <a:off x="762000" y="1428750"/>
            <a:ext cx="7772400" cy="3124200"/>
          </a:xfrm>
        </p:spPr>
        <p:txBody>
          <a:bodyPr>
            <a:normAutofit/>
          </a:bodyPr>
          <a:lstStyle/>
          <a:p>
            <a:pPr marL="342900" marR="0" lvl="0" indent="-342900" algn="l">
              <a:spcBef>
                <a:spcPts val="0"/>
              </a:spcBef>
              <a:spcAft>
                <a:spcPts val="0"/>
              </a:spcAft>
              <a:buFont typeface="Symbol" panose="05050102010706020507" pitchFamily="18" charset="2"/>
              <a:buChar char=""/>
            </a:pPr>
            <a:r>
              <a:rPr lang="en-US" sz="2000" b="1" dirty="0">
                <a:effectLst/>
                <a:latin typeface="Calibri" panose="020F0502020204030204" pitchFamily="34" charset="0"/>
                <a:ea typeface="Calibri" panose="020F0502020204030204" pitchFamily="34" charset="0"/>
                <a:cs typeface="Times New Roman" panose="02020603050405020304" pitchFamily="18" charset="0"/>
              </a:rPr>
              <a:t>In 2021, the ATM-approved Concord Municipal Affordable Housing Trust was operationalized for the purpose of managing the Town’s affordable housing funds  with the ability to act quickly during the year with Select Board approval to realize Town AH goals.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gn="l">
              <a:spcBef>
                <a:spcPts val="0"/>
              </a:spcBef>
              <a:spcAft>
                <a:spcPts val="0"/>
              </a:spcAft>
            </a:pPr>
            <a:r>
              <a:rPr lang="en-US" sz="20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a:spcBef>
                <a:spcPts val="0"/>
              </a:spcBef>
              <a:spcAft>
                <a:spcPts val="0"/>
              </a:spcAft>
              <a:buFont typeface="Symbol" panose="05050102010706020507" pitchFamily="18" charset="2"/>
              <a:buChar char=""/>
            </a:pPr>
            <a:r>
              <a:rPr lang="en-US" sz="2000" b="1" dirty="0">
                <a:effectLst/>
                <a:latin typeface="Calibri" panose="020F0502020204030204" pitchFamily="34" charset="0"/>
                <a:ea typeface="Calibri" panose="020F0502020204030204" pitchFamily="34" charset="0"/>
                <a:cs typeface="Times New Roman" panose="02020603050405020304" pitchFamily="18" charset="0"/>
              </a:rPr>
              <a:t>CMAHT is also exploring other potential funding sources for AH, and </a:t>
            </a:r>
            <a:r>
              <a:rPr lang="en-US" sz="2000" b="1" dirty="0">
                <a:latin typeface="Calibri" panose="020F0502020204030204" pitchFamily="34" charset="0"/>
                <a:ea typeface="Calibri" panose="020F0502020204030204" pitchFamily="34" charset="0"/>
                <a:cs typeface="Times New Roman" panose="02020603050405020304" pitchFamily="18" charset="0"/>
              </a:rPr>
              <a:t>as an example</a:t>
            </a:r>
            <a:r>
              <a:rPr lang="en-US" sz="2000" b="1" dirty="0">
                <a:effectLst/>
                <a:latin typeface="Calibri" panose="020F0502020204030204" pitchFamily="34" charset="0"/>
                <a:ea typeface="Calibri" panose="020F0502020204030204" pitchFamily="34" charset="0"/>
                <a:cs typeface="Times New Roman" panose="02020603050405020304" pitchFamily="18" charset="0"/>
              </a:rPr>
              <a:t>, expects this appropriation request to be supported by federal ARPA funds (American Rescue Plan Act).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l">
              <a:buFont typeface="Arial" panose="020B0604020202020204" pitchFamily="34" charset="0"/>
              <a:buChar char="•"/>
            </a:pPr>
            <a:endParaRPr lang="en-US" altLang="en-US" dirty="0"/>
          </a:p>
          <a:p>
            <a:pPr algn="l"/>
            <a:endParaRPr lang="en-US" dirty="0"/>
          </a:p>
        </p:txBody>
      </p:sp>
      <p:sp>
        <p:nvSpPr>
          <p:cNvPr id="4" name="Slide Number Placeholder 3"/>
          <p:cNvSpPr>
            <a:spLocks noGrp="1"/>
          </p:cNvSpPr>
          <p:nvPr>
            <p:ph type="sldNum" sz="quarter" idx="12"/>
          </p:nvPr>
        </p:nvSpPr>
        <p:spPr/>
        <p:txBody>
          <a:bodyPr/>
          <a:lstStyle/>
          <a:p>
            <a:fld id="{18362CF7-34D8-4635-A9AE-FBAFA8966551}" type="slidenum">
              <a:rPr lang="en-US" smtClean="0"/>
              <a:t>3</a:t>
            </a:fld>
            <a:endParaRPr lang="en-US" dirty="0"/>
          </a:p>
        </p:txBody>
      </p:sp>
      <p:sp>
        <p:nvSpPr>
          <p:cNvPr id="7" name="TextBox 6">
            <a:extLst>
              <a:ext uri="{FF2B5EF4-FFF2-40B4-BE49-F238E27FC236}">
                <a16:creationId xmlns:a16="http://schemas.microsoft.com/office/drawing/2014/main" id="{625C6FEB-2276-4568-91EA-7FCB2AF19161}"/>
              </a:ext>
            </a:extLst>
          </p:cNvPr>
          <p:cNvSpPr txBox="1"/>
          <p:nvPr/>
        </p:nvSpPr>
        <p:spPr>
          <a:xfrm>
            <a:off x="7315200" y="285750"/>
            <a:ext cx="1447800" cy="400110"/>
          </a:xfrm>
          <a:prstGeom prst="rect">
            <a:avLst/>
          </a:prstGeom>
          <a:noFill/>
        </p:spPr>
        <p:txBody>
          <a:bodyPr wrap="square" rtlCol="0">
            <a:spAutoFit/>
          </a:bodyPr>
          <a:lstStyle/>
          <a:p>
            <a:r>
              <a:rPr lang="en-US" sz="2000" dirty="0"/>
              <a:t>ARTICLE 24</a:t>
            </a:r>
          </a:p>
        </p:txBody>
      </p:sp>
      <p:pic>
        <p:nvPicPr>
          <p:cNvPr id="6" name="Picture 23" descr="Town Seal">
            <a:extLst>
              <a:ext uri="{FF2B5EF4-FFF2-40B4-BE49-F238E27FC236}">
                <a16:creationId xmlns:a16="http://schemas.microsoft.com/office/drawing/2014/main" id="{0B832EB5-C6F4-2F99-4E4E-1326CB3E1759}"/>
              </a:ext>
            </a:extLst>
          </p:cNvPr>
          <p:cNvPicPr>
            <a:picLocks noChangeAspect="1" noChangeArrowheads="1"/>
          </p:cNvPicPr>
          <p:nvPr/>
        </p:nvPicPr>
        <p:blipFill>
          <a:blip r:embed="rId2" cstate="print">
            <a:clrChange>
              <a:clrFrom>
                <a:srgbClr val="F5F5F5"/>
              </a:clrFrom>
              <a:clrTo>
                <a:srgbClr val="F5F5F5">
                  <a:alpha val="0"/>
                </a:srgbClr>
              </a:clrTo>
            </a:clrChange>
            <a:extLst>
              <a:ext uri="{28A0092B-C50C-407E-A947-70E740481C1C}">
                <a14:useLocalDpi xmlns:a14="http://schemas.microsoft.com/office/drawing/2010/main" val="0"/>
              </a:ext>
            </a:extLst>
          </a:blip>
          <a:srcRect/>
          <a:stretch>
            <a:fillRect/>
          </a:stretch>
        </p:blipFill>
        <p:spPr bwMode="auto">
          <a:xfrm>
            <a:off x="457200" y="402895"/>
            <a:ext cx="838200" cy="8294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2647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904080"/>
            <a:ext cx="7772400" cy="829469"/>
          </a:xfrm>
        </p:spPr>
        <p:txBody>
          <a:bodyPr>
            <a:normAutofit/>
          </a:bodyPr>
          <a:lstStyle/>
          <a:p>
            <a:pPr marL="0" marR="0">
              <a:spcBef>
                <a:spcPts val="0"/>
              </a:spcBef>
              <a:spcAft>
                <a:spcPts val="0"/>
              </a:spcAft>
            </a:pPr>
            <a:r>
              <a:rPr lang="en-US" sz="2000" b="1" dirty="0">
                <a:effectLst/>
                <a:latin typeface="Calibri" panose="020F0502020204030204" pitchFamily="34" charset="0"/>
                <a:ea typeface="Calibri" panose="020F0502020204030204" pitchFamily="34" charset="0"/>
                <a:cs typeface="Times New Roman" panose="02020603050405020304" pitchFamily="18" charset="0"/>
              </a:rPr>
              <a:t>APPROPRIATIONS ARE MEETING TOWN AFFORDABLE HOUSING GOALS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p:cNvSpPr>
            <a:spLocks noGrp="1"/>
          </p:cNvSpPr>
          <p:nvPr>
            <p:ph type="subTitle" idx="1"/>
          </p:nvPr>
        </p:nvSpPr>
        <p:spPr>
          <a:xfrm>
            <a:off x="609600" y="1581150"/>
            <a:ext cx="8077200" cy="3048000"/>
          </a:xfrm>
        </p:spPr>
        <p:txBody>
          <a:bodyPr>
            <a:normAutofit lnSpcReduction="10000"/>
          </a:bodyPr>
          <a:lstStyle/>
          <a:p>
            <a:pPr marL="342900" marR="0" lvl="0" indent="-342900" algn="l">
              <a:spcBef>
                <a:spcPts val="0"/>
              </a:spcBef>
              <a:spcAft>
                <a:spcPts val="0"/>
              </a:spcAft>
              <a:buClr>
                <a:schemeClr val="tx1"/>
              </a:buClr>
              <a:buFont typeface="Arial" panose="020B0604020202020204" pitchFamily="34" charset="0"/>
              <a:buChar char="•"/>
            </a:pPr>
            <a:r>
              <a:rPr lang="en-US" sz="2000" b="1" i="1" dirty="0">
                <a:effectLst/>
                <a:latin typeface="Calibri" panose="020F0502020204030204" pitchFamily="34" charset="0"/>
                <a:ea typeface="Calibri" panose="020F0502020204030204" pitchFamily="34" charset="0"/>
                <a:cs typeface="Times New Roman" panose="02020603050405020304" pitchFamily="18" charset="0"/>
              </a:rPr>
              <a:t>Envision Concord: Bridge to 2030, the 2015 Housing Production Plan, and Concord’s Annual Community Preservation Plan </a:t>
            </a:r>
            <a:r>
              <a:rPr lang="en-US" sz="2000" b="1" dirty="0">
                <a:effectLst/>
                <a:latin typeface="Calibri" panose="020F0502020204030204" pitchFamily="34" charset="0"/>
                <a:ea typeface="Calibri" panose="020F0502020204030204" pitchFamily="34" charset="0"/>
                <a:cs typeface="Times New Roman" panose="02020603050405020304" pitchFamily="18" charset="0"/>
              </a:rPr>
              <a:t>have identified</a:t>
            </a:r>
            <a:r>
              <a:rPr lang="en-US" sz="2000" b="1" i="1" dirty="0">
                <a:effectLst/>
                <a:latin typeface="Calibri" panose="020F0502020204030204" pitchFamily="34" charset="0"/>
                <a:ea typeface="Calibri" panose="020F0502020204030204" pitchFamily="34" charset="0"/>
                <a:cs typeface="Times New Roman" panose="02020603050405020304" pitchFamily="18" charset="0"/>
              </a:rPr>
              <a:t> </a:t>
            </a:r>
            <a:r>
              <a:rPr lang="en-US" sz="2000" b="1" dirty="0">
                <a:effectLst/>
                <a:latin typeface="Calibri" panose="020F0502020204030204" pitchFamily="34" charset="0"/>
                <a:ea typeface="Calibri" panose="020F0502020204030204" pitchFamily="34" charset="0"/>
                <a:cs typeface="Times New Roman" panose="02020603050405020304" pitchFamily="18" charset="0"/>
              </a:rPr>
              <a:t>Concord’s AH goals which also relate to other Town goals for economic vitality, equity and a welcoming community, while acknowledging a growing demographic of citizens over 60 years of age and our citizens with disabilities.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indent="-285750" algn="l">
              <a:spcBef>
                <a:spcPts val="0"/>
              </a:spcBef>
              <a:spcAft>
                <a:spcPts val="0"/>
              </a:spcAft>
              <a:buClr>
                <a:schemeClr val="tx1"/>
              </a:buClr>
              <a:buFont typeface="Arial" panose="020B0604020202020204" pitchFamily="34" charset="0"/>
              <a:buChar char="•"/>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a:spcBef>
                <a:spcPts val="0"/>
              </a:spcBef>
              <a:spcAft>
                <a:spcPts val="0"/>
              </a:spcAft>
              <a:buClr>
                <a:schemeClr val="tx1"/>
              </a:buClr>
              <a:buFont typeface="Arial" panose="020B0604020202020204" pitchFamily="34" charset="0"/>
              <a:buChar char="•"/>
            </a:pPr>
            <a:r>
              <a:rPr lang="en-US" sz="2000" b="1" i="1" dirty="0">
                <a:effectLst/>
                <a:latin typeface="Calibri" panose="020F0502020204030204" pitchFamily="34" charset="0"/>
                <a:ea typeface="Calibri" panose="020F0502020204030204" pitchFamily="34" charset="0"/>
                <a:cs typeface="Times New Roman" panose="02020603050405020304" pitchFamily="18" charset="0"/>
              </a:rPr>
              <a:t>CMAHT Interim Policy Guidelines</a:t>
            </a:r>
            <a:r>
              <a:rPr lang="en-US" sz="2000" b="1" dirty="0">
                <a:effectLst/>
                <a:latin typeface="Calibri" panose="020F0502020204030204" pitchFamily="34" charset="0"/>
                <a:ea typeface="Calibri" panose="020F0502020204030204" pitchFamily="34" charset="0"/>
                <a:cs typeface="Times New Roman" panose="02020603050405020304" pitchFamily="18" charset="0"/>
              </a:rPr>
              <a:t> as required by the Trust’s bylaw and approved by the Select Board identify criteria for AH fund distribution from the Trust.</a:t>
            </a:r>
            <a:r>
              <a:rPr lang="en-US" sz="2000" b="1" i="1" dirty="0">
                <a:effectLst/>
                <a:latin typeface="Calibri" panose="020F0502020204030204" pitchFamily="34" charset="0"/>
                <a:ea typeface="Calibri" panose="020F0502020204030204" pitchFamily="34" charset="0"/>
                <a:cs typeface="Times New Roman" panose="02020603050405020304" pitchFamily="18" charset="0"/>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gn="l">
              <a:spcBef>
                <a:spcPts val="0"/>
              </a:spcBef>
              <a:spcAft>
                <a:spcPts val="0"/>
              </a:spcAft>
              <a:buClr>
                <a:schemeClr val="tx1"/>
              </a:buClr>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2"/>
          </p:nvPr>
        </p:nvSpPr>
        <p:spPr/>
        <p:txBody>
          <a:bodyPr/>
          <a:lstStyle/>
          <a:p>
            <a:fld id="{18362CF7-34D8-4635-A9AE-FBAFA8966551}" type="slidenum">
              <a:rPr lang="en-US" smtClean="0"/>
              <a:t>4</a:t>
            </a:fld>
            <a:endParaRPr lang="en-US" dirty="0"/>
          </a:p>
        </p:txBody>
      </p:sp>
      <p:sp>
        <p:nvSpPr>
          <p:cNvPr id="7" name="TextBox 6">
            <a:extLst>
              <a:ext uri="{FF2B5EF4-FFF2-40B4-BE49-F238E27FC236}">
                <a16:creationId xmlns:a16="http://schemas.microsoft.com/office/drawing/2014/main" id="{9A35205C-72F1-462B-BA9B-9E246138F67B}"/>
              </a:ext>
            </a:extLst>
          </p:cNvPr>
          <p:cNvSpPr txBox="1"/>
          <p:nvPr/>
        </p:nvSpPr>
        <p:spPr>
          <a:xfrm>
            <a:off x="7239000" y="347633"/>
            <a:ext cx="1447800" cy="400110"/>
          </a:xfrm>
          <a:prstGeom prst="rect">
            <a:avLst/>
          </a:prstGeom>
          <a:noFill/>
        </p:spPr>
        <p:txBody>
          <a:bodyPr wrap="square" rtlCol="0">
            <a:spAutoFit/>
          </a:bodyPr>
          <a:lstStyle/>
          <a:p>
            <a:r>
              <a:rPr lang="en-US" sz="2000" dirty="0"/>
              <a:t>ARTICLE 24</a:t>
            </a:r>
          </a:p>
        </p:txBody>
      </p:sp>
      <p:pic>
        <p:nvPicPr>
          <p:cNvPr id="6" name="Picture 23" descr="Town Seal">
            <a:extLst>
              <a:ext uri="{FF2B5EF4-FFF2-40B4-BE49-F238E27FC236}">
                <a16:creationId xmlns:a16="http://schemas.microsoft.com/office/drawing/2014/main" id="{2CD47F45-3DA3-FB31-D1C8-60FF204B2E8F}"/>
              </a:ext>
            </a:extLst>
          </p:cNvPr>
          <p:cNvPicPr>
            <a:picLocks noChangeAspect="1" noChangeArrowheads="1"/>
          </p:cNvPicPr>
          <p:nvPr/>
        </p:nvPicPr>
        <p:blipFill>
          <a:blip r:embed="rId2" cstate="print">
            <a:clrChange>
              <a:clrFrom>
                <a:srgbClr val="F5F5F5"/>
              </a:clrFrom>
              <a:clrTo>
                <a:srgbClr val="F5F5F5">
                  <a:alpha val="0"/>
                </a:srgbClr>
              </a:clrTo>
            </a:clrChange>
            <a:extLst>
              <a:ext uri="{28A0092B-C50C-407E-A947-70E740481C1C}">
                <a14:useLocalDpi xmlns:a14="http://schemas.microsoft.com/office/drawing/2010/main" val="0"/>
              </a:ext>
            </a:extLst>
          </a:blip>
          <a:srcRect/>
          <a:stretch>
            <a:fillRect/>
          </a:stretch>
        </p:blipFill>
        <p:spPr bwMode="auto">
          <a:xfrm>
            <a:off x="457200" y="402895"/>
            <a:ext cx="838200" cy="8294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70208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38237"/>
            <a:ext cx="7620000" cy="595312"/>
          </a:xfrm>
        </p:spPr>
        <p:txBody>
          <a:bodyPr>
            <a:noAutofit/>
          </a:bodyPr>
          <a:lstStyle/>
          <a:p>
            <a:pPr marL="0" marR="0">
              <a:spcBef>
                <a:spcPts val="0"/>
              </a:spcBef>
              <a:spcAft>
                <a:spcPts val="0"/>
              </a:spcAft>
            </a:pPr>
            <a:r>
              <a:rPr lang="en-US" sz="2000" b="1" dirty="0">
                <a:effectLst/>
                <a:latin typeface="Calibri" panose="020F0502020204030204" pitchFamily="34" charset="0"/>
                <a:ea typeface="Calibri" panose="020F0502020204030204" pitchFamily="34" charset="0"/>
                <a:cs typeface="Times New Roman" panose="02020603050405020304" pitchFamily="18" charset="0"/>
              </a:rPr>
              <a:t>APPROPRIATIONS ARE MEETING TOWN AFFORDABLE HOUSING GOALS</a:t>
            </a:r>
            <a:br>
              <a:rPr lang="en-US" sz="2000" b="1" dirty="0">
                <a:effectLst/>
                <a:latin typeface="Calibri" panose="020F0502020204030204" pitchFamily="34" charset="0"/>
                <a:ea typeface="Calibri" panose="020F0502020204030204" pitchFamily="34" charset="0"/>
                <a:cs typeface="Times New Roman" panose="02020603050405020304" pitchFamily="18" charset="0"/>
              </a:rPr>
            </a:br>
            <a:r>
              <a:rPr lang="en-US" sz="2000" b="1" dirty="0">
                <a:effectLst/>
                <a:latin typeface="Calibri" panose="020F0502020204030204" pitchFamily="34" charset="0"/>
                <a:ea typeface="Calibri" panose="020F0502020204030204" pitchFamily="34" charset="0"/>
                <a:cs typeface="Times New Roman" panose="02020603050405020304" pitchFamily="18" charset="0"/>
              </a:rPr>
              <a:t>(continued)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p:cNvSpPr>
            <a:spLocks noGrp="1"/>
          </p:cNvSpPr>
          <p:nvPr>
            <p:ph type="subTitle" idx="1"/>
          </p:nvPr>
        </p:nvSpPr>
        <p:spPr>
          <a:xfrm>
            <a:off x="609600" y="1733550"/>
            <a:ext cx="8077200" cy="2438400"/>
          </a:xfrm>
        </p:spPr>
        <p:txBody>
          <a:bodyPr>
            <a:normAutofit/>
          </a:bodyPr>
          <a:lstStyle/>
          <a:p>
            <a:pPr marL="285750" marR="0" indent="-285750" algn="l">
              <a:spcBef>
                <a:spcPts val="0"/>
              </a:spcBef>
              <a:spcAft>
                <a:spcPts val="0"/>
              </a:spcAft>
              <a:buClr>
                <a:schemeClr val="tx1"/>
              </a:buClr>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spcBef>
                <a:spcPts val="0"/>
              </a:spcBef>
              <a:buClr>
                <a:schemeClr val="tx1"/>
              </a:buClr>
              <a:buFont typeface="Arial" panose="020B0604020202020204" pitchFamily="34" charset="0"/>
              <a:buChar char="•"/>
            </a:pPr>
            <a:r>
              <a:rPr lang="en-US" sz="2000" b="1" dirty="0">
                <a:solidFill>
                  <a:schemeClr val="tx1"/>
                </a:solidFill>
                <a:latin typeface="Calibri" panose="020F0502020204030204" pitchFamily="34" charset="0"/>
                <a:ea typeface="Calibri" panose="020F0502020204030204" pitchFamily="34" charset="0"/>
                <a:cs typeface="Times New Roman" panose="02020603050405020304" pitchFamily="18" charset="0"/>
              </a:rPr>
              <a:t>Since 2019, ATM </a:t>
            </a: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has appropriated annual AH funds resulting in 4 additional affordable housing units already or soon-to-be eligible for the Town’s Subsidized Housing Inventory (SHI), important for meeting 40B 10% threshold requirements.  CMAHT, using these appropriations, has also committed funds for land </a:t>
            </a:r>
            <a:r>
              <a:rPr lang="en-US" sz="2000" b="1" dirty="0">
                <a:solidFill>
                  <a:schemeClr val="tx1"/>
                </a:solidFill>
                <a:latin typeface="Calibri" panose="020F0502020204030204" pitchFamily="34" charset="0"/>
                <a:ea typeface="Calibri" panose="020F0502020204030204" pitchFamily="34" charset="0"/>
                <a:cs typeface="Times New Roman" panose="02020603050405020304" pitchFamily="18" charset="0"/>
              </a:rPr>
              <a:t>acquisition</a:t>
            </a: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2000" b="1" dirty="0">
                <a:solidFill>
                  <a:schemeClr val="tx1"/>
                </a:solidFill>
                <a:latin typeface="Calibri" panose="020F0502020204030204" pitchFamily="34" charset="0"/>
                <a:ea typeface="Calibri" panose="020F0502020204030204" pitchFamily="34" charset="0"/>
                <a:cs typeface="Times New Roman" panose="02020603050405020304" pitchFamily="18" charset="0"/>
              </a:rPr>
              <a:t>to include future development of</a:t>
            </a: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5 more AH units pending ATM approval of Article 25.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2"/>
          </p:nvPr>
        </p:nvSpPr>
        <p:spPr/>
        <p:txBody>
          <a:bodyPr/>
          <a:lstStyle/>
          <a:p>
            <a:fld id="{18362CF7-34D8-4635-A9AE-FBAFA8966551}" type="slidenum">
              <a:rPr lang="en-US" smtClean="0"/>
              <a:t>5</a:t>
            </a:fld>
            <a:endParaRPr lang="en-US" dirty="0"/>
          </a:p>
        </p:txBody>
      </p:sp>
      <p:sp>
        <p:nvSpPr>
          <p:cNvPr id="7" name="TextBox 6">
            <a:extLst>
              <a:ext uri="{FF2B5EF4-FFF2-40B4-BE49-F238E27FC236}">
                <a16:creationId xmlns:a16="http://schemas.microsoft.com/office/drawing/2014/main" id="{9A35205C-72F1-462B-BA9B-9E246138F67B}"/>
              </a:ext>
            </a:extLst>
          </p:cNvPr>
          <p:cNvSpPr txBox="1"/>
          <p:nvPr/>
        </p:nvSpPr>
        <p:spPr>
          <a:xfrm>
            <a:off x="7239000" y="347633"/>
            <a:ext cx="1447800" cy="400110"/>
          </a:xfrm>
          <a:prstGeom prst="rect">
            <a:avLst/>
          </a:prstGeom>
          <a:noFill/>
        </p:spPr>
        <p:txBody>
          <a:bodyPr wrap="square" rtlCol="0">
            <a:spAutoFit/>
          </a:bodyPr>
          <a:lstStyle/>
          <a:p>
            <a:r>
              <a:rPr lang="en-US" sz="2000" dirty="0"/>
              <a:t>ARTICLE 24</a:t>
            </a:r>
          </a:p>
        </p:txBody>
      </p:sp>
      <p:pic>
        <p:nvPicPr>
          <p:cNvPr id="6" name="Picture 23" descr="Town Seal">
            <a:extLst>
              <a:ext uri="{FF2B5EF4-FFF2-40B4-BE49-F238E27FC236}">
                <a16:creationId xmlns:a16="http://schemas.microsoft.com/office/drawing/2014/main" id="{2CD47F45-3DA3-FB31-D1C8-60FF204B2E8F}"/>
              </a:ext>
            </a:extLst>
          </p:cNvPr>
          <p:cNvPicPr>
            <a:picLocks noChangeAspect="1" noChangeArrowheads="1"/>
          </p:cNvPicPr>
          <p:nvPr/>
        </p:nvPicPr>
        <p:blipFill>
          <a:blip r:embed="rId2" cstate="print">
            <a:clrChange>
              <a:clrFrom>
                <a:srgbClr val="F5F5F5"/>
              </a:clrFrom>
              <a:clrTo>
                <a:srgbClr val="F5F5F5">
                  <a:alpha val="0"/>
                </a:srgbClr>
              </a:clrTo>
            </a:clrChange>
            <a:extLst>
              <a:ext uri="{28A0092B-C50C-407E-A947-70E740481C1C}">
                <a14:useLocalDpi xmlns:a14="http://schemas.microsoft.com/office/drawing/2010/main" val="0"/>
              </a:ext>
            </a:extLst>
          </a:blip>
          <a:srcRect/>
          <a:stretch>
            <a:fillRect/>
          </a:stretch>
        </p:blipFill>
        <p:spPr bwMode="auto">
          <a:xfrm>
            <a:off x="457200" y="402895"/>
            <a:ext cx="838200" cy="8294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02295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04081"/>
            <a:ext cx="7620000" cy="829469"/>
          </a:xfrm>
        </p:spPr>
        <p:txBody>
          <a:bodyPr>
            <a:noAutofit/>
          </a:bodyPr>
          <a:lstStyle/>
          <a:p>
            <a:pPr marL="0" marR="0">
              <a:spcBef>
                <a:spcPts val="0"/>
              </a:spcBef>
              <a:spcAft>
                <a:spcPts val="0"/>
              </a:spcAft>
            </a:pPr>
            <a:r>
              <a:rPr lang="en-US" sz="2000" b="1" dirty="0">
                <a:effectLst/>
                <a:latin typeface="Calibri" panose="020F0502020204030204" pitchFamily="34" charset="0"/>
                <a:ea typeface="Calibri" panose="020F0502020204030204" pitchFamily="34" charset="0"/>
                <a:cs typeface="Times New Roman" panose="02020603050405020304" pitchFamily="18" charset="0"/>
              </a:rPr>
              <a:t>APPROPRIATIONS ARE MEETING TOWN AFFORDABLE HOUSING GOALS</a:t>
            </a:r>
            <a:br>
              <a:rPr lang="en-US" sz="2000" b="1" dirty="0">
                <a:effectLst/>
                <a:latin typeface="Calibri" panose="020F0502020204030204" pitchFamily="34" charset="0"/>
                <a:ea typeface="Calibri" panose="020F0502020204030204" pitchFamily="34" charset="0"/>
                <a:cs typeface="Times New Roman" panose="02020603050405020304" pitchFamily="18" charset="0"/>
              </a:rPr>
            </a:br>
            <a:r>
              <a:rPr lang="en-US" sz="2000" b="1" dirty="0">
                <a:effectLst/>
                <a:latin typeface="Calibri" panose="020F0502020204030204" pitchFamily="34" charset="0"/>
                <a:ea typeface="Calibri" panose="020F0502020204030204" pitchFamily="34" charset="0"/>
                <a:cs typeface="Times New Roman" panose="02020603050405020304" pitchFamily="18" charset="0"/>
              </a:rPr>
              <a:t>(continued)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p:cNvSpPr>
            <a:spLocks noGrp="1"/>
          </p:cNvSpPr>
          <p:nvPr>
            <p:ph type="subTitle" idx="1"/>
          </p:nvPr>
        </p:nvSpPr>
        <p:spPr>
          <a:xfrm>
            <a:off x="609600" y="1733550"/>
            <a:ext cx="8077200" cy="2819400"/>
          </a:xfrm>
        </p:spPr>
        <p:txBody>
          <a:bodyPr>
            <a:normAutofit lnSpcReduction="10000"/>
          </a:bodyPr>
          <a:lstStyle/>
          <a:p>
            <a:pPr marL="342900" marR="0" lvl="0" indent="-342900" algn="l">
              <a:spcBef>
                <a:spcPts val="0"/>
              </a:spcBef>
              <a:spcAft>
                <a:spcPts val="0"/>
              </a:spcAft>
              <a:buClr>
                <a:schemeClr val="tx1"/>
              </a:buClr>
              <a:buFont typeface="Arial" panose="020B0604020202020204" pitchFamily="34" charset="0"/>
              <a:buChar char="•"/>
            </a:pP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ATM AH appropriations allow the Select Board and Trust to act quickly throughout the year to seize opportunities with a relatively modest amount of money for either adding or preventing losing AH units already on the Town’s SHI.</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gn="l">
              <a:spcBef>
                <a:spcPts val="0"/>
              </a:spcBef>
              <a:spcAft>
                <a:spcPts val="0"/>
              </a:spcAft>
              <a:buClr>
                <a:schemeClr val="tx1"/>
              </a:buClr>
              <a:buFont typeface="Arial" panose="020B0604020202020204" pitchFamily="34" charset="0"/>
              <a:buChar char="•"/>
            </a:pP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a:spcBef>
                <a:spcPts val="0"/>
              </a:spcBef>
              <a:spcAft>
                <a:spcPts val="0"/>
              </a:spcAft>
              <a:buClr>
                <a:schemeClr val="tx1"/>
              </a:buClr>
              <a:buFont typeface="Arial" panose="020B0604020202020204" pitchFamily="34" charset="0"/>
              <a:buChar char="•"/>
            </a:pPr>
            <a:r>
              <a:rPr lang="en-US" sz="2000" b="1" dirty="0">
                <a:solidFill>
                  <a:schemeClr val="tx1"/>
                </a:solidFill>
                <a:latin typeface="Calibri" panose="020F0502020204030204" pitchFamily="34" charset="0"/>
                <a:ea typeface="Calibri" panose="020F0502020204030204" pitchFamily="34" charset="0"/>
                <a:cs typeface="Times New Roman" panose="02020603050405020304" pitchFamily="18" charset="0"/>
              </a:rPr>
              <a:t>ATM</a:t>
            </a: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Article 25 for the </a:t>
            </a:r>
            <a:r>
              <a:rPr lang="en-US" sz="2000" b="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Assabet</a:t>
            </a: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River Bluff Project is another example that leverages available CMAHT AH funds that, in this case, creatively bring together an opportunity that both meet the Town’s affordable housing </a:t>
            </a:r>
            <a:r>
              <a:rPr lang="en-US" sz="2000" b="1"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and </a:t>
            </a: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open space goals.</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457200" marR="0" algn="l">
              <a:spcBef>
                <a:spcPts val="0"/>
              </a:spcBef>
              <a:spcAft>
                <a:spcPts val="0"/>
              </a:spcAft>
              <a:buClr>
                <a:schemeClr val="tx1"/>
              </a:buClr>
            </a:pPr>
            <a:r>
              <a:rPr lang="en-US" sz="1800" b="1"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2"/>
          </p:nvPr>
        </p:nvSpPr>
        <p:spPr/>
        <p:txBody>
          <a:bodyPr/>
          <a:lstStyle/>
          <a:p>
            <a:fld id="{18362CF7-34D8-4635-A9AE-FBAFA8966551}" type="slidenum">
              <a:rPr lang="en-US" smtClean="0"/>
              <a:t>6</a:t>
            </a:fld>
            <a:endParaRPr lang="en-US" dirty="0"/>
          </a:p>
        </p:txBody>
      </p:sp>
      <p:sp>
        <p:nvSpPr>
          <p:cNvPr id="7" name="TextBox 6">
            <a:extLst>
              <a:ext uri="{FF2B5EF4-FFF2-40B4-BE49-F238E27FC236}">
                <a16:creationId xmlns:a16="http://schemas.microsoft.com/office/drawing/2014/main" id="{9A35205C-72F1-462B-BA9B-9E246138F67B}"/>
              </a:ext>
            </a:extLst>
          </p:cNvPr>
          <p:cNvSpPr txBox="1"/>
          <p:nvPr/>
        </p:nvSpPr>
        <p:spPr>
          <a:xfrm>
            <a:off x="7315200" y="347633"/>
            <a:ext cx="1371600" cy="400110"/>
          </a:xfrm>
          <a:prstGeom prst="rect">
            <a:avLst/>
          </a:prstGeom>
          <a:noFill/>
        </p:spPr>
        <p:txBody>
          <a:bodyPr wrap="square" rtlCol="0">
            <a:spAutoFit/>
          </a:bodyPr>
          <a:lstStyle/>
          <a:p>
            <a:r>
              <a:rPr lang="en-US" sz="2000" dirty="0"/>
              <a:t>ARTICLE 24</a:t>
            </a:r>
          </a:p>
        </p:txBody>
      </p:sp>
      <p:pic>
        <p:nvPicPr>
          <p:cNvPr id="6" name="Picture 23" descr="Town Seal">
            <a:extLst>
              <a:ext uri="{FF2B5EF4-FFF2-40B4-BE49-F238E27FC236}">
                <a16:creationId xmlns:a16="http://schemas.microsoft.com/office/drawing/2014/main" id="{EB911093-155D-86D7-33F5-CE071736CACC}"/>
              </a:ext>
            </a:extLst>
          </p:cNvPr>
          <p:cNvPicPr>
            <a:picLocks noChangeAspect="1" noChangeArrowheads="1"/>
          </p:cNvPicPr>
          <p:nvPr/>
        </p:nvPicPr>
        <p:blipFill>
          <a:blip r:embed="rId2" cstate="print">
            <a:clrChange>
              <a:clrFrom>
                <a:srgbClr val="F5F5F5"/>
              </a:clrFrom>
              <a:clrTo>
                <a:srgbClr val="F5F5F5">
                  <a:alpha val="0"/>
                </a:srgbClr>
              </a:clrTo>
            </a:clrChange>
            <a:extLst>
              <a:ext uri="{28A0092B-C50C-407E-A947-70E740481C1C}">
                <a14:useLocalDpi xmlns:a14="http://schemas.microsoft.com/office/drawing/2010/main" val="0"/>
              </a:ext>
            </a:extLst>
          </a:blip>
          <a:srcRect/>
          <a:stretch>
            <a:fillRect/>
          </a:stretch>
        </p:blipFill>
        <p:spPr bwMode="auto">
          <a:xfrm>
            <a:off x="457200" y="402895"/>
            <a:ext cx="838200" cy="8294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77539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04081"/>
            <a:ext cx="7620000" cy="829469"/>
          </a:xfrm>
        </p:spPr>
        <p:txBody>
          <a:bodyPr>
            <a:noAutofit/>
          </a:bodyPr>
          <a:lstStyle/>
          <a:p>
            <a:pPr marL="0" marR="0">
              <a:spcBef>
                <a:spcPts val="0"/>
              </a:spcBef>
              <a:spcAft>
                <a:spcPts val="0"/>
              </a:spcAft>
            </a:pPr>
            <a:r>
              <a:rPr lang="en-US" sz="2000" b="1" dirty="0">
                <a:effectLst/>
                <a:latin typeface="Calibri" panose="020F0502020204030204" pitchFamily="34" charset="0"/>
                <a:ea typeface="Calibri" panose="020F0502020204030204" pitchFamily="34" charset="0"/>
                <a:cs typeface="Times New Roman" panose="02020603050405020304" pitchFamily="18" charset="0"/>
              </a:rPr>
              <a:t>APPROPRIATIONS ARE MEETING TOWN AFFORDABLE HOUSING GOALS</a:t>
            </a:r>
            <a:br>
              <a:rPr lang="en-US" sz="2000" b="1" dirty="0">
                <a:effectLst/>
                <a:latin typeface="Calibri" panose="020F0502020204030204" pitchFamily="34" charset="0"/>
                <a:ea typeface="Calibri" panose="020F0502020204030204" pitchFamily="34" charset="0"/>
                <a:cs typeface="Times New Roman" panose="02020603050405020304" pitchFamily="18" charset="0"/>
              </a:rPr>
            </a:br>
            <a:r>
              <a:rPr lang="en-US" sz="2000" b="1" dirty="0">
                <a:effectLst/>
                <a:latin typeface="Calibri" panose="020F0502020204030204" pitchFamily="34" charset="0"/>
                <a:ea typeface="Calibri" panose="020F0502020204030204" pitchFamily="34" charset="0"/>
                <a:cs typeface="Times New Roman" panose="02020603050405020304" pitchFamily="18" charset="0"/>
              </a:rPr>
              <a:t>(continued)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p:cNvSpPr>
            <a:spLocks noGrp="1"/>
          </p:cNvSpPr>
          <p:nvPr>
            <p:ph type="subTitle" idx="1"/>
          </p:nvPr>
        </p:nvSpPr>
        <p:spPr>
          <a:xfrm>
            <a:off x="609600" y="1733550"/>
            <a:ext cx="8077200" cy="2438400"/>
          </a:xfrm>
        </p:spPr>
        <p:txBody>
          <a:bodyPr>
            <a:normAutofit/>
          </a:bodyPr>
          <a:lstStyle/>
          <a:p>
            <a:pPr marL="457200" marR="0" algn="l">
              <a:spcBef>
                <a:spcPts val="0"/>
              </a:spcBef>
              <a:spcAft>
                <a:spcPts val="0"/>
              </a:spcAft>
              <a:buClr>
                <a:schemeClr val="tx1"/>
              </a:buClr>
            </a:pPr>
            <a:r>
              <a:rPr lang="en-US" sz="1800" b="1"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a:spcBef>
                <a:spcPts val="0"/>
              </a:spcBef>
              <a:spcAft>
                <a:spcPts val="0"/>
              </a:spcAft>
              <a:buClr>
                <a:schemeClr val="tx1"/>
              </a:buClr>
              <a:buFont typeface="Arial" panose="020B0604020202020204" pitchFamily="34" charset="0"/>
              <a:buChar char="•"/>
            </a:pP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Town support for this year’s AH appropriation strengthens our continued success to meet town-wide goals which citizens have defined for Concord.  Please support Article 24.</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2"/>
          </p:nvPr>
        </p:nvSpPr>
        <p:spPr/>
        <p:txBody>
          <a:bodyPr/>
          <a:lstStyle/>
          <a:p>
            <a:fld id="{18362CF7-34D8-4635-A9AE-FBAFA8966551}" type="slidenum">
              <a:rPr lang="en-US" smtClean="0"/>
              <a:t>7</a:t>
            </a:fld>
            <a:endParaRPr lang="en-US" dirty="0"/>
          </a:p>
        </p:txBody>
      </p:sp>
      <p:sp>
        <p:nvSpPr>
          <p:cNvPr id="7" name="TextBox 6">
            <a:extLst>
              <a:ext uri="{FF2B5EF4-FFF2-40B4-BE49-F238E27FC236}">
                <a16:creationId xmlns:a16="http://schemas.microsoft.com/office/drawing/2014/main" id="{9A35205C-72F1-462B-BA9B-9E246138F67B}"/>
              </a:ext>
            </a:extLst>
          </p:cNvPr>
          <p:cNvSpPr txBox="1"/>
          <p:nvPr/>
        </p:nvSpPr>
        <p:spPr>
          <a:xfrm>
            <a:off x="7315200" y="347633"/>
            <a:ext cx="1371600" cy="400110"/>
          </a:xfrm>
          <a:prstGeom prst="rect">
            <a:avLst/>
          </a:prstGeom>
          <a:noFill/>
        </p:spPr>
        <p:txBody>
          <a:bodyPr wrap="square" rtlCol="0">
            <a:spAutoFit/>
          </a:bodyPr>
          <a:lstStyle/>
          <a:p>
            <a:r>
              <a:rPr lang="en-US" sz="2000" dirty="0"/>
              <a:t>ARTICLE 24</a:t>
            </a:r>
          </a:p>
        </p:txBody>
      </p:sp>
      <p:pic>
        <p:nvPicPr>
          <p:cNvPr id="6" name="Picture 23" descr="Town Seal">
            <a:extLst>
              <a:ext uri="{FF2B5EF4-FFF2-40B4-BE49-F238E27FC236}">
                <a16:creationId xmlns:a16="http://schemas.microsoft.com/office/drawing/2014/main" id="{EB911093-155D-86D7-33F5-CE071736CACC}"/>
              </a:ext>
            </a:extLst>
          </p:cNvPr>
          <p:cNvPicPr>
            <a:picLocks noChangeAspect="1" noChangeArrowheads="1"/>
          </p:cNvPicPr>
          <p:nvPr/>
        </p:nvPicPr>
        <p:blipFill>
          <a:blip r:embed="rId2" cstate="print">
            <a:clrChange>
              <a:clrFrom>
                <a:srgbClr val="F5F5F5"/>
              </a:clrFrom>
              <a:clrTo>
                <a:srgbClr val="F5F5F5">
                  <a:alpha val="0"/>
                </a:srgbClr>
              </a:clrTo>
            </a:clrChange>
            <a:extLst>
              <a:ext uri="{28A0092B-C50C-407E-A947-70E740481C1C}">
                <a14:useLocalDpi xmlns:a14="http://schemas.microsoft.com/office/drawing/2010/main" val="0"/>
              </a:ext>
            </a:extLst>
          </a:blip>
          <a:srcRect/>
          <a:stretch>
            <a:fillRect/>
          </a:stretch>
        </p:blipFill>
        <p:spPr bwMode="auto">
          <a:xfrm>
            <a:off x="457200" y="402895"/>
            <a:ext cx="838200" cy="8294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7839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402895"/>
            <a:ext cx="8229600" cy="1711655"/>
          </a:xfrm>
        </p:spPr>
        <p:txBody>
          <a:bodyPr>
            <a:noAutofit/>
          </a:bodyPr>
          <a:lstStyle/>
          <a:p>
            <a:r>
              <a:rPr lang="en-US" sz="3200" b="1" dirty="0"/>
              <a:t>ARTICLE 24. Appropriate Funds for </a:t>
            </a:r>
            <a:br>
              <a:rPr lang="en-US" sz="3200" b="1" dirty="0"/>
            </a:br>
            <a:r>
              <a:rPr lang="en-US" sz="3200" b="1" dirty="0"/>
              <a:t>Affordable Housing Development</a:t>
            </a:r>
          </a:p>
        </p:txBody>
      </p:sp>
      <p:sp>
        <p:nvSpPr>
          <p:cNvPr id="3" name="Subtitle 2"/>
          <p:cNvSpPr>
            <a:spLocks noGrp="1"/>
          </p:cNvSpPr>
          <p:nvPr>
            <p:ph type="subTitle" idx="1"/>
          </p:nvPr>
        </p:nvSpPr>
        <p:spPr>
          <a:xfrm>
            <a:off x="914400" y="2114551"/>
            <a:ext cx="7162800" cy="1981200"/>
          </a:xfrm>
        </p:spPr>
        <p:txBody>
          <a:bodyPr>
            <a:noAutofit/>
          </a:bodyPr>
          <a:lstStyle/>
          <a:p>
            <a:pPr marL="0" marR="0" algn="l">
              <a:spcBef>
                <a:spcPts val="0"/>
              </a:spcBef>
              <a:spcAft>
                <a:spcPts val="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Ms. Ackerman moves </a:t>
            </a:r>
            <a:r>
              <a:rPr lang="en-US" sz="2400" b="1" dirty="0">
                <a:latin typeface="Calibri" panose="020F0502020204030204" pitchFamily="34" charset="0"/>
                <a:ea typeface="Calibri" panose="020F0502020204030204" pitchFamily="34" charset="0"/>
                <a:cs typeface="Times New Roman" panose="02020603050405020304" pitchFamily="18" charset="0"/>
              </a:rPr>
              <a:t>that</a:t>
            </a:r>
            <a:r>
              <a:rPr lang="en-US" sz="2400" b="1" dirty="0">
                <a:effectLst/>
                <a:latin typeface="Calibri" panose="020F0502020204030204" pitchFamily="34" charset="0"/>
                <a:ea typeface="Calibri" panose="020F0502020204030204" pitchFamily="34" charset="0"/>
                <a:cs typeface="Times New Roman" panose="02020603050405020304" pitchFamily="18" charset="0"/>
              </a:rPr>
              <a:t> the Town transfer $500,000 from the Certified </a:t>
            </a:r>
            <a:r>
              <a:rPr lang="en-US" sz="2400" b="1" dirty="0">
                <a:latin typeface="Calibri" panose="020F0502020204030204" pitchFamily="34" charset="0"/>
                <a:ea typeface="Calibri" panose="020F0502020204030204" pitchFamily="34" charset="0"/>
                <a:cs typeface="Times New Roman" panose="02020603050405020304" pitchFamily="18" charset="0"/>
              </a:rPr>
              <a:t>F</a:t>
            </a:r>
            <a:r>
              <a:rPr lang="en-US" sz="2400" b="1" dirty="0">
                <a:effectLst/>
                <a:latin typeface="Calibri" panose="020F0502020204030204" pitchFamily="34" charset="0"/>
                <a:ea typeface="Calibri" panose="020F0502020204030204" pitchFamily="34" charset="0"/>
                <a:cs typeface="Times New Roman" panose="02020603050405020304" pitchFamily="18" charset="0"/>
              </a:rPr>
              <a:t>ree </a:t>
            </a:r>
            <a:r>
              <a:rPr lang="en-US" sz="2400" b="1" dirty="0">
                <a:latin typeface="Calibri" panose="020F0502020204030204" pitchFamily="34" charset="0"/>
                <a:ea typeface="Calibri" panose="020F0502020204030204" pitchFamily="34" charset="0"/>
                <a:cs typeface="Times New Roman" panose="02020603050405020304" pitchFamily="18" charset="0"/>
              </a:rPr>
              <a:t>C</a:t>
            </a:r>
            <a:r>
              <a:rPr lang="en-US" sz="2400" b="1" dirty="0">
                <a:effectLst/>
                <a:latin typeface="Calibri" panose="020F0502020204030204" pitchFamily="34" charset="0"/>
                <a:ea typeface="Calibri" panose="020F0502020204030204" pitchFamily="34" charset="0"/>
                <a:cs typeface="Times New Roman" panose="02020603050405020304" pitchFamily="18" charset="0"/>
              </a:rPr>
              <a:t>ash Balance </a:t>
            </a:r>
            <a:r>
              <a:rPr lang="en-US" sz="2400" b="1" dirty="0">
                <a:latin typeface="Calibri" panose="020F0502020204030204" pitchFamily="34" charset="0"/>
                <a:ea typeface="Calibri" panose="020F0502020204030204" pitchFamily="34" charset="0"/>
                <a:cs typeface="Times New Roman" panose="02020603050405020304" pitchFamily="18" charset="0"/>
              </a:rPr>
              <a:t>of June 30, 2021 </a:t>
            </a:r>
            <a:r>
              <a:rPr lang="en-US" sz="2400" b="1" dirty="0">
                <a:effectLst/>
                <a:latin typeface="Calibri" panose="020F0502020204030204" pitchFamily="34" charset="0"/>
                <a:ea typeface="Calibri" panose="020F0502020204030204" pitchFamily="34" charset="0"/>
                <a:cs typeface="Times New Roman" panose="02020603050405020304" pitchFamily="18" charset="0"/>
              </a:rPr>
              <a:t>to the Concord Municipal Affordable Housing Trust (CMAHT) for the purpose of developing or supporting affordable housing within the Town.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18362CF7-34D8-4635-A9AE-FBAFA8966551}" type="slidenum">
              <a:rPr lang="en-US" smtClean="0"/>
              <a:t>8</a:t>
            </a:fld>
            <a:endParaRPr lang="en-US" dirty="0"/>
          </a:p>
        </p:txBody>
      </p:sp>
      <p:pic>
        <p:nvPicPr>
          <p:cNvPr id="7" name="Picture 23" descr="Town Seal">
            <a:extLst>
              <a:ext uri="{FF2B5EF4-FFF2-40B4-BE49-F238E27FC236}">
                <a16:creationId xmlns:a16="http://schemas.microsoft.com/office/drawing/2014/main" id="{C744DF19-5497-4956-B1DE-249B221D26DB}"/>
              </a:ext>
            </a:extLst>
          </p:cNvPr>
          <p:cNvPicPr>
            <a:picLocks noChangeAspect="1" noChangeArrowheads="1"/>
          </p:cNvPicPr>
          <p:nvPr/>
        </p:nvPicPr>
        <p:blipFill>
          <a:blip r:embed="rId2" cstate="print">
            <a:clrChange>
              <a:clrFrom>
                <a:srgbClr val="F5F5F5"/>
              </a:clrFrom>
              <a:clrTo>
                <a:srgbClr val="F5F5F5">
                  <a:alpha val="0"/>
                </a:srgbClr>
              </a:clrTo>
            </a:clrChange>
            <a:extLst>
              <a:ext uri="{28A0092B-C50C-407E-A947-70E740481C1C}">
                <a14:useLocalDpi xmlns:a14="http://schemas.microsoft.com/office/drawing/2010/main" val="0"/>
              </a:ext>
            </a:extLst>
          </a:blip>
          <a:srcRect/>
          <a:stretch>
            <a:fillRect/>
          </a:stretch>
        </p:blipFill>
        <p:spPr bwMode="auto">
          <a:xfrm>
            <a:off x="457200" y="402895"/>
            <a:ext cx="838200" cy="8294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132737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Electronic Presentation Guidelines 2019</Template>
  <TotalTime>2102</TotalTime>
  <Words>624</Words>
  <Application>Microsoft Office PowerPoint</Application>
  <PresentationFormat>On-screen Show (16:9)</PresentationFormat>
  <Paragraphs>43</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Symbol</vt:lpstr>
      <vt:lpstr>Office Theme</vt:lpstr>
      <vt:lpstr>ARTICLE 24. Appropriate Funds for  Affordable Housing Development</vt:lpstr>
      <vt:lpstr>AFFORDABLE HOUSING FUNDING SOURCES BEING PURSUED </vt:lpstr>
      <vt:lpstr>AFFORDABLE HOUSING FUNDING SOURCES BEING PURSUED (continued)  </vt:lpstr>
      <vt:lpstr>APPROPRIATIONS ARE MEETING TOWN AFFORDABLE HOUSING GOALS</vt:lpstr>
      <vt:lpstr>APPROPRIATIONS ARE MEETING TOWN AFFORDABLE HOUSING GOALS (continued)</vt:lpstr>
      <vt:lpstr>APPROPRIATIONS ARE MEETING TOWN AFFORDABLE HOUSING GOALS (continued)</vt:lpstr>
      <vt:lpstr>APPROPRIATIONS ARE MEETING TOWN AFFORDABLE HOUSING GOALS (continued)</vt:lpstr>
      <vt:lpstr>ARTICLE 24. Appropriate Funds for  Affordable Housing Development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Presentation Guidelines</dc:title>
  <dc:creator>Carmin Reiss</dc:creator>
  <cp:lastModifiedBy>Christopher Carmody</cp:lastModifiedBy>
  <cp:revision>45</cp:revision>
  <dcterms:created xsi:type="dcterms:W3CDTF">2018-11-06T01:42:37Z</dcterms:created>
  <dcterms:modified xsi:type="dcterms:W3CDTF">2022-04-28T17:12:22Z</dcterms:modified>
</cp:coreProperties>
</file>