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5" r:id="rId5"/>
    <p:sldId id="258" r:id="rId6"/>
    <p:sldId id="268" r:id="rId7"/>
    <p:sldId id="269" r:id="rId8"/>
    <p:sldId id="259" r:id="rId9"/>
    <p:sldId id="271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28B"/>
    <a:srgbClr val="0C2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/>
    <p:restoredTop sz="94705"/>
  </p:normalViewPr>
  <p:slideViewPr>
    <p:cSldViewPr>
      <p:cViewPr varScale="1">
        <p:scale>
          <a:sx n="144" d="100"/>
          <a:sy n="144" d="100"/>
        </p:scale>
        <p:origin x="111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73D05-6575-4EDC-B64A-CFB6DC1CF850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9471-CD9B-4060-9245-E5C00C2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68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4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Moon 11"/>
          <p:cNvSpPr/>
          <p:nvPr userDrawn="1"/>
        </p:nvSpPr>
        <p:spPr>
          <a:xfrm rot="362215">
            <a:off x="274263" y="384338"/>
            <a:ext cx="387963" cy="888824"/>
          </a:xfrm>
          <a:prstGeom prst="moon">
            <a:avLst/>
          </a:prstGeom>
          <a:solidFill>
            <a:srgbClr val="1D3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Moon 11"/>
          <p:cNvSpPr/>
          <p:nvPr userDrawn="1"/>
        </p:nvSpPr>
        <p:spPr>
          <a:xfrm rot="362215">
            <a:off x="274263" y="384338"/>
            <a:ext cx="387963" cy="888824"/>
          </a:xfrm>
          <a:prstGeom prst="moon">
            <a:avLst/>
          </a:prstGeom>
          <a:solidFill>
            <a:srgbClr val="1D3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5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5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5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4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00" y="452437"/>
            <a:ext cx="8559800" cy="762000"/>
          </a:xfrm>
        </p:spPr>
        <p:txBody>
          <a:bodyPr>
            <a:noAutofit/>
          </a:bodyPr>
          <a:lstStyle/>
          <a:p>
            <a:r>
              <a:rPr lang="en-US" sz="3600" b="1" dirty="0"/>
              <a:t>ARTICLE 25. </a:t>
            </a:r>
            <a:r>
              <a:rPr lang="en-US" sz="3600" b="1" dirty="0" err="1"/>
              <a:t>Assabet</a:t>
            </a:r>
            <a:r>
              <a:rPr lang="en-US" sz="3600" b="1" dirty="0"/>
              <a:t> River Bluff Acquisition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42558"/>
            <a:ext cx="7162800" cy="144780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Ms. Ackerman moves:</a:t>
            </a:r>
          </a:p>
          <a:p>
            <a:pPr lvl="0" algn="l"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the Town authorize the Treasurer with the approval of the Select Board to borrow the sum of $500,000 under Mass. Gen. Laws c. 44, </a:t>
            </a:r>
            <a:r>
              <a:rPr lang="en-US" sz="2400" dirty="0"/>
              <a:t>§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8C or any other enabling authority, for the purpose of purchasing for community housing, conservation, and passive recreation purposes a certain property together with buildings thereon known as the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Assabet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River Bluff and further described in the Warrant on the conditions and terms set forth in the Warrant.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8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Diagram, map&#10;&#10;Description automatically generated">
            <a:extLst>
              <a:ext uri="{FF2B5EF4-FFF2-40B4-BE49-F238E27FC236}">
                <a16:creationId xmlns:a16="http://schemas.microsoft.com/office/drawing/2014/main" id="{4286AB42-EB97-4A38-BEC6-4F22061EA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b="15556"/>
          <a:stretch/>
        </p:blipFill>
        <p:spPr>
          <a:xfrm>
            <a:off x="3215860" y="1521278"/>
            <a:ext cx="5452797" cy="304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9761AC-F9DB-4F35-A752-E472FA1EDA6E}"/>
              </a:ext>
            </a:extLst>
          </p:cNvPr>
          <p:cNvSpPr txBox="1"/>
          <p:nvPr/>
        </p:nvSpPr>
        <p:spPr>
          <a:xfrm>
            <a:off x="5257800" y="419031"/>
            <a:ext cx="3450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ARTICLE 25: </a:t>
            </a:r>
            <a:r>
              <a:rPr lang="en-US" sz="2000" dirty="0" err="1"/>
              <a:t>Assabet</a:t>
            </a:r>
            <a:r>
              <a:rPr lang="en-US" sz="2000" dirty="0"/>
              <a:t> River Bluff Preservation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0754E-4523-45D0-A962-F251BFD76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99" r="8291"/>
          <a:stretch/>
        </p:blipFill>
        <p:spPr>
          <a:xfrm rot="16200000">
            <a:off x="-252874" y="1240752"/>
            <a:ext cx="4114800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0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9394D7BA-02BC-448F-A74A-A65E8CEA4B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4794" r="4565" b="4794"/>
          <a:stretch/>
        </p:blipFill>
        <p:spPr>
          <a:xfrm>
            <a:off x="533400" y="361950"/>
            <a:ext cx="2864643" cy="4296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A22DF9-A887-4828-A4A3-C2593532B1A5}"/>
              </a:ext>
            </a:extLst>
          </p:cNvPr>
          <p:cNvSpPr txBox="1"/>
          <p:nvPr/>
        </p:nvSpPr>
        <p:spPr>
          <a:xfrm>
            <a:off x="5257800" y="419031"/>
            <a:ext cx="3450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ARTICLE 25: </a:t>
            </a:r>
            <a:r>
              <a:rPr lang="en-US" sz="2000" dirty="0" err="1"/>
              <a:t>Assabet</a:t>
            </a:r>
            <a:r>
              <a:rPr lang="en-US" sz="2000" dirty="0"/>
              <a:t> River Bluff Preservation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BB103F9-67B9-4813-B85F-B407F246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1885950"/>
            <a:ext cx="4343400" cy="16764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Article 25 Funds will be used towards the purchase of the open space (Parcel B)</a:t>
            </a:r>
          </a:p>
        </p:txBody>
      </p:sp>
    </p:spTree>
    <p:extLst>
      <p:ext uri="{BB962C8B-B14F-4D97-AF65-F5344CB8AC3E}">
        <p14:creationId xmlns:p14="http://schemas.microsoft.com/office/powerpoint/2010/main" val="307718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7529-EFF0-4452-9C87-7C88A68CBE26}"/>
              </a:ext>
            </a:extLst>
          </p:cNvPr>
          <p:cNvSpPr txBox="1"/>
          <p:nvPr/>
        </p:nvSpPr>
        <p:spPr>
          <a:xfrm>
            <a:off x="3962400" y="429935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ARTICLE 25: </a:t>
            </a:r>
            <a:r>
              <a:rPr lang="en-US" sz="2000" dirty="0" err="1"/>
              <a:t>Assabet</a:t>
            </a:r>
            <a:r>
              <a:rPr lang="en-US" sz="2000" dirty="0"/>
              <a:t> River Bluff Preservation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289167-255C-4EBB-A3EE-41848FFBFD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E0E08D7-1E3F-447F-82F9-C77708FC50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3E0948-3E16-42E5-B3BB-136EDA70F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7176"/>
              </p:ext>
            </p:extLst>
          </p:nvPr>
        </p:nvGraphicFramePr>
        <p:xfrm>
          <a:off x="457200" y="429935"/>
          <a:ext cx="8229599" cy="4149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8911">
                  <a:extLst>
                    <a:ext uri="{9D8B030D-6E8A-4147-A177-3AD203B41FA5}">
                      <a16:colId xmlns:a16="http://schemas.microsoft.com/office/drawing/2014/main" val="871745238"/>
                    </a:ext>
                  </a:extLst>
                </a:gridCol>
                <a:gridCol w="1514293">
                  <a:extLst>
                    <a:ext uri="{9D8B030D-6E8A-4147-A177-3AD203B41FA5}">
                      <a16:colId xmlns:a16="http://schemas.microsoft.com/office/drawing/2014/main" val="3376163861"/>
                    </a:ext>
                  </a:extLst>
                </a:gridCol>
                <a:gridCol w="1514293">
                  <a:extLst>
                    <a:ext uri="{9D8B030D-6E8A-4147-A177-3AD203B41FA5}">
                      <a16:colId xmlns:a16="http://schemas.microsoft.com/office/drawing/2014/main" val="2678784181"/>
                    </a:ext>
                  </a:extLst>
                </a:gridCol>
                <a:gridCol w="1514293">
                  <a:extLst>
                    <a:ext uri="{9D8B030D-6E8A-4147-A177-3AD203B41FA5}">
                      <a16:colId xmlns:a16="http://schemas.microsoft.com/office/drawing/2014/main" val="1102320623"/>
                    </a:ext>
                  </a:extLst>
                </a:gridCol>
                <a:gridCol w="1397809">
                  <a:extLst>
                    <a:ext uri="{9D8B030D-6E8A-4147-A177-3AD203B41FA5}">
                      <a16:colId xmlns:a16="http://schemas.microsoft.com/office/drawing/2014/main" val="325741805"/>
                    </a:ext>
                  </a:extLst>
                </a:gridCol>
              </a:tblGrid>
              <a:tr h="406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Funding Source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Land Acquisition for Housing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Land Acquisition for Open Space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Land Acquisition Costs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Project Expenses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575710"/>
                  </a:ext>
                </a:extLst>
              </a:tr>
              <a:tr h="552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CPA Funds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300,000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700,000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1,000,000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042252"/>
                  </a:ext>
                </a:extLst>
              </a:tr>
              <a:tr h="552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CMAHT Funds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600,000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-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600,000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$      50,000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6142631"/>
                  </a:ext>
                </a:extLst>
              </a:tr>
              <a:tr h="552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CHF Funds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50,000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-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                   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0270480"/>
                  </a:ext>
                </a:extLst>
              </a:tr>
              <a:tr h="1105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CLCT/SVT Fundraising &amp; LWCF Grant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-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1,150,000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1,150,000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50,000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0954791"/>
                  </a:ext>
                </a:extLst>
              </a:tr>
              <a:tr h="552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$      </a:t>
                      </a: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950,000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 $  1,850,000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 $  2,800,000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100,000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238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6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Picture 10" descr="A picture containing tree, outdoor, grass, forest&#10;&#10;Description automatically generated">
            <a:extLst>
              <a:ext uri="{FF2B5EF4-FFF2-40B4-BE49-F238E27FC236}">
                <a16:creationId xmlns:a16="http://schemas.microsoft.com/office/drawing/2014/main" id="{DCE47C42-C404-42E8-B3B8-34A048D85F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400" y="1352550"/>
            <a:ext cx="4174065" cy="313054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92AEEF-1FCB-4981-8D3C-0F75CBA49D92}"/>
              </a:ext>
            </a:extLst>
          </p:cNvPr>
          <p:cNvSpPr txBox="1"/>
          <p:nvPr/>
        </p:nvSpPr>
        <p:spPr>
          <a:xfrm>
            <a:off x="434220" y="371773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ARTICLE 25: </a:t>
            </a:r>
            <a:r>
              <a:rPr lang="en-US" sz="2000" dirty="0" err="1"/>
              <a:t>Assabet</a:t>
            </a:r>
            <a:r>
              <a:rPr lang="en-US" sz="2000" dirty="0"/>
              <a:t> River Bluff </a:t>
            </a:r>
          </a:p>
          <a:p>
            <a:r>
              <a:rPr lang="en-US" sz="2000" dirty="0"/>
              <a:t>Preservation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6074A2-B9AB-4A2A-BB28-CB05BF316A44}"/>
              </a:ext>
            </a:extLst>
          </p:cNvPr>
          <p:cNvSpPr txBox="1"/>
          <p:nvPr/>
        </p:nvSpPr>
        <p:spPr>
          <a:xfrm>
            <a:off x="4876800" y="525036"/>
            <a:ext cx="40005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Supported by: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Select Board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Finance Committee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Planning Board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Natural Resources Commission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Concord Housing Development             Corporation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Concord Municipal Affordable Housing Trust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Concord Housing Foundation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Concord Land Conservation Trust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Sudbury Valley Trustees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League of Women Voters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00" y="452437"/>
            <a:ext cx="8559800" cy="762000"/>
          </a:xfrm>
        </p:spPr>
        <p:txBody>
          <a:bodyPr>
            <a:noAutofit/>
          </a:bodyPr>
          <a:lstStyle/>
          <a:p>
            <a:r>
              <a:rPr lang="en-US" sz="3600" b="1" dirty="0"/>
              <a:t>ARTICLE 25. </a:t>
            </a:r>
            <a:r>
              <a:rPr lang="en-US" sz="3600" b="1" dirty="0" err="1"/>
              <a:t>Assabet</a:t>
            </a:r>
            <a:r>
              <a:rPr lang="en-US" sz="3600" b="1" dirty="0"/>
              <a:t> River Bluff Acquisition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49816"/>
            <a:ext cx="7162800" cy="144780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Ms. Ackerman moves:</a:t>
            </a:r>
          </a:p>
          <a:p>
            <a:pPr lvl="0" algn="l"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the Town authorize the Treasurer with the approval of the Select Board to borrow the sum of $500,000 under Mass. Gen. Laws c. 44, </a:t>
            </a:r>
            <a:r>
              <a:rPr lang="en-US" sz="2400"/>
              <a:t>§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8C or any other enabling authority, for the purpose of purchasing for community housing, conservation, and passive recreation purposes a certain property together with buildings thereon known as the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Assabet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River Bluff and further described in the Warrant on the conditions and terms set forth in the Warrant.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4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8EEEE00E8DD942B537D798FE8E6338" ma:contentTypeVersion="2" ma:contentTypeDescription="Create a new document." ma:contentTypeScope="" ma:versionID="bb6dce3567854a813074f64e0aabe29b">
  <xsd:schema xmlns:xsd="http://www.w3.org/2001/XMLSchema" xmlns:xs="http://www.w3.org/2001/XMLSchema" xmlns:p="http://schemas.microsoft.com/office/2006/metadata/properties" xmlns:ns3="a8ea9e07-3906-4bae-9b14-3cd0bcc8c5e8" targetNamespace="http://schemas.microsoft.com/office/2006/metadata/properties" ma:root="true" ma:fieldsID="5b61eb6dab8171a0165120cd2aaa1a75" ns3:_="">
    <xsd:import namespace="a8ea9e07-3906-4bae-9b14-3cd0bcc8c5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a9e07-3906-4bae-9b14-3cd0bcc8c5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4F7CB7-FA22-47E0-BF3E-A4B5B21771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B4B0B9-E391-429C-B73E-A079D80BB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ea9e07-3906-4bae-9b14-3cd0bcc8c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43DC4F-D86D-4A0E-91A4-6F4ADB47A28F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a8ea9e07-3906-4bae-9b14-3cd0bcc8c5e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Electronic Presentation Guidelines 2019</Template>
  <TotalTime>3941</TotalTime>
  <Words>365</Words>
  <Application>Microsoft Macintosh PowerPoint</Application>
  <PresentationFormat>On-screen Show (16:9)</PresentationFormat>
  <Paragraphs>62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ARTICLE 25. Assabet River Bluff Acquisition</vt:lpstr>
      <vt:lpstr>PowerPoint Presentation</vt:lpstr>
      <vt:lpstr>PowerPoint Presentation</vt:lpstr>
      <vt:lpstr>PowerPoint Presentation</vt:lpstr>
      <vt:lpstr>PowerPoint Presentation</vt:lpstr>
      <vt:lpstr>ARTICLE 25. Assabet River Bluff Acquisition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Presentation Guidelines</dc:title>
  <dc:creator>Carmin Reiss</dc:creator>
  <cp:lastModifiedBy>Carmin Reiss</cp:lastModifiedBy>
  <cp:revision>43</cp:revision>
  <dcterms:created xsi:type="dcterms:W3CDTF">2018-11-06T01:42:37Z</dcterms:created>
  <dcterms:modified xsi:type="dcterms:W3CDTF">2022-04-27T16:27:36Z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0x010100918EEEE00E8DD942B537D798FE8E6338</vt:lpwstr>
  </property>
</Properties>
</file>