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f3e938640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f3e938640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f3dbfd0a3_0_5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1f3dbfd0a3_0_5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f3e938640a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f3e938640a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f3e938640a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f3e938640a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f3e938640a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f3e938640a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f3e938640a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f3e938640a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f3e938640a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f3e938640a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f3e938640a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f3e938640a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1a9305130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11a9305130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then - there’s a young upstart that wants to enter the race - we’re talking: mini chocolate eggs [click].  Their elders say - no - you’re going to ruin it for Bunnies, but minis goes ahead and throws their hat in the ring.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good news for generational/size diversity - but bad news for chocolate fans, now the vote is split [click]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on election day, Peeps win [click] with less than a majority, less than 50%, of the vote - chocolate loses!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cc0e874144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cc0e874144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Then we continue to drop the last place candidate [click] and transfer their votes until only two candidates remain.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When only two are left, the candidate with more than 50% of the vote, a majority, wins the seat. [click] Congratulations, Louisa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1f3dbfd0a3_0_4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11f3dbfd0a3_0_4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2e53074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22e53074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22e530746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122e530746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125b3535f65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125b3535f65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3e938640a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3e938640a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f3e938640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f3e938640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9f35af3f7a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9f35af3f7a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f3e938640a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f3e938640a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3e938640a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3e938640a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f3e938640a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f3e938640a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f3e938640a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f3e938640a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wn Meeting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p2"/>
          <p:cNvSpPr txBox="1"/>
          <p:nvPr/>
        </p:nvSpPr>
        <p:spPr>
          <a:xfrm>
            <a:off x="905100" y="4609625"/>
            <a:ext cx="7333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2C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rgbClr val="0B5394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B539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390650" y="4201600"/>
            <a:ext cx="82035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rgbClr val="A2C4C9"/>
                </a:solidFill>
              </a:rPr>
              <a:t>Article 23 Citizen Petition: Ranked Choice Voting for Concord Elections</a:t>
            </a:r>
            <a:endParaRPr sz="2200">
              <a:solidFill>
                <a:srgbClr val="A2C4C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52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lt1"/>
                </a:solidFill>
              </a:rPr>
              <a:t>Ms Kavanagh moves 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lt1"/>
                </a:solidFill>
              </a:rPr>
              <a:t>that the Town 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lt1"/>
                </a:solidFill>
              </a:rPr>
              <a:t>take affirmative action on Article 23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EA9999"/>
                </a:solidFill>
              </a:rPr>
              <a:t>Ranked Choice Voting for Concord Elections</a:t>
            </a:r>
            <a:r>
              <a:rPr lang="en" sz="2800" b="1">
                <a:solidFill>
                  <a:srgbClr val="F4CCCC"/>
                </a:solidFill>
              </a:rPr>
              <a:t> </a:t>
            </a:r>
            <a:endParaRPr sz="2800" b="1">
              <a:solidFill>
                <a:srgbClr val="F4CCC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lt1"/>
                </a:solidFill>
              </a:rPr>
              <a:t>(as printed in the handout)</a:t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2"/>
          <p:cNvPicPr preferRelativeResize="0"/>
          <p:nvPr/>
        </p:nvPicPr>
        <p:blipFill rotWithShape="1">
          <a:blip r:embed="rId3">
            <a:alphaModFix/>
          </a:blip>
          <a:srcRect l="9052" r="-14437"/>
          <a:stretch/>
        </p:blipFill>
        <p:spPr>
          <a:xfrm>
            <a:off x="1806675" y="258225"/>
            <a:ext cx="6227475" cy="390485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4006475" y="361850"/>
            <a:ext cx="3145500" cy="39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>
                <a:solidFill>
                  <a:schemeClr val="lt1"/>
                </a:solidFill>
              </a:rPr>
              <a:t>Concord: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>
                <a:solidFill>
                  <a:schemeClr val="lt1"/>
                </a:solidFill>
              </a:rPr>
              <a:t>It’s time to 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>
                <a:solidFill>
                  <a:srgbClr val="FFD966"/>
                </a:solidFill>
              </a:rPr>
              <a:t>trailblaze  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>
                <a:solidFill>
                  <a:schemeClr val="lt1"/>
                </a:solidFill>
              </a:rPr>
              <a:t>for 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>
                <a:solidFill>
                  <a:schemeClr val="lt1"/>
                </a:solidFill>
              </a:rPr>
              <a:t>democracy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 u="sng">
                <a:solidFill>
                  <a:schemeClr val="lt1"/>
                </a:solidFill>
              </a:rPr>
              <a:t>again</a:t>
            </a:r>
            <a:endParaRPr sz="3400" b="1" u="sng">
              <a:solidFill>
                <a:schemeClr val="lt1"/>
              </a:solidFill>
            </a:endParaRPr>
          </a:p>
        </p:txBody>
      </p:sp>
      <p:sp>
        <p:nvSpPr>
          <p:cNvPr id="131" name="Google Shape;131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52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Ms Kavanagh moves 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that the Town 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</a:rPr>
              <a:t>take affirmative action on Article 23</a:t>
            </a:r>
            <a:endParaRPr sz="28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4CCCC"/>
                </a:solidFill>
              </a:rPr>
              <a:t>Ranked Choice Voting for Concord Elections </a:t>
            </a:r>
            <a:endParaRPr sz="2800" b="1">
              <a:solidFill>
                <a:srgbClr val="F4CCC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</a:rPr>
              <a:t>(as printed in the handout)</a:t>
            </a:r>
            <a:endParaRPr sz="4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EXTRA SLIDES MIGHT NEED FOR Q &amp; A</a:t>
            </a:r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Voting: Your First Choice…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EA9999"/>
                </a:solidFill>
              </a:rPr>
              <a:t>Clears the Majority Threshold</a:t>
            </a:r>
            <a:r>
              <a:rPr lang="en" sz="2000"/>
              <a:t> (51%)</a:t>
            </a:r>
            <a:endParaRPr sz="14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Game over. Your candidate wins.</a:t>
            </a:r>
            <a:endParaRPr sz="20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EA9999"/>
                </a:solidFill>
              </a:rPr>
              <a:t>Tanks</a:t>
            </a:r>
            <a:r>
              <a:rPr lang="en" sz="2400" b="1"/>
              <a:t> </a:t>
            </a:r>
            <a:r>
              <a:rPr lang="en" sz="2000"/>
              <a:t>- with no chance of winning (20%)</a:t>
            </a:r>
            <a:endParaRPr sz="20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Your vote goes to your 2nd choice.</a:t>
            </a:r>
            <a:endParaRPr sz="20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EA9999"/>
                </a:solidFill>
              </a:rPr>
              <a:t>Sweeps</a:t>
            </a:r>
            <a:r>
              <a:rPr lang="en" sz="2000" b="1"/>
              <a:t> - </a:t>
            </a:r>
            <a:r>
              <a:rPr lang="en" sz="2000"/>
              <a:t>(2 seat race - more than 34%)</a:t>
            </a:r>
            <a:endParaRPr sz="20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Software allocates the extra (surplus) to voters’ 2nd choices.</a:t>
            </a:r>
            <a:endParaRPr sz="2000"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E599"/>
                </a:solidFill>
              </a:rPr>
              <a:t>NO VOTE WASTED</a:t>
            </a:r>
            <a:endParaRPr sz="2000" b="1">
              <a:solidFill>
                <a:srgbClr val="FFE599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Why Do It?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157" name="Google Shape;157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Track record </a:t>
            </a:r>
            <a:r>
              <a:rPr lang="en" sz="2200"/>
              <a:t>of success where it is being used</a:t>
            </a:r>
            <a:endParaRPr sz="2200"/>
          </a:p>
          <a:p>
            <a:pPr marL="457200" lvl="0" indent="-3619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b="1">
                <a:solidFill>
                  <a:srgbClr val="EA9999"/>
                </a:solidFill>
              </a:rPr>
              <a:t>More</a:t>
            </a:r>
            <a:r>
              <a:rPr lang="en" sz="2100"/>
              <a:t> institutions, organizations, states &amp; municipalities using RCV</a:t>
            </a:r>
            <a:endParaRPr sz="900"/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Enthusiastically</a:t>
            </a:r>
            <a:r>
              <a:rPr lang="en" sz="2200">
                <a:solidFill>
                  <a:srgbClr val="EA9999"/>
                </a:solidFill>
              </a:rPr>
              <a:t> </a:t>
            </a:r>
            <a:r>
              <a:rPr lang="en" sz="2200" b="1">
                <a:solidFill>
                  <a:srgbClr val="EA9999"/>
                </a:solidFill>
              </a:rPr>
              <a:t>endorsed </a:t>
            </a:r>
            <a:r>
              <a:rPr lang="en" sz="2200"/>
              <a:t>by national and local LWV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Metrowest </a:t>
            </a:r>
            <a:r>
              <a:rPr lang="en" sz="2200" b="1">
                <a:solidFill>
                  <a:srgbClr val="EA9999"/>
                </a:solidFill>
              </a:rPr>
              <a:t>neighbors</a:t>
            </a:r>
            <a:r>
              <a:rPr lang="en" sz="2200" b="1"/>
              <a:t> </a:t>
            </a:r>
            <a:r>
              <a:rPr lang="en" sz="2200"/>
              <a:t>(Acton, Wayland, Natick and Newton) are also moving in the RCV direction</a:t>
            </a:r>
            <a:endParaRPr sz="2200"/>
          </a:p>
          <a:p>
            <a:pPr marL="457200" lvl="0" indent="-3683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Modest</a:t>
            </a:r>
            <a:r>
              <a:rPr lang="en" sz="2200"/>
              <a:t> expense</a:t>
            </a:r>
            <a:endParaRPr sz="2200"/>
          </a:p>
        </p:txBody>
      </p:sp>
      <p:sp>
        <p:nvSpPr>
          <p:cNvPr id="158" name="Google Shape;158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EA9999"/>
                </a:solidFill>
              </a:rPr>
              <a:t>Key Counting Concepts</a:t>
            </a:r>
            <a:endParaRPr b="1">
              <a:solidFill>
                <a:srgbClr val="EA9999"/>
              </a:solidFill>
            </a:endParaRPr>
          </a:p>
        </p:txBody>
      </p:sp>
      <p:sp>
        <p:nvSpPr>
          <p:cNvPr id="164" name="Google Shape;164;p27"/>
          <p:cNvSpPr txBox="1">
            <a:spLocks noGrp="1"/>
          </p:cNvSpPr>
          <p:nvPr>
            <p:ph type="body" idx="1"/>
          </p:nvPr>
        </p:nvSpPr>
        <p:spPr>
          <a:xfrm>
            <a:off x="479550" y="1115025"/>
            <a:ext cx="8520600" cy="37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E599"/>
                </a:solidFill>
              </a:rPr>
              <a:t>Plurality </a:t>
            </a:r>
            <a:r>
              <a:rPr lang="en" sz="2000" b="1">
                <a:solidFill>
                  <a:srgbClr val="FFE599"/>
                </a:solidFill>
              </a:rPr>
              <a:t>(current)</a:t>
            </a:r>
            <a:r>
              <a:rPr lang="en" sz="2400" b="1">
                <a:solidFill>
                  <a:srgbClr val="FFE599"/>
                </a:solidFill>
              </a:rPr>
              <a:t>:</a:t>
            </a:r>
            <a:r>
              <a:rPr lang="en" sz="2400" b="1"/>
              <a:t> </a:t>
            </a:r>
            <a:r>
              <a:rPr lang="en" sz="2400"/>
              <a:t>winner has the MOST votes</a:t>
            </a:r>
            <a:endParaRPr sz="2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E599"/>
                </a:solidFill>
              </a:rPr>
              <a:t>Majority </a:t>
            </a:r>
            <a:r>
              <a:rPr lang="en" sz="2000" b="1">
                <a:solidFill>
                  <a:srgbClr val="FFE599"/>
                </a:solidFill>
              </a:rPr>
              <a:t>(RCV)</a:t>
            </a:r>
            <a:r>
              <a:rPr lang="en" sz="2400" b="1">
                <a:solidFill>
                  <a:srgbClr val="FFE599"/>
                </a:solidFill>
              </a:rPr>
              <a:t>:</a:t>
            </a:r>
            <a:r>
              <a:rPr lang="en" sz="2400" b="1"/>
              <a:t> </a:t>
            </a:r>
            <a:r>
              <a:rPr lang="en" sz="2400"/>
              <a:t>winner has MORE THAN HALF of votes</a:t>
            </a:r>
            <a:endParaRPr sz="24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E599"/>
                </a:solidFill>
              </a:rPr>
              <a:t>Threshold: </a:t>
            </a:r>
            <a:r>
              <a:rPr lang="en" sz="2400"/>
              <a:t>more than half of votes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                  percentage of votes needed to win</a:t>
            </a:r>
            <a:endParaRPr sz="2400"/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  	1 seat   = 51%	   </a:t>
            </a:r>
            <a:endParaRPr sz="2000"/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  	2 seats = 34%</a:t>
            </a:r>
            <a:endParaRPr sz="2000"/>
          </a:p>
        </p:txBody>
      </p:sp>
      <p:sp>
        <p:nvSpPr>
          <p:cNvPr id="165" name="Google Shape;165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What Article 23 will do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000"/>
              <a:t>Improve the process we use to elect town offices: </a:t>
            </a:r>
            <a:endParaRPr sz="200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3 multi-seat committees: Select, School &amp; Housing</a:t>
            </a:r>
            <a:endParaRPr sz="200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1 Town Moderator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/>
              <a:t>____________________________________________________</a:t>
            </a:r>
            <a:endParaRPr sz="17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800" b="1">
              <a:solidFill>
                <a:srgbClr val="EA999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EA9999"/>
                </a:solidFill>
              </a:rPr>
              <a:t>What Article 23 will not do</a:t>
            </a:r>
            <a:endParaRPr sz="2500" b="1">
              <a:solidFill>
                <a:srgbClr val="EA999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1">
              <a:solidFill>
                <a:srgbClr val="FFE599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000"/>
              <a:t>Change the current structure of elected offices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" sz="2000"/>
              <a:t>Affect state elections or the state ballot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sz="2000"/>
          </a:p>
        </p:txBody>
      </p:sp>
      <p:sp>
        <p:nvSpPr>
          <p:cNvPr id="172" name="Google Shape;172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9"/>
          <p:cNvSpPr/>
          <p:nvPr/>
        </p:nvSpPr>
        <p:spPr>
          <a:xfrm flipH="1">
            <a:off x="2682233" y="2630842"/>
            <a:ext cx="1952100" cy="295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40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78" name="Google Shape;178;p29"/>
          <p:cNvSpPr/>
          <p:nvPr/>
        </p:nvSpPr>
        <p:spPr>
          <a:xfrm>
            <a:off x="2682295" y="2630842"/>
            <a:ext cx="1952100" cy="2952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40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79" name="Google Shape;179;p29"/>
          <p:cNvSpPr txBox="1">
            <a:spLocks noGrp="1"/>
          </p:cNvSpPr>
          <p:nvPr>
            <p:ph type="title"/>
          </p:nvPr>
        </p:nvSpPr>
        <p:spPr>
          <a:xfrm>
            <a:off x="563325" y="436225"/>
            <a:ext cx="7938300" cy="54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The Problem of Vote-Splitting</a:t>
            </a:r>
            <a:endParaRPr b="1"/>
          </a:p>
        </p:txBody>
      </p:sp>
      <p:sp>
        <p:nvSpPr>
          <p:cNvPr id="180" name="Google Shape;180;p29"/>
          <p:cNvSpPr/>
          <p:nvPr/>
        </p:nvSpPr>
        <p:spPr>
          <a:xfrm>
            <a:off x="2682295" y="3418057"/>
            <a:ext cx="1230000" cy="3306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25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81" name="Google Shape;181;p29"/>
          <p:cNvSpPr/>
          <p:nvPr/>
        </p:nvSpPr>
        <p:spPr>
          <a:xfrm>
            <a:off x="2682295" y="1843618"/>
            <a:ext cx="2928300" cy="295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60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82" name="Google Shape;182;p29"/>
          <p:cNvSpPr/>
          <p:nvPr/>
        </p:nvSpPr>
        <p:spPr>
          <a:xfrm>
            <a:off x="2682295" y="1843628"/>
            <a:ext cx="1676100" cy="295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35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83" name="Google Shape;183;p29"/>
          <p:cNvSpPr txBox="1"/>
          <p:nvPr/>
        </p:nvSpPr>
        <p:spPr>
          <a:xfrm>
            <a:off x="5915148" y="2214122"/>
            <a:ext cx="23988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D9EAD3"/>
                </a:solidFill>
              </a:rPr>
              <a:t>Peeps wins with less than a majority (&lt; 50%) of support</a:t>
            </a:r>
            <a:endParaRPr sz="1800" b="1">
              <a:solidFill>
                <a:srgbClr val="D9EAD3"/>
              </a:solidFill>
            </a:endParaRPr>
          </a:p>
        </p:txBody>
      </p:sp>
      <p:cxnSp>
        <p:nvCxnSpPr>
          <p:cNvPr id="184" name="Google Shape;184;p29"/>
          <p:cNvCxnSpPr>
            <a:stCxn id="183" idx="1"/>
          </p:cNvCxnSpPr>
          <p:nvPr/>
        </p:nvCxnSpPr>
        <p:spPr>
          <a:xfrm flipH="1">
            <a:off x="4898448" y="2722022"/>
            <a:ext cx="1016700" cy="169500"/>
          </a:xfrm>
          <a:prstGeom prst="straightConnector1">
            <a:avLst/>
          </a:prstGeom>
          <a:noFill/>
          <a:ln w="19050" cap="flat" cmpd="sng">
            <a:solidFill>
              <a:srgbClr val="D9EAD3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185" name="Google Shape;18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8450" y="3276150"/>
            <a:ext cx="1608675" cy="8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8447" y="1151760"/>
            <a:ext cx="1608671" cy="927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58447" y="2246783"/>
            <a:ext cx="1608671" cy="927425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"/>
          <p:cNvSpPr/>
          <p:nvPr/>
        </p:nvSpPr>
        <p:spPr>
          <a:xfrm>
            <a:off x="3424811" y="1814008"/>
            <a:ext cx="17859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36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4" name="Google Shape;194;p30"/>
          <p:cNvSpPr/>
          <p:nvPr/>
        </p:nvSpPr>
        <p:spPr>
          <a:xfrm>
            <a:off x="3424811" y="1814008"/>
            <a:ext cx="19077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38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5" name="Google Shape;195;p30"/>
          <p:cNvSpPr/>
          <p:nvPr/>
        </p:nvSpPr>
        <p:spPr>
          <a:xfrm>
            <a:off x="3424811" y="1814029"/>
            <a:ext cx="29154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58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6" name="Google Shape;196;p30"/>
          <p:cNvSpPr/>
          <p:nvPr/>
        </p:nvSpPr>
        <p:spPr>
          <a:xfrm>
            <a:off x="3424811" y="1814029"/>
            <a:ext cx="2915400" cy="3102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58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7" name="Google Shape;197;p30"/>
          <p:cNvSpPr/>
          <p:nvPr/>
        </p:nvSpPr>
        <p:spPr>
          <a:xfrm>
            <a:off x="3424811" y="3108172"/>
            <a:ext cx="6240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12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8" name="Google Shape;198;p30"/>
          <p:cNvSpPr/>
          <p:nvPr/>
        </p:nvSpPr>
        <p:spPr>
          <a:xfrm>
            <a:off x="3424811" y="3106714"/>
            <a:ext cx="624000" cy="3102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</a:endParaRPr>
          </a:p>
        </p:txBody>
      </p:sp>
      <p:sp>
        <p:nvSpPr>
          <p:cNvPr id="199" name="Google Shape;199;p30"/>
          <p:cNvSpPr/>
          <p:nvPr/>
        </p:nvSpPr>
        <p:spPr>
          <a:xfrm>
            <a:off x="3424811" y="3730976"/>
            <a:ext cx="13761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28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00" name="Google Shape;200;p30"/>
          <p:cNvSpPr/>
          <p:nvPr/>
        </p:nvSpPr>
        <p:spPr>
          <a:xfrm>
            <a:off x="3424811" y="2453414"/>
            <a:ext cx="12243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24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01" name="Google Shape;201;p30"/>
          <p:cNvSpPr/>
          <p:nvPr/>
        </p:nvSpPr>
        <p:spPr>
          <a:xfrm>
            <a:off x="3424811" y="2453414"/>
            <a:ext cx="16146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32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02" name="Google Shape;20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Counting the Votes</a:t>
            </a:r>
            <a:endParaRPr b="1"/>
          </a:p>
        </p:txBody>
      </p:sp>
      <p:sp>
        <p:nvSpPr>
          <p:cNvPr id="203" name="Google Shape;203;p30"/>
          <p:cNvSpPr txBox="1"/>
          <p:nvPr/>
        </p:nvSpPr>
        <p:spPr>
          <a:xfrm>
            <a:off x="2665350" y="977900"/>
            <a:ext cx="3813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rgbClr val="FFFFFF"/>
                </a:solidFill>
              </a:rPr>
              <a:t>Select Board Race with 100 Ballots</a:t>
            </a:r>
            <a:endParaRPr sz="1800" i="1">
              <a:solidFill>
                <a:srgbClr val="FFFFFF"/>
              </a:solidFill>
            </a:endParaRPr>
          </a:p>
        </p:txBody>
      </p:sp>
      <p:sp>
        <p:nvSpPr>
          <p:cNvPr id="204" name="Google Shape;204;p30"/>
          <p:cNvSpPr/>
          <p:nvPr/>
        </p:nvSpPr>
        <p:spPr>
          <a:xfrm>
            <a:off x="2338004" y="1819507"/>
            <a:ext cx="1086900" cy="3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Louisa</a:t>
            </a:r>
            <a:endParaRPr sz="1800" b="1">
              <a:solidFill>
                <a:schemeClr val="lt1"/>
              </a:solidFill>
            </a:endParaRPr>
          </a:p>
        </p:txBody>
      </p:sp>
      <p:grpSp>
        <p:nvGrpSpPr>
          <p:cNvPr id="205" name="Google Shape;205;p30"/>
          <p:cNvGrpSpPr/>
          <p:nvPr/>
        </p:nvGrpSpPr>
        <p:grpSpPr>
          <a:xfrm>
            <a:off x="4048811" y="1969134"/>
            <a:ext cx="1283682" cy="1916963"/>
            <a:chOff x="-1916574" y="-962485"/>
            <a:chExt cx="2296800" cy="2301000"/>
          </a:xfrm>
        </p:grpSpPr>
        <p:cxnSp>
          <p:nvCxnSpPr>
            <p:cNvPr id="206" name="Google Shape;206;p30"/>
            <p:cNvCxnSpPr>
              <a:stCxn id="197" idx="3"/>
              <a:endCxn id="199" idx="3"/>
            </p:cNvCxnSpPr>
            <p:nvPr/>
          </p:nvCxnSpPr>
          <p:spPr>
            <a:xfrm>
              <a:off x="-1916574" y="590915"/>
              <a:ext cx="1345800" cy="747600"/>
            </a:xfrm>
            <a:prstGeom prst="curvedConnector3">
              <a:avLst>
                <a:gd name="adj1" fmla="val 146092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07" name="Google Shape;207;p30"/>
            <p:cNvCxnSpPr>
              <a:stCxn id="197" idx="3"/>
              <a:endCxn id="194" idx="3"/>
            </p:cNvCxnSpPr>
            <p:nvPr/>
          </p:nvCxnSpPr>
          <p:spPr>
            <a:xfrm rot="10800000" flipH="1">
              <a:off x="-1916574" y="-962485"/>
              <a:ext cx="2296800" cy="1553400"/>
            </a:xfrm>
            <a:prstGeom prst="curvedConnector3">
              <a:avLst>
                <a:gd name="adj1" fmla="val 128583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08" name="Google Shape;208;p30"/>
            <p:cNvCxnSpPr>
              <a:stCxn id="197" idx="3"/>
              <a:endCxn id="201" idx="3"/>
            </p:cNvCxnSpPr>
            <p:nvPr/>
          </p:nvCxnSpPr>
          <p:spPr>
            <a:xfrm rot="10800000" flipH="1">
              <a:off x="-1916574" y="-195085"/>
              <a:ext cx="1772400" cy="786000"/>
            </a:xfrm>
            <a:prstGeom prst="curvedConnector3">
              <a:avLst>
                <a:gd name="adj1" fmla="val 135916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09" name="Google Shape;209;p30"/>
          <p:cNvGrpSpPr/>
          <p:nvPr/>
        </p:nvGrpSpPr>
        <p:grpSpPr>
          <a:xfrm rot="10800000" flipH="1">
            <a:off x="4800911" y="1969107"/>
            <a:ext cx="1539353" cy="1916969"/>
            <a:chOff x="786066" y="5254890"/>
            <a:chExt cx="958800" cy="8887200"/>
          </a:xfrm>
        </p:grpSpPr>
        <p:cxnSp>
          <p:nvCxnSpPr>
            <p:cNvPr id="210" name="Google Shape;210;p30"/>
            <p:cNvCxnSpPr>
              <a:stCxn id="211" idx="3"/>
              <a:endCxn id="212" idx="3"/>
            </p:cNvCxnSpPr>
            <p:nvPr/>
          </p:nvCxnSpPr>
          <p:spPr>
            <a:xfrm>
              <a:off x="786066" y="5254889"/>
              <a:ext cx="437700" cy="5923200"/>
            </a:xfrm>
            <a:prstGeom prst="curvedConnector3">
              <a:avLst>
                <a:gd name="adj1" fmla="val 133868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13" name="Google Shape;213;p30"/>
            <p:cNvCxnSpPr>
              <a:stCxn id="211" idx="3"/>
              <a:endCxn id="195" idx="3"/>
            </p:cNvCxnSpPr>
            <p:nvPr/>
          </p:nvCxnSpPr>
          <p:spPr>
            <a:xfrm>
              <a:off x="786066" y="5254889"/>
              <a:ext cx="958800" cy="8887200"/>
            </a:xfrm>
            <a:prstGeom prst="curvedConnector3">
              <a:avLst>
                <a:gd name="adj1" fmla="val 115466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214" name="Google Shape;214;p30"/>
          <p:cNvSpPr/>
          <p:nvPr/>
        </p:nvSpPr>
        <p:spPr>
          <a:xfrm>
            <a:off x="1732850" y="2466475"/>
            <a:ext cx="1692000" cy="3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Henry David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15" name="Google Shape;215;p30"/>
          <p:cNvSpPr/>
          <p:nvPr/>
        </p:nvSpPr>
        <p:spPr>
          <a:xfrm>
            <a:off x="2200475" y="3113442"/>
            <a:ext cx="1224300" cy="3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Margaret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16" name="Google Shape;216;p30"/>
          <p:cNvSpPr/>
          <p:nvPr/>
        </p:nvSpPr>
        <p:spPr>
          <a:xfrm>
            <a:off x="2338004" y="3760409"/>
            <a:ext cx="1086900" cy="3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Ralph</a:t>
            </a:r>
            <a:endParaRPr sz="1800" b="1">
              <a:solidFill>
                <a:schemeClr val="lt1"/>
              </a:solidFill>
            </a:endParaRPr>
          </a:p>
        </p:txBody>
      </p:sp>
      <p:cxnSp>
        <p:nvCxnSpPr>
          <p:cNvPr id="217" name="Google Shape;217;p30"/>
          <p:cNvCxnSpPr/>
          <p:nvPr/>
        </p:nvCxnSpPr>
        <p:spPr>
          <a:xfrm rot="10800000" flipH="1">
            <a:off x="2709975" y="3915750"/>
            <a:ext cx="630600" cy="168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8" name="Google Shape;218;p30"/>
          <p:cNvCxnSpPr/>
          <p:nvPr/>
        </p:nvCxnSpPr>
        <p:spPr>
          <a:xfrm>
            <a:off x="2329565" y="3282620"/>
            <a:ext cx="10434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1" name="Google Shape;211;p30"/>
          <p:cNvSpPr/>
          <p:nvPr/>
        </p:nvSpPr>
        <p:spPr>
          <a:xfrm>
            <a:off x="3424811" y="3730976"/>
            <a:ext cx="1376100" cy="3102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12" name="Google Shape;212;p30"/>
          <p:cNvSpPr/>
          <p:nvPr/>
        </p:nvSpPr>
        <p:spPr>
          <a:xfrm>
            <a:off x="3424811" y="2453352"/>
            <a:ext cx="2078700" cy="310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FFFF"/>
                </a:solidFill>
              </a:rPr>
              <a:t>42</a:t>
            </a:r>
            <a:endParaRPr sz="1600" b="1">
              <a:solidFill>
                <a:srgbClr val="FFFFFF"/>
              </a:solidFill>
            </a:endParaRPr>
          </a:p>
        </p:txBody>
      </p:sp>
      <p:sp>
        <p:nvSpPr>
          <p:cNvPr id="219" name="Google Shape;219;p30"/>
          <p:cNvSpPr txBox="1"/>
          <p:nvPr/>
        </p:nvSpPr>
        <p:spPr>
          <a:xfrm>
            <a:off x="3424811" y="1467050"/>
            <a:ext cx="29154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D9EAD3"/>
                </a:solidFill>
              </a:rPr>
              <a:t>Louisa wins with a majority</a:t>
            </a:r>
            <a:endParaRPr sz="1800" b="1">
              <a:solidFill>
                <a:srgbClr val="D9EAD3"/>
              </a:solidFill>
            </a:endParaRPr>
          </a:p>
        </p:txBody>
      </p:sp>
      <p:sp>
        <p:nvSpPr>
          <p:cNvPr id="220" name="Google Shape;220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"/>
          <p:cNvSpPr/>
          <p:nvPr/>
        </p:nvSpPr>
        <p:spPr>
          <a:xfrm>
            <a:off x="5024345" y="1692109"/>
            <a:ext cx="1758900" cy="3510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26" name="Google Shape;226;p31"/>
          <p:cNvSpPr/>
          <p:nvPr/>
        </p:nvSpPr>
        <p:spPr>
          <a:xfrm>
            <a:off x="3298780" y="1690226"/>
            <a:ext cx="3480900" cy="3510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68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27" name="Google Shape;227;p31"/>
          <p:cNvSpPr/>
          <p:nvPr/>
        </p:nvSpPr>
        <p:spPr>
          <a:xfrm>
            <a:off x="3294030" y="1693357"/>
            <a:ext cx="1749300" cy="3510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34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28" name="Google Shape;228;p31"/>
          <p:cNvSpPr/>
          <p:nvPr/>
        </p:nvSpPr>
        <p:spPr>
          <a:xfrm>
            <a:off x="3298780" y="3152774"/>
            <a:ext cx="6477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12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29" name="Google Shape;229;p31"/>
          <p:cNvSpPr/>
          <p:nvPr/>
        </p:nvSpPr>
        <p:spPr>
          <a:xfrm>
            <a:off x="3298780" y="3856624"/>
            <a:ext cx="7320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14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30" name="Google Shape;230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Counting the Votes in a 2-seat race</a:t>
            </a:r>
            <a:endParaRPr b="1"/>
          </a:p>
        </p:txBody>
      </p:sp>
      <p:sp>
        <p:nvSpPr>
          <p:cNvPr id="231" name="Google Shape;231;p31"/>
          <p:cNvSpPr txBox="1"/>
          <p:nvPr/>
        </p:nvSpPr>
        <p:spPr>
          <a:xfrm>
            <a:off x="311700" y="1088900"/>
            <a:ext cx="657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chemeClr val="lt1"/>
                </a:solidFill>
              </a:rPr>
              <a:t>Select Board Race with 100 Ballots (threshold = 34 votes)	</a:t>
            </a:r>
            <a:endParaRPr sz="1800" i="1">
              <a:solidFill>
                <a:schemeClr val="lt1"/>
              </a:solidFill>
            </a:endParaRPr>
          </a:p>
        </p:txBody>
      </p:sp>
      <p:sp>
        <p:nvSpPr>
          <p:cNvPr id="232" name="Google Shape;232;p31"/>
          <p:cNvSpPr/>
          <p:nvPr/>
        </p:nvSpPr>
        <p:spPr>
          <a:xfrm>
            <a:off x="2170436" y="1736176"/>
            <a:ext cx="11283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Louisa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33" name="Google Shape;233;p31"/>
          <p:cNvSpPr/>
          <p:nvPr/>
        </p:nvSpPr>
        <p:spPr>
          <a:xfrm>
            <a:off x="1659870" y="2427575"/>
            <a:ext cx="16389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Henry David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34" name="Google Shape;234;p31"/>
          <p:cNvSpPr/>
          <p:nvPr/>
        </p:nvSpPr>
        <p:spPr>
          <a:xfrm>
            <a:off x="2027650" y="3158730"/>
            <a:ext cx="12711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Margaret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235" name="Google Shape;235;p31"/>
          <p:cNvSpPr/>
          <p:nvPr/>
        </p:nvSpPr>
        <p:spPr>
          <a:xfrm>
            <a:off x="2170436" y="3889886"/>
            <a:ext cx="11283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Ralph</a:t>
            </a:r>
            <a:endParaRPr sz="1800" b="1">
              <a:solidFill>
                <a:schemeClr val="lt1"/>
              </a:solidFill>
            </a:endParaRPr>
          </a:p>
        </p:txBody>
      </p:sp>
      <p:cxnSp>
        <p:nvCxnSpPr>
          <p:cNvPr id="236" name="Google Shape;236;p31"/>
          <p:cNvCxnSpPr>
            <a:endCxn id="237" idx="1"/>
          </p:cNvCxnSpPr>
          <p:nvPr/>
        </p:nvCxnSpPr>
        <p:spPr>
          <a:xfrm rot="10800000" flipH="1">
            <a:off x="2252880" y="3326626"/>
            <a:ext cx="1049700" cy="21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8" name="Google Shape;238;p31"/>
          <p:cNvSpPr/>
          <p:nvPr/>
        </p:nvSpPr>
        <p:spPr>
          <a:xfrm>
            <a:off x="3298780" y="2412743"/>
            <a:ext cx="3417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FFFF"/>
                </a:solidFill>
              </a:rPr>
              <a:t>6</a:t>
            </a:r>
            <a:endParaRPr sz="1600" b="1">
              <a:solidFill>
                <a:srgbClr val="FFFFFF"/>
              </a:solidFill>
            </a:endParaRPr>
          </a:p>
        </p:txBody>
      </p:sp>
      <p:sp>
        <p:nvSpPr>
          <p:cNvPr id="239" name="Google Shape;239;p31"/>
          <p:cNvSpPr/>
          <p:nvPr/>
        </p:nvSpPr>
        <p:spPr>
          <a:xfrm>
            <a:off x="3297405" y="2411472"/>
            <a:ext cx="16482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FFFF"/>
                </a:solidFill>
              </a:rPr>
              <a:t>31</a:t>
            </a:r>
            <a:endParaRPr sz="1600" b="1">
              <a:solidFill>
                <a:srgbClr val="FFFFFF"/>
              </a:solidFill>
            </a:endParaRPr>
          </a:p>
        </p:txBody>
      </p:sp>
      <p:sp>
        <p:nvSpPr>
          <p:cNvPr id="240" name="Google Shape;240;p31"/>
          <p:cNvSpPr/>
          <p:nvPr/>
        </p:nvSpPr>
        <p:spPr>
          <a:xfrm>
            <a:off x="3297430" y="3855353"/>
            <a:ext cx="12966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23</a:t>
            </a:r>
            <a:endParaRPr sz="1800" b="1">
              <a:solidFill>
                <a:srgbClr val="FFFFFF"/>
              </a:solidFill>
            </a:endParaRPr>
          </a:p>
        </p:txBody>
      </p:sp>
      <p:cxnSp>
        <p:nvCxnSpPr>
          <p:cNvPr id="241" name="Google Shape;241;p31"/>
          <p:cNvCxnSpPr>
            <a:stCxn id="225" idx="3"/>
            <a:endCxn id="239" idx="3"/>
          </p:cNvCxnSpPr>
          <p:nvPr/>
        </p:nvCxnSpPr>
        <p:spPr>
          <a:xfrm flipH="1">
            <a:off x="4945745" y="1867609"/>
            <a:ext cx="1837500" cy="719400"/>
          </a:xfrm>
          <a:prstGeom prst="curvedConnector3">
            <a:avLst>
              <a:gd name="adj1" fmla="val -12959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" name="Google Shape;242;p31"/>
          <p:cNvCxnSpPr>
            <a:stCxn id="225" idx="3"/>
            <a:endCxn id="240" idx="3"/>
          </p:cNvCxnSpPr>
          <p:nvPr/>
        </p:nvCxnSpPr>
        <p:spPr>
          <a:xfrm flipH="1">
            <a:off x="4594145" y="1867609"/>
            <a:ext cx="2189100" cy="2163300"/>
          </a:xfrm>
          <a:prstGeom prst="curvedConnector3">
            <a:avLst>
              <a:gd name="adj1" fmla="val -10878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7" name="Google Shape;237;p31"/>
          <p:cNvSpPr/>
          <p:nvPr/>
        </p:nvSpPr>
        <p:spPr>
          <a:xfrm>
            <a:off x="3302580" y="3151126"/>
            <a:ext cx="647700" cy="3510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</a:endParaRPr>
          </a:p>
        </p:txBody>
      </p:sp>
      <p:cxnSp>
        <p:nvCxnSpPr>
          <p:cNvPr id="243" name="Google Shape;243;p31"/>
          <p:cNvCxnSpPr>
            <a:stCxn id="237" idx="3"/>
            <a:endCxn id="244" idx="3"/>
          </p:cNvCxnSpPr>
          <p:nvPr/>
        </p:nvCxnSpPr>
        <p:spPr>
          <a:xfrm rot="10800000" flipH="1">
            <a:off x="3950280" y="2585626"/>
            <a:ext cx="1095600" cy="741000"/>
          </a:xfrm>
          <a:prstGeom prst="curvedConnector3">
            <a:avLst>
              <a:gd name="adj1" fmla="val 121737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" name="Google Shape;245;p31"/>
          <p:cNvCxnSpPr>
            <a:stCxn id="237" idx="3"/>
            <a:endCxn id="246" idx="3"/>
          </p:cNvCxnSpPr>
          <p:nvPr/>
        </p:nvCxnSpPr>
        <p:spPr>
          <a:xfrm>
            <a:off x="3950280" y="3326626"/>
            <a:ext cx="984000" cy="702300"/>
          </a:xfrm>
          <a:prstGeom prst="curvedConnector3">
            <a:avLst>
              <a:gd name="adj1" fmla="val 124184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4" name="Google Shape;244;p31"/>
          <p:cNvSpPr/>
          <p:nvPr/>
        </p:nvSpPr>
        <p:spPr>
          <a:xfrm>
            <a:off x="3296605" y="2410106"/>
            <a:ext cx="1749300" cy="3510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34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46" name="Google Shape;246;p31"/>
          <p:cNvSpPr/>
          <p:nvPr/>
        </p:nvSpPr>
        <p:spPr>
          <a:xfrm>
            <a:off x="3295230" y="3853281"/>
            <a:ext cx="1638900" cy="3510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</a:rPr>
              <a:t>32</a:t>
            </a:r>
            <a:endParaRPr sz="1800" b="1">
              <a:solidFill>
                <a:srgbClr val="FFFFFF"/>
              </a:solidFill>
            </a:endParaRPr>
          </a:p>
        </p:txBody>
      </p:sp>
      <p:sp>
        <p:nvSpPr>
          <p:cNvPr id="247" name="Google Shape;247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786600" y="371325"/>
            <a:ext cx="75708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b="1">
                <a:solidFill>
                  <a:srgbClr val="EA9999"/>
                </a:solidFill>
              </a:rPr>
              <a:t>Ranked Choice Voting</a:t>
            </a:r>
            <a:endParaRPr sz="4000" b="1">
              <a:solidFill>
                <a:srgbClr val="EA9999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4362" y="1178300"/>
            <a:ext cx="3015275" cy="20113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>
            <a:spLocks noGrp="1"/>
          </p:cNvSpPr>
          <p:nvPr>
            <p:ph type="subTitle" idx="1"/>
          </p:nvPr>
        </p:nvSpPr>
        <p:spPr>
          <a:xfrm>
            <a:off x="1065750" y="3302725"/>
            <a:ext cx="7012500" cy="15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rgbClr val="FFE599"/>
                </a:solidFill>
              </a:rPr>
              <a:t>Continuing our proud tradition of trailblazing for democracy</a:t>
            </a:r>
            <a:endParaRPr sz="2700" b="1">
              <a:solidFill>
                <a:srgbClr val="FFE59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F1C23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EA9999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EA9999"/>
                </a:solidFill>
              </a:rPr>
              <a:t>Reasons given NOT to</a:t>
            </a:r>
            <a:endParaRPr b="1"/>
          </a:p>
        </p:txBody>
      </p:sp>
      <p:sp>
        <p:nvSpPr>
          <p:cNvPr id="253" name="Google Shape;253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“It’s too complicated”</a:t>
            </a:r>
            <a:endParaRPr sz="2200"/>
          </a:p>
          <a:p>
            <a:pPr marL="457200" lvl="0" indent="-361950" algn="l" rtl="0">
              <a:spcBef>
                <a:spcPts val="10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Cambridge has been using 1941.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Easthampton - same size and # of precincts - used last November.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Concord Voters can handle the voting. Machines handle the counting.</a:t>
            </a:r>
            <a:endParaRPr sz="2100"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 i="1">
                <a:solidFill>
                  <a:srgbClr val="FFE599"/>
                </a:solidFill>
              </a:rPr>
              <a:t>Do you know how your car works or how to program a computer?  </a:t>
            </a:r>
            <a:endParaRPr sz="2100" i="1">
              <a:solidFill>
                <a:srgbClr val="FFE59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i="1">
                <a:solidFill>
                  <a:srgbClr val="FFE599"/>
                </a:solidFill>
              </a:rPr>
              <a:t>But… we happily use our car and computers.</a:t>
            </a:r>
            <a:endParaRPr sz="2100" i="1">
              <a:solidFill>
                <a:srgbClr val="FFE59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EA9999"/>
                </a:solidFill>
              </a:rPr>
              <a:t>Reasons given NOT to</a:t>
            </a:r>
            <a:endParaRPr b="1">
              <a:solidFill>
                <a:srgbClr val="EA999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60" name="Google Shape;260;p33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6931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“It’s too liberal/partisan”</a:t>
            </a:r>
            <a:endParaRPr sz="20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 b="1">
                <a:solidFill>
                  <a:srgbClr val="FFE599"/>
                </a:solidFill>
              </a:rPr>
              <a:t>No party connection - takes advantage away from incumbent insiders</a:t>
            </a:r>
            <a:endParaRPr sz="19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000"/>
              <a:t>“It’s too radical.”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Actually has more of a </a:t>
            </a:r>
            <a:r>
              <a:rPr lang="en" sz="2000">
                <a:solidFill>
                  <a:srgbClr val="FFE599"/>
                </a:solidFill>
              </a:rPr>
              <a:t>centrist </a:t>
            </a:r>
            <a:r>
              <a:rPr lang="en" sz="2000"/>
              <a:t>impact.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Those who’ve been using wouldn’t go back.  ME, AK, NY, UT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It is the </a:t>
            </a:r>
            <a:r>
              <a:rPr lang="en" sz="2000" b="1">
                <a:solidFill>
                  <a:srgbClr val="FFE599"/>
                </a:solidFill>
              </a:rPr>
              <a:t>wave </a:t>
            </a:r>
            <a:r>
              <a:rPr lang="en" sz="2000"/>
              <a:t>of the future!</a:t>
            </a:r>
            <a:endParaRPr sz="2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000"/>
              <a:t>“It will cost $”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amount is </a:t>
            </a:r>
            <a:r>
              <a:rPr lang="en" sz="2000" b="1">
                <a:solidFill>
                  <a:srgbClr val="FFE599"/>
                </a:solidFill>
              </a:rPr>
              <a:t>modest</a:t>
            </a:r>
            <a:r>
              <a:rPr lang="en" sz="2000">
                <a:solidFill>
                  <a:srgbClr val="FFE599"/>
                </a:solidFill>
              </a:rPr>
              <a:t>.</a:t>
            </a:r>
            <a:endParaRPr sz="2000">
              <a:solidFill>
                <a:srgbClr val="FFE599"/>
              </a:solidFill>
            </a:endParaRPr>
          </a:p>
        </p:txBody>
      </p:sp>
      <p:sp>
        <p:nvSpPr>
          <p:cNvPr id="261" name="Google Shape;261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7982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Our democracy is in dire straits. 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A winner-takes-all process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and limited engagement access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for the broader democratic electorate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is leading to a serious impoverishment of our democracy with fewer choices on the ballot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and fewer non-traditional candidates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>
                <a:solidFill>
                  <a:schemeClr val="lt1"/>
                </a:solidFill>
              </a:rPr>
              <a:t>able to enter the pipeline.  </a:t>
            </a:r>
            <a:endParaRPr sz="2400" i="1">
              <a:solidFill>
                <a:schemeClr val="lt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i="1">
                <a:solidFill>
                  <a:schemeClr val="lt1"/>
                </a:solidFill>
              </a:rPr>
              <a:t>Danielle Allen</a:t>
            </a:r>
            <a:endParaRPr sz="2400" i="1">
              <a:solidFill>
                <a:schemeClr val="lt1"/>
              </a:solidFill>
            </a:endParaRPr>
          </a:p>
        </p:txBody>
      </p:sp>
      <p:sp>
        <p:nvSpPr>
          <p:cNvPr id="267" name="Google Shape;267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EA9999"/>
                </a:solidFill>
              </a:rPr>
              <a:t>Concord for RCV</a:t>
            </a:r>
            <a:endParaRPr b="1">
              <a:solidFill>
                <a:srgbClr val="EA9999"/>
              </a:solidFill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875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rgbClr val="FFE599"/>
                </a:solidFill>
              </a:rPr>
              <a:t>In 2020 - State Ballot Question 2 </a:t>
            </a:r>
            <a:endParaRPr sz="2200"/>
          </a:p>
          <a:p>
            <a:pPr marL="45720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61.4% Voted YES!</a:t>
            </a:r>
            <a:endParaRPr sz="2400" b="1"/>
          </a:p>
          <a:p>
            <a:pPr marL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EA9999"/>
                </a:solidFill>
              </a:rPr>
              <a:t>Endorsements for Article 23 </a:t>
            </a:r>
            <a:endParaRPr sz="2800" b="1">
              <a:solidFill>
                <a:srgbClr val="EA9999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E599"/>
                </a:solidFill>
              </a:rPr>
              <a:t>Concord Select Board </a:t>
            </a:r>
            <a:endParaRPr sz="2400" b="1">
              <a:solidFill>
                <a:srgbClr val="FFE599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E599"/>
                </a:solidFill>
              </a:rPr>
              <a:t>Concord-Carlisle League of Women Voters </a:t>
            </a:r>
            <a:endParaRPr sz="2300"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EA9999"/>
              </a:solidFill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Who Is Using RCV?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States: MA missed Ballot Question 2 in 2020 </a:t>
            </a:r>
            <a:endParaRPr sz="2000"/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Maine (2016 →2018) &amp; Alaska (2020 →2022) </a:t>
            </a:r>
            <a:endParaRPr sz="2000"/>
          </a:p>
          <a:p>
            <a:pPr marL="457200" lvl="0" indent="-355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Cities and towns in UT, CA, MD, NM, CO, MN, OR, NY, VT</a:t>
            </a:r>
            <a:r>
              <a:rPr lang="en" sz="2467"/>
              <a:t>…</a:t>
            </a:r>
            <a:endParaRPr sz="200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MA municipalities: </a:t>
            </a:r>
            <a:endParaRPr sz="20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b="1">
                <a:solidFill>
                  <a:srgbClr val="EA9999"/>
                </a:solidFill>
              </a:rPr>
              <a:t>Cambridge</a:t>
            </a:r>
            <a:r>
              <a:rPr lang="en" sz="1800"/>
              <a:t> (1941)</a:t>
            </a:r>
            <a:endParaRPr sz="180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1800" b="1">
                <a:solidFill>
                  <a:srgbClr val="EA9999"/>
                </a:solidFill>
              </a:rPr>
              <a:t>Easthampton</a:t>
            </a:r>
            <a:r>
              <a:rPr lang="en" sz="1800" b="1"/>
              <a:t> </a:t>
            </a:r>
            <a:r>
              <a:rPr lang="en" sz="1800"/>
              <a:t>(2021) </a:t>
            </a:r>
            <a:endParaRPr sz="17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 b="1">
                <a:solidFill>
                  <a:srgbClr val="EA9999"/>
                </a:solidFill>
              </a:rPr>
              <a:t>Amherst, Arlington &amp; Northampton</a:t>
            </a:r>
            <a:r>
              <a:rPr lang="en" sz="1800"/>
              <a:t> (awaiting State House approval)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endParaRPr sz="1800"/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b="1">
              <a:solidFill>
                <a:srgbClr val="EA9999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67"/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2000"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/>
          <p:nvPr/>
        </p:nvSpPr>
        <p:spPr>
          <a:xfrm>
            <a:off x="1042163" y="1426749"/>
            <a:ext cx="3227400" cy="2108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4875688" y="1427999"/>
            <a:ext cx="3227400" cy="2108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4400" y="1436077"/>
            <a:ext cx="3236222" cy="209450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324850"/>
            <a:ext cx="8520600" cy="89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E599"/>
                </a:solidFill>
              </a:rPr>
              <a:t>Now: 1-Vote → 1- Chance</a:t>
            </a:r>
            <a:endParaRPr b="1">
              <a:solidFill>
                <a:srgbClr val="FFE599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lt1"/>
                </a:solidFill>
              </a:rPr>
              <a:t>Your candidate wins or loses. Period.</a:t>
            </a:r>
            <a:endParaRPr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rgbClr val="FFE599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0150" y="1446932"/>
            <a:ext cx="3219450" cy="208365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457050" y="3350725"/>
            <a:ext cx="80127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>
              <a:solidFill>
                <a:srgbClr val="EA9999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lt1"/>
                </a:solidFill>
              </a:rPr>
              <a:t>Vote splitting or bullet-voting can cause your vote to be wasted.</a:t>
            </a:r>
            <a:endParaRPr sz="28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Well-known Problems with 1-Choice System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/>
              <a:t>Govern without the </a:t>
            </a:r>
            <a:r>
              <a:rPr lang="en" sz="2200" b="1">
                <a:solidFill>
                  <a:srgbClr val="EA9999"/>
                </a:solidFill>
              </a:rPr>
              <a:t>will of the people</a:t>
            </a:r>
            <a:endParaRPr sz="2200" b="1">
              <a:solidFill>
                <a:srgbClr val="EA9999"/>
              </a:solidFill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Polarization</a:t>
            </a:r>
            <a:r>
              <a:rPr lang="en" sz="2200" b="1"/>
              <a:t> and negative campaigning work</a:t>
            </a:r>
            <a:endParaRPr sz="2200" b="1"/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Vote-splitting</a:t>
            </a:r>
            <a:r>
              <a:rPr lang="en" sz="2200" b="1"/>
              <a:t> discourages newcomers</a:t>
            </a:r>
            <a:endParaRPr sz="500" b="1"/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Homogeneity </a:t>
            </a:r>
            <a:r>
              <a:rPr lang="en" sz="2200" b="1"/>
              <a:t>of candidate pool/elected officials</a:t>
            </a:r>
            <a:endParaRPr sz="2200" b="1"/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/>
              <a:t>Voters need to </a:t>
            </a:r>
            <a:r>
              <a:rPr lang="en" sz="2200" b="1">
                <a:solidFill>
                  <a:srgbClr val="EA9999"/>
                </a:solidFill>
              </a:rPr>
              <a:t>game</a:t>
            </a:r>
            <a:r>
              <a:rPr lang="en" sz="2200" b="1"/>
              <a:t> the system</a:t>
            </a:r>
            <a:endParaRPr sz="1200" b="1"/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 b="1">
                <a:solidFill>
                  <a:srgbClr val="EA9999"/>
                </a:solidFill>
              </a:rPr>
              <a:t>“The usual suspects” </a:t>
            </a:r>
            <a:r>
              <a:rPr lang="en" sz="2200" b="1"/>
              <a:t>leads to less voting</a:t>
            </a:r>
            <a:endParaRPr sz="2200" b="1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br>
              <a:rPr lang="en" sz="2000" b="1"/>
            </a:br>
            <a:endParaRPr sz="2000"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>
              <a:solidFill>
                <a:srgbClr val="FFE599"/>
              </a:solidFill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311700" y="421000"/>
            <a:ext cx="8520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E599"/>
                </a:solidFill>
              </a:rPr>
              <a:t>With RCV: 1-Vote → MULTIPLE Chances</a:t>
            </a:r>
            <a:endParaRPr sz="2500" b="1">
              <a:solidFill>
                <a:srgbClr val="FFE599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lt1"/>
                </a:solidFill>
              </a:rPr>
              <a:t>…to have elected representatives that reflect YOUR view.</a:t>
            </a:r>
            <a:endParaRPr sz="2200">
              <a:solidFill>
                <a:srgbClr val="FFE599"/>
              </a:solidFill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414550" y="3405025"/>
            <a:ext cx="85206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/>
              <a:t>You state your preferences: 1, 2, 3…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software applies all your preferences for an accurate, transparent outcome.</a:t>
            </a:r>
            <a:r>
              <a:rPr lang="en" sz="1600"/>
              <a:t> </a:t>
            </a:r>
            <a:endParaRPr sz="1600">
              <a:solidFill>
                <a:srgbClr val="FFE59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>
              <a:solidFill>
                <a:srgbClr val="FFE599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You just rank the candidates in order of preference: 1, 2, 3…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The machines conduct an “Instant Run-Off”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04" name="Google Shape;104;p19"/>
          <p:cNvSpPr/>
          <p:nvPr/>
        </p:nvSpPr>
        <p:spPr>
          <a:xfrm>
            <a:off x="2506800" y="1324923"/>
            <a:ext cx="4147500" cy="2079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3862" y="1282875"/>
            <a:ext cx="4125441" cy="210631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/>
          <p:nvPr/>
        </p:nvSpPr>
        <p:spPr>
          <a:xfrm>
            <a:off x="4953474" y="2355725"/>
            <a:ext cx="284400" cy="237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=</a:t>
            </a:r>
            <a:endParaRPr/>
          </a:p>
        </p:txBody>
      </p:sp>
      <p:sp>
        <p:nvSpPr>
          <p:cNvPr id="107" name="Google Shape;107;p19"/>
          <p:cNvSpPr/>
          <p:nvPr/>
        </p:nvSpPr>
        <p:spPr>
          <a:xfrm>
            <a:off x="5845437" y="2003085"/>
            <a:ext cx="284400" cy="237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9"/>
          <p:cNvSpPr/>
          <p:nvPr/>
        </p:nvSpPr>
        <p:spPr>
          <a:xfrm>
            <a:off x="5403913" y="2725938"/>
            <a:ext cx="284400" cy="237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9"/>
          <p:cNvSpPr/>
          <p:nvPr/>
        </p:nvSpPr>
        <p:spPr>
          <a:xfrm>
            <a:off x="4878504" y="1640401"/>
            <a:ext cx="434400" cy="1749600"/>
          </a:xfrm>
          <a:prstGeom prst="rect">
            <a:avLst/>
          </a:prstGeom>
          <a:noFill/>
          <a:ln w="38100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Preparation for Implementation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1"/>
          </p:nvPr>
        </p:nvSpPr>
        <p:spPr>
          <a:xfrm>
            <a:off x="311700" y="938475"/>
            <a:ext cx="8520600" cy="36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EA9999"/>
                </a:solidFill>
              </a:rPr>
              <a:t>In collaboration with the Town Clerk &amp; Board of Registrars</a:t>
            </a:r>
            <a:endParaRPr sz="2000" b="1">
              <a:solidFill>
                <a:srgbClr val="EA9999"/>
              </a:solidFill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Current voting machines are </a:t>
            </a:r>
            <a:r>
              <a:rPr lang="en" sz="2200">
                <a:solidFill>
                  <a:srgbClr val="FFE599"/>
                </a:solidFill>
              </a:rPr>
              <a:t>RCV-compatible</a:t>
            </a:r>
            <a:r>
              <a:rPr lang="en" sz="2200"/>
              <a:t>. </a:t>
            </a:r>
            <a:endParaRPr sz="2200"/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Town clerk will need a </a:t>
            </a:r>
            <a:r>
              <a:rPr lang="en" sz="2200">
                <a:solidFill>
                  <a:srgbClr val="FFE599"/>
                </a:solidFill>
              </a:rPr>
              <a:t>dedicated laptop</a:t>
            </a:r>
            <a:r>
              <a:rPr lang="en" sz="2200"/>
              <a:t> to run software.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>
                <a:solidFill>
                  <a:srgbClr val="FFE599"/>
                </a:solidFill>
              </a:rPr>
              <a:t>First usage</a:t>
            </a:r>
            <a:r>
              <a:rPr lang="en" sz="2200"/>
              <a:t> will be overseen/audited by consultant.</a:t>
            </a:r>
            <a:endParaRPr sz="2200"/>
          </a:p>
          <a:p>
            <a:pPr marL="457200" lvl="0" indent="-3683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State House approval likely to take a </a:t>
            </a:r>
            <a:r>
              <a:rPr lang="en" sz="2200">
                <a:solidFill>
                  <a:srgbClr val="FFE599"/>
                </a:solidFill>
              </a:rPr>
              <a:t>year or two</a:t>
            </a:r>
            <a:r>
              <a:rPr lang="en" sz="2200"/>
              <a:t>.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>
                <a:solidFill>
                  <a:srgbClr val="FFE599"/>
                </a:solidFill>
              </a:rPr>
              <a:t>2024 election</a:t>
            </a:r>
            <a:r>
              <a:rPr lang="en" sz="2200"/>
              <a:t> probably the earliest: 2 seats per Board.</a:t>
            </a:r>
            <a:endParaRPr sz="2200"/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1000"/>
              </a:spcBef>
              <a:spcAft>
                <a:spcPts val="1600"/>
              </a:spcAft>
              <a:buNone/>
            </a:pPr>
            <a:endParaRPr sz="2000"/>
          </a:p>
        </p:txBody>
      </p:sp>
      <p:sp>
        <p:nvSpPr>
          <p:cNvPr id="117" name="Google Shape;117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E599"/>
                </a:solidFill>
              </a:rPr>
              <a:t>RCV will give us MORE</a:t>
            </a:r>
            <a:endParaRPr b="1">
              <a:solidFill>
                <a:srgbClr val="FFE599"/>
              </a:solidFill>
            </a:endParaRPr>
          </a:p>
        </p:txBody>
      </p:sp>
      <p:sp>
        <p:nvSpPr>
          <p:cNvPr id="123" name="Google Shape;123;p21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Diverse, representative elected bodies</a:t>
            </a:r>
            <a:endParaRPr sz="2400">
              <a:solidFill>
                <a:srgbClr val="FFFFFF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Freedom of Choice</a:t>
            </a:r>
            <a:endParaRPr sz="2400">
              <a:solidFill>
                <a:srgbClr val="FFFFFF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First-time candidates</a:t>
            </a:r>
            <a:endParaRPr sz="2400">
              <a:solidFill>
                <a:srgbClr val="FFFFFF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Positive campaigning</a:t>
            </a:r>
            <a:endParaRPr sz="2400">
              <a:solidFill>
                <a:srgbClr val="FFFFFF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Voter engagement</a:t>
            </a:r>
            <a:endParaRPr sz="2400">
              <a:solidFill>
                <a:srgbClr val="FFFFFF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EA9999"/>
                </a:solidFill>
              </a:rPr>
              <a:t>More Democracy - More Better</a:t>
            </a:r>
            <a:endParaRPr sz="2400" b="1">
              <a:solidFill>
                <a:srgbClr val="EA9999"/>
              </a:solidFill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rgbClr val="FFE599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EA999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1048</Words>
  <Application>Microsoft Office PowerPoint</Application>
  <PresentationFormat>On-screen Show (16:9)</PresentationFormat>
  <Paragraphs>201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Simple Light</vt:lpstr>
      <vt:lpstr>Ms Kavanagh moves  that the Town  take affirmative action on Article 23 Ranked Choice Voting for Concord Elections  (as printed in the handout)</vt:lpstr>
      <vt:lpstr>Ranked Choice Voting</vt:lpstr>
      <vt:lpstr>Concord for RCV</vt:lpstr>
      <vt:lpstr>Who Is Using RCV?</vt:lpstr>
      <vt:lpstr>Now: 1-Vote → 1- Chance Your candidate wins or loses. Period.  </vt:lpstr>
      <vt:lpstr>Well-known Problems with 1-Choice System</vt:lpstr>
      <vt:lpstr>With RCV: 1-Vote → MULTIPLE Chances …to have elected representatives that reflect YOUR view.</vt:lpstr>
      <vt:lpstr>Preparation for Implementation</vt:lpstr>
      <vt:lpstr>RCV will give us MORE</vt:lpstr>
      <vt:lpstr>PowerPoint Presentation</vt:lpstr>
      <vt:lpstr>Ms Kavanagh moves  that the Town  take affirmative action on Article 23 Ranked Choice Voting for Concord Elections  (as printed in the handout)</vt:lpstr>
      <vt:lpstr>EXTRA SLIDES MIGHT NEED FOR Q &amp; A</vt:lpstr>
      <vt:lpstr>Voting: Your First Choice…</vt:lpstr>
      <vt:lpstr>Why Do It?</vt:lpstr>
      <vt:lpstr>Key Counting Concepts</vt:lpstr>
      <vt:lpstr>What Article 23 will do</vt:lpstr>
      <vt:lpstr>The Problem of Vote-Splitting</vt:lpstr>
      <vt:lpstr>Counting the Votes</vt:lpstr>
      <vt:lpstr>Counting the Votes in a 2-seat race</vt:lpstr>
      <vt:lpstr>Reasons given NOT to</vt:lpstr>
      <vt:lpstr>Reasons given NOT to </vt:lpstr>
      <vt:lpstr>Our democracy is in dire straits.    A winner-takes-all process  and limited engagement access  for the broader democratic electorate  is leading to a serious impoverishment of our democracy with fewer choices on the ballot  and fewer non-traditional candidates  able to enter the pipeline.   Danielle Allen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Kavanagh moves  that the Town  take affirmative action on Article 23 Ranked Choice Voting for Concord Elections  (as printed in the handout)</dc:title>
  <dc:creator>Christopher Carmody</dc:creator>
  <cp:lastModifiedBy>Christopher Carmody</cp:lastModifiedBy>
  <cp:revision>1</cp:revision>
  <dcterms:modified xsi:type="dcterms:W3CDTF">2022-04-30T02:03:40Z</dcterms:modified>
</cp:coreProperties>
</file>