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sldIdLst>
    <p:sldId id="259" r:id="rId2"/>
    <p:sldId id="266" r:id="rId3"/>
    <p:sldId id="261" r:id="rId4"/>
    <p:sldId id="260" r:id="rId5"/>
    <p:sldId id="263" r:id="rId6"/>
    <p:sldId id="264" r:id="rId7"/>
    <p:sldId id="262" r:id="rId8"/>
    <p:sldId id="267"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771"/>
    <a:srgbClr val="1D31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43"/>
    <p:restoredTop sz="70527"/>
  </p:normalViewPr>
  <p:slideViewPr>
    <p:cSldViewPr snapToGrid="0" snapToObjects="1">
      <p:cViewPr varScale="1">
        <p:scale>
          <a:sx n="74" d="100"/>
          <a:sy n="74" d="100"/>
        </p:scale>
        <p:origin x="1464" y="168"/>
      </p:cViewPr>
      <p:guideLst/>
    </p:cSldViewPr>
  </p:slideViewPr>
  <p:outlineViewPr>
    <p:cViewPr>
      <p:scale>
        <a:sx n="33" d="100"/>
        <a:sy n="33" d="100"/>
      </p:scale>
      <p:origin x="0" y="-2304"/>
    </p:cViewPr>
  </p:outlineViewPr>
  <p:notesTextViewPr>
    <p:cViewPr>
      <p:scale>
        <a:sx n="95" d="100"/>
        <a:sy n="95"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FBA514-9D83-A34A-BBB6-19A31FC6F805}" type="datetimeFigureOut">
              <a:rPr lang="en-US" smtClean="0"/>
              <a:t>4/18/22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B76694-4567-964A-856A-26CC660014A1}" type="slidenum">
              <a:rPr lang="en-US" smtClean="0"/>
              <a:t>‹#›</a:t>
            </a:fld>
            <a:endParaRPr lang="en-US"/>
          </a:p>
        </p:txBody>
      </p:sp>
    </p:spTree>
    <p:extLst>
      <p:ext uri="{BB962C8B-B14F-4D97-AF65-F5344CB8AC3E}">
        <p14:creationId xmlns:p14="http://schemas.microsoft.com/office/powerpoint/2010/main" val="1048447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outset I’d just like to focus on the main goal of Article 38.  The objective is to get the Light Plant back into the business of creating solar power on Town owned properties.  To do this right, we need to step back and engage with the questions and challenges that are inherent in the process, and do that in a thoughtful and transparent manner by establishing a plan that will allow us to reach or exceed our target.</a:t>
            </a:r>
          </a:p>
        </p:txBody>
      </p:sp>
      <p:sp>
        <p:nvSpPr>
          <p:cNvPr id="4" name="Slide Number Placeholder 3"/>
          <p:cNvSpPr>
            <a:spLocks noGrp="1"/>
          </p:cNvSpPr>
          <p:nvPr>
            <p:ph type="sldNum" sz="quarter" idx="5"/>
          </p:nvPr>
        </p:nvSpPr>
        <p:spPr/>
        <p:txBody>
          <a:bodyPr/>
          <a:lstStyle/>
          <a:p>
            <a:fld id="{19B76694-4567-964A-856A-26CC660014A1}" type="slidenum">
              <a:rPr lang="en-US" smtClean="0"/>
              <a:t>1</a:t>
            </a:fld>
            <a:endParaRPr lang="en-US"/>
          </a:p>
        </p:txBody>
      </p:sp>
    </p:spTree>
    <p:extLst>
      <p:ext uri="{BB962C8B-B14F-4D97-AF65-F5344CB8AC3E}">
        <p14:creationId xmlns:p14="http://schemas.microsoft.com/office/powerpoint/2010/main" val="664728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exactly is our target?  The Climate Action Plan says we should be at 20MW of solar generation on town property by 2030.  Today, we are about 1/3 of the way there.</a:t>
            </a:r>
          </a:p>
        </p:txBody>
      </p:sp>
      <p:sp>
        <p:nvSpPr>
          <p:cNvPr id="4" name="Slide Number Placeholder 3"/>
          <p:cNvSpPr>
            <a:spLocks noGrp="1"/>
          </p:cNvSpPr>
          <p:nvPr>
            <p:ph type="sldNum" sz="quarter" idx="5"/>
          </p:nvPr>
        </p:nvSpPr>
        <p:spPr/>
        <p:txBody>
          <a:bodyPr/>
          <a:lstStyle/>
          <a:p>
            <a:fld id="{19B76694-4567-964A-856A-26CC660014A1}" type="slidenum">
              <a:rPr lang="en-US" smtClean="0"/>
              <a:t>2</a:t>
            </a:fld>
            <a:endParaRPr lang="en-US"/>
          </a:p>
        </p:txBody>
      </p:sp>
    </p:spTree>
    <p:extLst>
      <p:ext uri="{BB962C8B-B14F-4D97-AF65-F5344CB8AC3E}">
        <p14:creationId xmlns:p14="http://schemas.microsoft.com/office/powerpoint/2010/main" val="1290083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began 12 years ago with a more aggressive target of 25MW, and we made excellent progress until January of 2017, when the WR Grace solar array went live. But at the end of that year, the Light Plant deprioritized municipal solar development, and none has been created since.  The Climate Action Plan trimmed the original target to 20MW, but even with this reduced goal, we will need to create between 1 ½ and 2 MW per year to achieve our objective.</a:t>
            </a:r>
          </a:p>
        </p:txBody>
      </p:sp>
      <p:sp>
        <p:nvSpPr>
          <p:cNvPr id="4" name="Slide Number Placeholder 3"/>
          <p:cNvSpPr>
            <a:spLocks noGrp="1"/>
          </p:cNvSpPr>
          <p:nvPr>
            <p:ph type="sldNum" sz="quarter" idx="5"/>
          </p:nvPr>
        </p:nvSpPr>
        <p:spPr/>
        <p:txBody>
          <a:bodyPr/>
          <a:lstStyle/>
          <a:p>
            <a:fld id="{19B76694-4567-964A-856A-26CC660014A1}" type="slidenum">
              <a:rPr lang="en-US" smtClean="0"/>
              <a:t>3</a:t>
            </a:fld>
            <a:endParaRPr lang="en-US"/>
          </a:p>
        </p:txBody>
      </p:sp>
    </p:spTree>
    <p:extLst>
      <p:ext uri="{BB962C8B-B14F-4D97-AF65-F5344CB8AC3E}">
        <p14:creationId xmlns:p14="http://schemas.microsoft.com/office/powerpoint/2010/main" val="16442234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Right now, about 80% of the electricity we use is from non-emitting sources and the Light Board expects to move that number to 98% by 2023. Given this excellent progress, is renewable power generation on our municipal properties still an important priority? I believe it is. Municipal solar is a direct indication of our values as a community and shows that we are willing to do what we can to reduce our imposition on others for the energy we use.</a:t>
            </a:r>
          </a:p>
          <a:p>
            <a:endParaRPr lang="en-US" dirty="0"/>
          </a:p>
          <a:p>
            <a:r>
              <a:rPr lang="en-US" dirty="0"/>
              <a:t>Looking at the problem with a wider lens, the state saw that the greenhouse gas reduction framework that Concord signed on to in 2017 was not aggressive enough, and recently created fresh roadmaps. Broadly speaking, these actions target investor owned utilities, and municipal light plants are generally exempted from being required to fall into line with the latest standards. I believe that Concord can and should be doing whatever we can.</a:t>
            </a:r>
          </a:p>
        </p:txBody>
      </p:sp>
      <p:sp>
        <p:nvSpPr>
          <p:cNvPr id="4" name="Slide Number Placeholder 3"/>
          <p:cNvSpPr>
            <a:spLocks noGrp="1"/>
          </p:cNvSpPr>
          <p:nvPr>
            <p:ph type="sldNum" sz="quarter" idx="5"/>
          </p:nvPr>
        </p:nvSpPr>
        <p:spPr/>
        <p:txBody>
          <a:bodyPr/>
          <a:lstStyle/>
          <a:p>
            <a:fld id="{19B76694-4567-964A-856A-26CC660014A1}" type="slidenum">
              <a:rPr lang="en-US" smtClean="0"/>
              <a:t>4</a:t>
            </a:fld>
            <a:endParaRPr lang="en-US"/>
          </a:p>
        </p:txBody>
      </p:sp>
    </p:spTree>
    <p:extLst>
      <p:ext uri="{BB962C8B-B14F-4D97-AF65-F5344CB8AC3E}">
        <p14:creationId xmlns:p14="http://schemas.microsoft.com/office/powerpoint/2010/main" val="79782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Adding more local solar generation will not come without effort.  The highest priorities of a municipal light plant are to provide reliable electric service at a reasonable price. Rate payers should be able to anticipate stable electric rates with only modest increases over time.  Creating more local solar will need to be done in the context of rate stability, and any possible upward pressure on rates will need to be balanced against alternatives. </a:t>
            </a:r>
          </a:p>
          <a:p>
            <a:endParaRPr lang="en-US" dirty="0"/>
          </a:p>
          <a:p>
            <a:r>
              <a:rPr lang="en-US" dirty="0"/>
              <a:t>We also need to be thoughtful about the current infrastructure of CMLP.  The distribution system in town will need to manage the increased variability of solar power generation, so I don’t want to minimize the need to work through technical barriers that may exist. In addition, I’d like to emphasize </a:t>
            </a:r>
            <a:r>
              <a:rPr lang="en-US" sz="1200" b="0" i="0" u="none" strike="noStrike" kern="1200" dirty="0">
                <a:solidFill>
                  <a:schemeClr val="tx1"/>
                </a:solidFill>
                <a:effectLst/>
                <a:latin typeface="+mn-lt"/>
                <a:ea typeface="+mn-ea"/>
                <a:cs typeface="+mn-cs"/>
              </a:rPr>
              <a:t>that the goal is to focus on sites that don’t require tree removal and to otherwise minimize impacts on the tree canopy.  The plan developed should include a public process that incorporates approval of any plans to remove trees.</a:t>
            </a:r>
            <a:endParaRPr lang="en-US" dirty="0"/>
          </a:p>
          <a:p>
            <a:endParaRPr lang="en-US" dirty="0"/>
          </a:p>
          <a:p>
            <a:r>
              <a:rPr lang="en-US" dirty="0"/>
              <a:t>When I review the work that has been done elsewhere, I am encouraged that these kinds of challenges can be overcome with careful technical planning and appropriate financial analysis.  This is why the article specifies a planning period for the remainder of 2022, with a review by the Select Board and Finance Committee.</a:t>
            </a:r>
          </a:p>
        </p:txBody>
      </p:sp>
      <p:sp>
        <p:nvSpPr>
          <p:cNvPr id="4" name="Slide Number Placeholder 3"/>
          <p:cNvSpPr>
            <a:spLocks noGrp="1"/>
          </p:cNvSpPr>
          <p:nvPr>
            <p:ph type="sldNum" sz="quarter" idx="5"/>
          </p:nvPr>
        </p:nvSpPr>
        <p:spPr/>
        <p:txBody>
          <a:bodyPr/>
          <a:lstStyle/>
          <a:p>
            <a:fld id="{19B76694-4567-964A-856A-26CC660014A1}" type="slidenum">
              <a:rPr lang="en-US" smtClean="0"/>
              <a:t>5</a:t>
            </a:fld>
            <a:endParaRPr lang="en-US"/>
          </a:p>
        </p:txBody>
      </p:sp>
    </p:spTree>
    <p:extLst>
      <p:ext uri="{BB962C8B-B14F-4D97-AF65-F5344CB8AC3E}">
        <p14:creationId xmlns:p14="http://schemas.microsoft.com/office/powerpoint/2010/main" val="3258855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Touching briefly on the benefits of doing this – I’ve already mentioned the value of doing what we can to create the energy we consume, but there is an adjacent value at work here. The distributed nature of renewable power generation will help reduce the historical disparities between the places where power is produced and where it is consumed.</a:t>
            </a:r>
          </a:p>
          <a:p>
            <a:endParaRPr lang="en-US" dirty="0"/>
          </a:p>
          <a:p>
            <a:r>
              <a:rPr lang="en-US" dirty="0"/>
              <a:t>As we electrify vehicles and buildings, our thirst for more electricity will keep growing, and that demand will strain the wider New England grid.  Local solar helps to alleviate some of that stress, which translates into avoided costs.</a:t>
            </a:r>
          </a:p>
          <a:p>
            <a:endParaRPr lang="en-US" dirty="0"/>
          </a:p>
          <a:p>
            <a:r>
              <a:rPr lang="en-US" dirty="0"/>
              <a:t>And once the financials are worked out, solar should slot in as a stable component of our electricity portfolio, not subject to any kind of price shocks for the 30 years each array is expected to remain in service.</a:t>
            </a:r>
          </a:p>
        </p:txBody>
      </p:sp>
      <p:sp>
        <p:nvSpPr>
          <p:cNvPr id="4" name="Slide Number Placeholder 3"/>
          <p:cNvSpPr>
            <a:spLocks noGrp="1"/>
          </p:cNvSpPr>
          <p:nvPr>
            <p:ph type="sldNum" sz="quarter" idx="5"/>
          </p:nvPr>
        </p:nvSpPr>
        <p:spPr/>
        <p:txBody>
          <a:bodyPr/>
          <a:lstStyle/>
          <a:p>
            <a:fld id="{19B76694-4567-964A-856A-26CC660014A1}" type="slidenum">
              <a:rPr lang="en-US" smtClean="0"/>
              <a:t>6</a:t>
            </a:fld>
            <a:endParaRPr lang="en-US"/>
          </a:p>
        </p:txBody>
      </p:sp>
    </p:spTree>
    <p:extLst>
      <p:ext uri="{BB962C8B-B14F-4D97-AF65-F5344CB8AC3E}">
        <p14:creationId xmlns:p14="http://schemas.microsoft.com/office/powerpoint/2010/main" val="25021874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all aware of the growing number of extreme weather events. Ecosystem changes previously understood to take 100’s or 1,000s of years are being reduced to the length of a human lifetime.  The earth is not waiting until 2025 for Concord to open a new middle school. So, we simply need to act with more urgency.  We can help the state with its 3% annual renewables target, and chip away at the highest cost component of the CMLP power portfolio. </a:t>
            </a:r>
          </a:p>
        </p:txBody>
      </p:sp>
      <p:sp>
        <p:nvSpPr>
          <p:cNvPr id="4" name="Slide Number Placeholder 3"/>
          <p:cNvSpPr>
            <a:spLocks noGrp="1"/>
          </p:cNvSpPr>
          <p:nvPr>
            <p:ph type="sldNum" sz="quarter" idx="5"/>
          </p:nvPr>
        </p:nvSpPr>
        <p:spPr/>
        <p:txBody>
          <a:bodyPr/>
          <a:lstStyle/>
          <a:p>
            <a:fld id="{19B76694-4567-964A-856A-26CC660014A1}" type="slidenum">
              <a:rPr lang="en-US" smtClean="0"/>
              <a:t>7</a:t>
            </a:fld>
            <a:endParaRPr lang="en-US"/>
          </a:p>
        </p:txBody>
      </p:sp>
    </p:spTree>
    <p:extLst>
      <p:ext uri="{BB962C8B-B14F-4D97-AF65-F5344CB8AC3E}">
        <p14:creationId xmlns:p14="http://schemas.microsoft.com/office/powerpoint/2010/main" val="1349137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give a sense of scale, I’ll close with a short list. We will need to look at all our public buildings and parking areas, and also look for another larger scale site.  So, lets all commit to getting started today. </a:t>
            </a:r>
          </a:p>
          <a:p>
            <a:endParaRPr lang="en-US" dirty="0"/>
          </a:p>
        </p:txBody>
      </p:sp>
      <p:sp>
        <p:nvSpPr>
          <p:cNvPr id="4" name="Slide Number Placeholder 3"/>
          <p:cNvSpPr>
            <a:spLocks noGrp="1"/>
          </p:cNvSpPr>
          <p:nvPr>
            <p:ph type="sldNum" sz="quarter" idx="5"/>
          </p:nvPr>
        </p:nvSpPr>
        <p:spPr/>
        <p:txBody>
          <a:bodyPr/>
          <a:lstStyle/>
          <a:p>
            <a:fld id="{19B76694-4567-964A-856A-26CC660014A1}" type="slidenum">
              <a:rPr lang="en-US" smtClean="0"/>
              <a:t>8</a:t>
            </a:fld>
            <a:endParaRPr lang="en-US"/>
          </a:p>
        </p:txBody>
      </p:sp>
    </p:spTree>
    <p:extLst>
      <p:ext uri="{BB962C8B-B14F-4D97-AF65-F5344CB8AC3E}">
        <p14:creationId xmlns:p14="http://schemas.microsoft.com/office/powerpoint/2010/main" val="38591240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Thank you for your consideration of Article 38.</a:t>
            </a:r>
          </a:p>
        </p:txBody>
      </p:sp>
      <p:sp>
        <p:nvSpPr>
          <p:cNvPr id="4" name="Slide Number Placeholder 3"/>
          <p:cNvSpPr>
            <a:spLocks noGrp="1"/>
          </p:cNvSpPr>
          <p:nvPr>
            <p:ph type="sldNum" sz="quarter" idx="5"/>
          </p:nvPr>
        </p:nvSpPr>
        <p:spPr/>
        <p:txBody>
          <a:bodyPr/>
          <a:lstStyle/>
          <a:p>
            <a:fld id="{19B76694-4567-964A-856A-26CC660014A1}" type="slidenum">
              <a:rPr lang="en-US" smtClean="0"/>
              <a:t>9</a:t>
            </a:fld>
            <a:endParaRPr lang="en-US"/>
          </a:p>
        </p:txBody>
      </p:sp>
    </p:spTree>
    <p:extLst>
      <p:ext uri="{BB962C8B-B14F-4D97-AF65-F5344CB8AC3E}">
        <p14:creationId xmlns:p14="http://schemas.microsoft.com/office/powerpoint/2010/main" val="355814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896" y="518141"/>
            <a:ext cx="10363200" cy="1470025"/>
          </a:xfrm>
        </p:spPr>
        <p:txBody>
          <a:bodyPr/>
          <a:lstStyle/>
          <a:p>
            <a:r>
              <a:rPr lang="en-US"/>
              <a:t>Click to edit Master title style</a:t>
            </a:r>
          </a:p>
        </p:txBody>
      </p:sp>
      <p:sp>
        <p:nvSpPr>
          <p:cNvPr id="3" name="Subtitle 2"/>
          <p:cNvSpPr>
            <a:spLocks noGrp="1"/>
          </p:cNvSpPr>
          <p:nvPr>
            <p:ph type="subTitle" idx="1"/>
          </p:nvPr>
        </p:nvSpPr>
        <p:spPr>
          <a:xfrm>
            <a:off x="943853" y="2172317"/>
            <a:ext cx="10076448" cy="3466483"/>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12" name="Moon 11"/>
          <p:cNvSpPr/>
          <p:nvPr userDrawn="1"/>
        </p:nvSpPr>
        <p:spPr>
          <a:xfrm rot="362215">
            <a:off x="365685" y="512451"/>
            <a:ext cx="517284" cy="1185099"/>
          </a:xfrm>
          <a:prstGeom prst="moon">
            <a:avLst/>
          </a:prstGeom>
          <a:solidFill>
            <a:srgbClr val="1D32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Rectangle 6"/>
          <p:cNvSpPr/>
          <p:nvPr userDrawn="1"/>
        </p:nvSpPr>
        <p:spPr>
          <a:xfrm>
            <a:off x="508000" y="482600"/>
            <a:ext cx="11176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610034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264167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74492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82961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12" name="Moon 11"/>
          <p:cNvSpPr/>
          <p:nvPr userDrawn="1"/>
        </p:nvSpPr>
        <p:spPr>
          <a:xfrm rot="362215">
            <a:off x="365685" y="512451"/>
            <a:ext cx="517284" cy="1185099"/>
          </a:xfrm>
          <a:prstGeom prst="moon">
            <a:avLst/>
          </a:prstGeom>
          <a:solidFill>
            <a:srgbClr val="1D32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Rectangle 6"/>
          <p:cNvSpPr/>
          <p:nvPr userDrawn="1"/>
        </p:nvSpPr>
        <p:spPr>
          <a:xfrm>
            <a:off x="508000" y="482600"/>
            <a:ext cx="11176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3286437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05049" y="274639"/>
            <a:ext cx="8217725" cy="1143000"/>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
        <p:nvSpPr>
          <p:cNvPr id="7" name="TextBox 6">
            <a:extLst>
              <a:ext uri="{FF2B5EF4-FFF2-40B4-BE49-F238E27FC236}">
                <a16:creationId xmlns:a16="http://schemas.microsoft.com/office/drawing/2014/main" id="{38F7A714-4B50-1467-A40D-A7D4CF65D90F}"/>
              </a:ext>
            </a:extLst>
          </p:cNvPr>
          <p:cNvSpPr txBox="1"/>
          <p:nvPr userDrawn="1"/>
        </p:nvSpPr>
        <p:spPr>
          <a:xfrm>
            <a:off x="9868395" y="492196"/>
            <a:ext cx="1714004" cy="553998"/>
          </a:xfrm>
          <a:prstGeom prst="rect">
            <a:avLst/>
          </a:prstGeom>
          <a:noFill/>
        </p:spPr>
        <p:txBody>
          <a:bodyPr wrap="square" rtlCol="0">
            <a:spAutoFit/>
          </a:bodyPr>
          <a:lstStyle/>
          <a:p>
            <a:pPr algn="r"/>
            <a:r>
              <a:rPr lang="en-US" sz="3000" baseline="0" dirty="0"/>
              <a:t>Article 38</a:t>
            </a:r>
          </a:p>
        </p:txBody>
      </p:sp>
    </p:spTree>
    <p:extLst>
      <p:ext uri="{BB962C8B-B14F-4D97-AF65-F5344CB8AC3E}">
        <p14:creationId xmlns:p14="http://schemas.microsoft.com/office/powerpoint/2010/main" val="2498709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698126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299334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6356351"/>
            <a:ext cx="2844800" cy="365125"/>
          </a:xfrm>
          <a:prstGeom prst="rect">
            <a:avLst/>
          </a:prstGeom>
        </p:spPr>
        <p:txBody>
          <a:bodyPr/>
          <a:lstStyle/>
          <a:p>
            <a:endParaRPr lang="en-US"/>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95358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endParaRPr lang="en-US"/>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942669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endParaRPr lang="en-US"/>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811469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359192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508000" y="482600"/>
            <a:ext cx="11176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13768695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694DA-232C-5548-B29D-57394A9188BD}"/>
              </a:ext>
            </a:extLst>
          </p:cNvPr>
          <p:cNvSpPr>
            <a:spLocks noGrp="1"/>
          </p:cNvSpPr>
          <p:nvPr>
            <p:ph type="ctrTitle"/>
          </p:nvPr>
        </p:nvSpPr>
        <p:spPr>
          <a:xfrm>
            <a:off x="615351" y="343516"/>
            <a:ext cx="10961298" cy="1470025"/>
          </a:xfrm>
        </p:spPr>
        <p:txBody>
          <a:bodyPr>
            <a:normAutofit fontScale="90000"/>
          </a:bodyPr>
          <a:lstStyle/>
          <a:p>
            <a:r>
              <a:rPr lang="en-US" sz="6500" dirty="0"/>
              <a:t>Article 38</a:t>
            </a:r>
            <a:br>
              <a:rPr lang="en-US" dirty="0"/>
            </a:br>
            <a:r>
              <a:rPr lang="en-US" sz="4200" b="1" dirty="0"/>
              <a:t>Development Plan for Municipal Solar Development</a:t>
            </a:r>
          </a:p>
        </p:txBody>
      </p:sp>
      <p:sp>
        <p:nvSpPr>
          <p:cNvPr id="3" name="Content Placeholder 2">
            <a:extLst>
              <a:ext uri="{FF2B5EF4-FFF2-40B4-BE49-F238E27FC236}">
                <a16:creationId xmlns:a16="http://schemas.microsoft.com/office/drawing/2014/main" id="{513E6231-4DE3-0943-A17C-B6B8E155C51E}"/>
              </a:ext>
            </a:extLst>
          </p:cNvPr>
          <p:cNvSpPr>
            <a:spLocks noGrp="1"/>
          </p:cNvSpPr>
          <p:nvPr>
            <p:ph type="subTitle" idx="1"/>
          </p:nvPr>
        </p:nvSpPr>
        <p:spPr/>
        <p:txBody>
          <a:bodyPr>
            <a:normAutofit fontScale="85000" lnSpcReduction="20000"/>
          </a:bodyPr>
          <a:lstStyle/>
          <a:p>
            <a:r>
              <a:rPr lang="en-US" sz="3500" dirty="0"/>
              <a:t>Mr. Banfield moves that the Town urge the Concord Municipal Light Plant to develop an action plan and schedule for the achievement of the Town’s 2030 solar capacity targets focused on development of new power generation on Town-owned properties and present the plan and schedule to both the Select Board and </a:t>
            </a:r>
            <a:r>
              <a:rPr lang="en-US" sz="3500" dirty="0" err="1"/>
              <a:t>FinCom</a:t>
            </a:r>
            <a:r>
              <a:rPr lang="en-US" sz="3500" dirty="0"/>
              <a:t> before the end of 2022</a:t>
            </a:r>
            <a:r>
              <a:rPr lang="en-US" dirty="0"/>
              <a:t>. </a:t>
            </a:r>
            <a:r>
              <a:rPr lang="en-US" sz="3800" dirty="0"/>
              <a:t>The plan should prioritize open sites and include a public process to evaluate any possible tree removal.</a:t>
            </a:r>
          </a:p>
        </p:txBody>
      </p:sp>
      <p:sp>
        <p:nvSpPr>
          <p:cNvPr id="4" name="Slide Number Placeholder 3">
            <a:extLst>
              <a:ext uri="{FF2B5EF4-FFF2-40B4-BE49-F238E27FC236}">
                <a16:creationId xmlns:a16="http://schemas.microsoft.com/office/drawing/2014/main" id="{2B08447E-BC8B-C640-916D-B58CDD9F4A0D}"/>
              </a:ext>
            </a:extLst>
          </p:cNvPr>
          <p:cNvSpPr>
            <a:spLocks noGrp="1"/>
          </p:cNvSpPr>
          <p:nvPr>
            <p:ph type="sldNum" sz="quarter" idx="12"/>
          </p:nvPr>
        </p:nvSpPr>
        <p:spPr/>
        <p:txBody>
          <a:bodyPr/>
          <a:lstStyle/>
          <a:p>
            <a:fld id="{18362CF7-34D8-4635-A9AE-FBAFA8966551}" type="slidenum">
              <a:rPr lang="en-US" smtClean="0"/>
              <a:pPr/>
              <a:t>1</a:t>
            </a:fld>
            <a:endParaRPr lang="en-US"/>
          </a:p>
        </p:txBody>
      </p:sp>
    </p:spTree>
    <p:extLst>
      <p:ext uri="{BB962C8B-B14F-4D97-AF65-F5344CB8AC3E}">
        <p14:creationId xmlns:p14="http://schemas.microsoft.com/office/powerpoint/2010/main" val="1929635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949837A3-9D16-4D4C-9CF4-32EE4DDE21D7}"/>
              </a:ext>
            </a:extLst>
          </p:cNvPr>
          <p:cNvPicPr>
            <a:picLocks noGrp="1" noChangeAspect="1"/>
          </p:cNvPicPr>
          <p:nvPr>
            <p:ph idx="1"/>
          </p:nvPr>
        </p:nvPicPr>
        <p:blipFill>
          <a:blip r:embed="rId3"/>
          <a:stretch>
            <a:fillRect/>
          </a:stretch>
        </p:blipFill>
        <p:spPr bwMode="auto">
          <a:xfrm>
            <a:off x="1503087" y="1422983"/>
            <a:ext cx="9142282" cy="468143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6517FF18-5EBB-2A42-8FDB-9D549F4F6533}"/>
              </a:ext>
            </a:extLst>
          </p:cNvPr>
          <p:cNvSpPr/>
          <p:nvPr/>
        </p:nvSpPr>
        <p:spPr>
          <a:xfrm>
            <a:off x="1967696" y="5173884"/>
            <a:ext cx="7940233" cy="300941"/>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1D1994-48A3-B841-BCD5-041387A697CB}"/>
              </a:ext>
            </a:extLst>
          </p:cNvPr>
          <p:cNvSpPr>
            <a:spLocks noGrp="1"/>
          </p:cNvSpPr>
          <p:nvPr>
            <p:ph type="title"/>
          </p:nvPr>
        </p:nvSpPr>
        <p:spPr/>
        <p:txBody>
          <a:bodyPr/>
          <a:lstStyle/>
          <a:p>
            <a:r>
              <a:rPr lang="en-US" dirty="0"/>
              <a:t>Climate Action Plan</a:t>
            </a:r>
          </a:p>
        </p:txBody>
      </p:sp>
      <p:sp>
        <p:nvSpPr>
          <p:cNvPr id="4" name="Slide Number Placeholder 3">
            <a:extLst>
              <a:ext uri="{FF2B5EF4-FFF2-40B4-BE49-F238E27FC236}">
                <a16:creationId xmlns:a16="http://schemas.microsoft.com/office/drawing/2014/main" id="{846E5213-24BF-EC48-AC3B-D558E97DE993}"/>
              </a:ext>
            </a:extLst>
          </p:cNvPr>
          <p:cNvSpPr>
            <a:spLocks noGrp="1"/>
          </p:cNvSpPr>
          <p:nvPr>
            <p:ph type="sldNum" sz="quarter" idx="12"/>
          </p:nvPr>
        </p:nvSpPr>
        <p:spPr/>
        <p:txBody>
          <a:bodyPr/>
          <a:lstStyle/>
          <a:p>
            <a:fld id="{18362CF7-34D8-4635-A9AE-FBAFA8966551}" type="slidenum">
              <a:rPr lang="en-US" smtClean="0"/>
              <a:t>2</a:t>
            </a:fld>
            <a:endParaRPr lang="en-US"/>
          </a:p>
        </p:txBody>
      </p:sp>
      <p:grpSp>
        <p:nvGrpSpPr>
          <p:cNvPr id="11" name="Group 10">
            <a:extLst>
              <a:ext uri="{FF2B5EF4-FFF2-40B4-BE49-F238E27FC236}">
                <a16:creationId xmlns:a16="http://schemas.microsoft.com/office/drawing/2014/main" id="{01A88673-29CD-5B5D-944D-4B5E88B8CE55}"/>
              </a:ext>
            </a:extLst>
          </p:cNvPr>
          <p:cNvGrpSpPr/>
          <p:nvPr/>
        </p:nvGrpSpPr>
        <p:grpSpPr>
          <a:xfrm>
            <a:off x="1068779" y="1422983"/>
            <a:ext cx="10010899" cy="4681436"/>
            <a:chOff x="1068779" y="1422983"/>
            <a:chExt cx="10010899" cy="4681436"/>
          </a:xfrm>
        </p:grpSpPr>
        <p:pic>
          <p:nvPicPr>
            <p:cNvPr id="9" name="Content Placeholder 6">
              <a:extLst>
                <a:ext uri="{FF2B5EF4-FFF2-40B4-BE49-F238E27FC236}">
                  <a16:creationId xmlns:a16="http://schemas.microsoft.com/office/drawing/2014/main" id="{0D6CD6DF-961C-5883-BFC2-91C598BFA651}"/>
                </a:ext>
              </a:extLst>
            </p:cNvPr>
            <p:cNvPicPr>
              <a:picLocks noChangeAspect="1"/>
            </p:cNvPicPr>
            <p:nvPr/>
          </p:nvPicPr>
          <p:blipFill>
            <a:blip r:embed="rId4">
              <a:extLst>
                <a:ext uri="{BEBA8EAE-BF5A-486C-A8C5-ECC9F3942E4B}">
                  <a14:imgProps xmlns:a14="http://schemas.microsoft.com/office/drawing/2010/main">
                    <a14:imgLayer r:embed="rId5">
                      <a14:imgEffect>
                        <a14:artisticBlur/>
                      </a14:imgEffect>
                    </a14:imgLayer>
                  </a14:imgProps>
                </a:ext>
              </a:extLst>
            </a:blip>
            <a:stretch>
              <a:fillRect/>
            </a:stretch>
          </p:blipFill>
          <p:spPr bwMode="auto">
            <a:xfrm>
              <a:off x="1524859" y="1422983"/>
              <a:ext cx="9142282" cy="468143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EC239258-8A38-2F2A-8156-4198DCFF6EC8}"/>
                </a:ext>
              </a:extLst>
            </p:cNvPr>
            <p:cNvSpPr/>
            <p:nvPr/>
          </p:nvSpPr>
          <p:spPr>
            <a:xfrm>
              <a:off x="1068779" y="2675468"/>
              <a:ext cx="10010899" cy="1361998"/>
            </a:xfrm>
            <a:prstGeom prst="rect">
              <a:avLst/>
            </a:prstGeom>
            <a:solidFill>
              <a:srgbClr val="1D318B"/>
            </a:solid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Total capacity on town property by 2020	20MW</a:t>
              </a:r>
            </a:p>
          </p:txBody>
        </p:sp>
        <p:sp>
          <p:nvSpPr>
            <p:cNvPr id="10" name="Rectangle 9">
              <a:extLst>
                <a:ext uri="{FF2B5EF4-FFF2-40B4-BE49-F238E27FC236}">
                  <a16:creationId xmlns:a16="http://schemas.microsoft.com/office/drawing/2014/main" id="{35CD2979-1421-1F88-4512-9203AEDE5988}"/>
                </a:ext>
              </a:extLst>
            </p:cNvPr>
            <p:cNvSpPr/>
            <p:nvPr/>
          </p:nvSpPr>
          <p:spPr>
            <a:xfrm>
              <a:off x="1989468" y="5173884"/>
              <a:ext cx="7940233" cy="300941"/>
            </a:xfrm>
            <a:prstGeom prst="rect">
              <a:avLst/>
            </a:prstGeom>
            <a:noFill/>
            <a:ln w="57150">
              <a:solidFill>
                <a:srgbClr val="00B050">
                  <a:alpha val="2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46561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p:stCondLst>
                              <p:cond delay="0"/>
                            </p:stCondLst>
                            <p:childTnLst>
                              <p:par>
                                <p:cTn id="8" presetID="9" presetClass="entr" presetSubtype="0" fill="hold" nodeType="afterEffect">
                                  <p:stCondLst>
                                    <p:cond delay="2500"/>
                                  </p:stCondLst>
                                  <p:childTnLst>
                                    <p:set>
                                      <p:cBhvr>
                                        <p:cTn id="9" dur="1" fill="hold">
                                          <p:stCondLst>
                                            <p:cond delay="0"/>
                                          </p:stCondLst>
                                        </p:cTn>
                                        <p:tgtEl>
                                          <p:spTgt spid="11"/>
                                        </p:tgtEl>
                                        <p:attrNameLst>
                                          <p:attrName>style.visibility</p:attrName>
                                        </p:attrNameLst>
                                      </p:cBhvr>
                                      <p:to>
                                        <p:strVal val="visible"/>
                                      </p:to>
                                    </p:set>
                                    <p:animEffect transition="in" filter="dissolve">
                                      <p:cBhvr>
                                        <p:cTn id="10" dur="1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F299C-657A-924D-88E1-E80130321BBC}"/>
              </a:ext>
            </a:extLst>
          </p:cNvPr>
          <p:cNvSpPr>
            <a:spLocks noGrp="1"/>
          </p:cNvSpPr>
          <p:nvPr>
            <p:ph type="title"/>
          </p:nvPr>
        </p:nvSpPr>
        <p:spPr/>
        <p:txBody>
          <a:bodyPr/>
          <a:lstStyle/>
          <a:p>
            <a:r>
              <a:rPr lang="en-US" dirty="0"/>
              <a:t>Where Are We Now?</a:t>
            </a:r>
          </a:p>
        </p:txBody>
      </p:sp>
      <p:sp>
        <p:nvSpPr>
          <p:cNvPr id="3" name="Content Placeholder 2">
            <a:extLst>
              <a:ext uri="{FF2B5EF4-FFF2-40B4-BE49-F238E27FC236}">
                <a16:creationId xmlns:a16="http://schemas.microsoft.com/office/drawing/2014/main" id="{4A1E444B-8817-624E-93DC-2DA63673269F}"/>
              </a:ext>
            </a:extLst>
          </p:cNvPr>
          <p:cNvSpPr>
            <a:spLocks noGrp="1"/>
          </p:cNvSpPr>
          <p:nvPr>
            <p:ph idx="1"/>
          </p:nvPr>
        </p:nvSpPr>
        <p:spPr/>
        <p:txBody>
          <a:bodyPr>
            <a:normAutofit fontScale="77500" lnSpcReduction="20000"/>
          </a:bodyPr>
          <a:lstStyle/>
          <a:p>
            <a:r>
              <a:rPr lang="en-US" dirty="0"/>
              <a:t>In 2010, CMLP targeted 25MW of solar by 2030</a:t>
            </a:r>
          </a:p>
          <a:p>
            <a:pPr lvl="1"/>
            <a:r>
              <a:rPr lang="en-US" dirty="0"/>
              <a:t>2010 48kW array, Willard School</a:t>
            </a:r>
          </a:p>
          <a:p>
            <a:r>
              <a:rPr lang="en-US" dirty="0"/>
              <a:t>2011 Solar Siting Report identified 22MW of potential</a:t>
            </a:r>
          </a:p>
          <a:p>
            <a:pPr lvl="1"/>
            <a:r>
              <a:rPr lang="en-US" dirty="0"/>
              <a:t>2014  1.7MW former landfill</a:t>
            </a:r>
          </a:p>
          <a:p>
            <a:pPr lvl="1"/>
            <a:r>
              <a:rPr lang="en-US" dirty="0"/>
              <a:t>2017  5.6MW former WR Grace property</a:t>
            </a:r>
          </a:p>
          <a:p>
            <a:r>
              <a:rPr lang="en-US" dirty="0"/>
              <a:t>In 2017, CMLP adopted an 8 year strategy</a:t>
            </a:r>
          </a:p>
          <a:p>
            <a:pPr lvl="1"/>
            <a:r>
              <a:rPr lang="en-US" dirty="0"/>
              <a:t>Further municipal solar was written out</a:t>
            </a:r>
          </a:p>
          <a:p>
            <a:pPr lvl="1"/>
            <a:r>
              <a:rPr lang="en-US" dirty="0"/>
              <a:t>Local energy storage initiative scheduled for 2022</a:t>
            </a:r>
          </a:p>
          <a:p>
            <a:r>
              <a:rPr lang="en-US" dirty="0"/>
              <a:t>The 2021 Climate Action Plan targets 20MW by 2030</a:t>
            </a:r>
          </a:p>
        </p:txBody>
      </p:sp>
      <p:sp>
        <p:nvSpPr>
          <p:cNvPr id="4" name="Slide Number Placeholder 3">
            <a:extLst>
              <a:ext uri="{FF2B5EF4-FFF2-40B4-BE49-F238E27FC236}">
                <a16:creationId xmlns:a16="http://schemas.microsoft.com/office/drawing/2014/main" id="{21A5E690-A082-C542-857B-61F33D659CFB}"/>
              </a:ext>
            </a:extLst>
          </p:cNvPr>
          <p:cNvSpPr>
            <a:spLocks noGrp="1"/>
          </p:cNvSpPr>
          <p:nvPr>
            <p:ph type="sldNum" sz="quarter" idx="12"/>
          </p:nvPr>
        </p:nvSpPr>
        <p:spPr/>
        <p:txBody>
          <a:bodyPr/>
          <a:lstStyle/>
          <a:p>
            <a:fld id="{18362CF7-34D8-4635-A9AE-FBAFA8966551}" type="slidenum">
              <a:rPr lang="en-US" smtClean="0"/>
              <a:t>3</a:t>
            </a:fld>
            <a:endParaRPr lang="en-US"/>
          </a:p>
        </p:txBody>
      </p:sp>
    </p:spTree>
    <p:extLst>
      <p:ext uri="{BB962C8B-B14F-4D97-AF65-F5344CB8AC3E}">
        <p14:creationId xmlns:p14="http://schemas.microsoft.com/office/powerpoint/2010/main" val="176840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BC61D-57F8-E34B-9EB4-74A237D9E14C}"/>
              </a:ext>
            </a:extLst>
          </p:cNvPr>
          <p:cNvSpPr>
            <a:spLocks noGrp="1"/>
          </p:cNvSpPr>
          <p:nvPr>
            <p:ph type="title"/>
          </p:nvPr>
        </p:nvSpPr>
        <p:spPr/>
        <p:txBody>
          <a:bodyPr>
            <a:normAutofit/>
          </a:bodyPr>
          <a:lstStyle/>
          <a:p>
            <a:r>
              <a:rPr lang="en-US" dirty="0"/>
              <a:t>Is Local Solar Important?</a:t>
            </a:r>
          </a:p>
        </p:txBody>
      </p:sp>
      <p:sp>
        <p:nvSpPr>
          <p:cNvPr id="3" name="Content Placeholder 2">
            <a:extLst>
              <a:ext uri="{FF2B5EF4-FFF2-40B4-BE49-F238E27FC236}">
                <a16:creationId xmlns:a16="http://schemas.microsoft.com/office/drawing/2014/main" id="{7276E2F6-5931-3E49-A607-04DB48E78C45}"/>
              </a:ext>
            </a:extLst>
          </p:cNvPr>
          <p:cNvSpPr>
            <a:spLocks noGrp="1"/>
          </p:cNvSpPr>
          <p:nvPr>
            <p:ph idx="1"/>
          </p:nvPr>
        </p:nvSpPr>
        <p:spPr/>
        <p:txBody>
          <a:bodyPr>
            <a:normAutofit/>
          </a:bodyPr>
          <a:lstStyle/>
          <a:p>
            <a:r>
              <a:rPr lang="en-US" dirty="0"/>
              <a:t>CMLP can green our electricity via purchases</a:t>
            </a:r>
          </a:p>
          <a:p>
            <a:pPr lvl="1"/>
            <a:r>
              <a:rPr lang="en-US" dirty="0"/>
              <a:t>Offloads infrastructure to others</a:t>
            </a:r>
          </a:p>
          <a:p>
            <a:r>
              <a:rPr lang="en-US" dirty="0"/>
              <a:t>GHG reduction: Are we doing our share?</a:t>
            </a:r>
          </a:p>
          <a:p>
            <a:pPr lvl="1"/>
            <a:r>
              <a:rPr lang="en-US" dirty="0"/>
              <a:t>Climate bill requires growth - 3%/</a:t>
            </a:r>
            <a:r>
              <a:rPr lang="en-US" dirty="0" err="1"/>
              <a:t>yr</a:t>
            </a:r>
            <a:r>
              <a:rPr lang="en-US" dirty="0"/>
              <a:t> renewables </a:t>
            </a:r>
          </a:p>
          <a:p>
            <a:pPr lvl="1"/>
            <a:r>
              <a:rPr lang="en-US" dirty="0"/>
              <a:t>MA ‘Clean Peak Standard’</a:t>
            </a:r>
          </a:p>
          <a:p>
            <a:r>
              <a:rPr lang="en-US" dirty="0"/>
              <a:t>Municipal Light Plants are exempted</a:t>
            </a:r>
          </a:p>
        </p:txBody>
      </p:sp>
      <p:sp>
        <p:nvSpPr>
          <p:cNvPr id="4" name="Slide Number Placeholder 3">
            <a:extLst>
              <a:ext uri="{FF2B5EF4-FFF2-40B4-BE49-F238E27FC236}">
                <a16:creationId xmlns:a16="http://schemas.microsoft.com/office/drawing/2014/main" id="{2498911A-163B-784B-BDE1-F70711BAEFC6}"/>
              </a:ext>
            </a:extLst>
          </p:cNvPr>
          <p:cNvSpPr>
            <a:spLocks noGrp="1"/>
          </p:cNvSpPr>
          <p:nvPr>
            <p:ph type="sldNum" sz="quarter" idx="12"/>
          </p:nvPr>
        </p:nvSpPr>
        <p:spPr/>
        <p:txBody>
          <a:bodyPr/>
          <a:lstStyle/>
          <a:p>
            <a:fld id="{18362CF7-34D8-4635-A9AE-FBAFA8966551}" type="slidenum">
              <a:rPr lang="en-US" smtClean="0"/>
              <a:t>4</a:t>
            </a:fld>
            <a:endParaRPr lang="en-US" dirty="0"/>
          </a:p>
        </p:txBody>
      </p:sp>
    </p:spTree>
    <p:extLst>
      <p:ext uri="{BB962C8B-B14F-4D97-AF65-F5344CB8AC3E}">
        <p14:creationId xmlns:p14="http://schemas.microsoft.com/office/powerpoint/2010/main" val="3488784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E2D29-69FA-0E47-9305-7E79FF8B2B68}"/>
              </a:ext>
            </a:extLst>
          </p:cNvPr>
          <p:cNvSpPr>
            <a:spLocks noGrp="1"/>
          </p:cNvSpPr>
          <p:nvPr>
            <p:ph type="title"/>
          </p:nvPr>
        </p:nvSpPr>
        <p:spPr>
          <a:xfrm>
            <a:off x="609599" y="342108"/>
            <a:ext cx="10972799" cy="1143000"/>
          </a:xfrm>
        </p:spPr>
        <p:txBody>
          <a:bodyPr>
            <a:noAutofit/>
          </a:bodyPr>
          <a:lstStyle/>
          <a:p>
            <a:r>
              <a:rPr lang="en-US" sz="5870" dirty="0"/>
              <a:t>Challenges with Solar</a:t>
            </a:r>
          </a:p>
        </p:txBody>
      </p:sp>
      <p:sp>
        <p:nvSpPr>
          <p:cNvPr id="3" name="Content Placeholder 2">
            <a:extLst>
              <a:ext uri="{FF2B5EF4-FFF2-40B4-BE49-F238E27FC236}">
                <a16:creationId xmlns:a16="http://schemas.microsoft.com/office/drawing/2014/main" id="{F1D09930-68D9-0E41-89B6-404D1C329AA0}"/>
              </a:ext>
            </a:extLst>
          </p:cNvPr>
          <p:cNvSpPr>
            <a:spLocks noGrp="1"/>
          </p:cNvSpPr>
          <p:nvPr>
            <p:ph idx="1"/>
          </p:nvPr>
        </p:nvSpPr>
        <p:spPr/>
        <p:txBody>
          <a:bodyPr>
            <a:normAutofit/>
          </a:bodyPr>
          <a:lstStyle/>
          <a:p>
            <a:r>
              <a:rPr lang="en-US" dirty="0"/>
              <a:t>Are the financials acceptable?</a:t>
            </a:r>
          </a:p>
          <a:p>
            <a:pPr lvl="1"/>
            <a:r>
              <a:rPr lang="en-US" i="1" dirty="0"/>
              <a:t>Need to develop financial model</a:t>
            </a:r>
          </a:p>
          <a:p>
            <a:r>
              <a:rPr lang="en-US" dirty="0"/>
              <a:t>Is solar peak production an issue?</a:t>
            </a:r>
          </a:p>
          <a:p>
            <a:pPr lvl="1"/>
            <a:r>
              <a:rPr lang="en-US" i="1" dirty="0"/>
              <a:t>Need to identify and address grid vulnerabilities ’solar saturation’, other issues?</a:t>
            </a:r>
          </a:p>
          <a:p>
            <a:r>
              <a:rPr lang="en-US" dirty="0"/>
              <a:t>Process for balancing conservation priorities</a:t>
            </a:r>
          </a:p>
        </p:txBody>
      </p:sp>
      <p:sp>
        <p:nvSpPr>
          <p:cNvPr id="4" name="Slide Number Placeholder 3">
            <a:extLst>
              <a:ext uri="{FF2B5EF4-FFF2-40B4-BE49-F238E27FC236}">
                <a16:creationId xmlns:a16="http://schemas.microsoft.com/office/drawing/2014/main" id="{5F1CFDF0-66B1-CE4C-8E51-651C727E5B52}"/>
              </a:ext>
            </a:extLst>
          </p:cNvPr>
          <p:cNvSpPr>
            <a:spLocks noGrp="1"/>
          </p:cNvSpPr>
          <p:nvPr>
            <p:ph type="sldNum" sz="quarter" idx="12"/>
          </p:nvPr>
        </p:nvSpPr>
        <p:spPr/>
        <p:txBody>
          <a:bodyPr/>
          <a:lstStyle/>
          <a:p>
            <a:fld id="{18362CF7-34D8-4635-A9AE-FBAFA8966551}" type="slidenum">
              <a:rPr lang="en-US" smtClean="0"/>
              <a:t>5</a:t>
            </a:fld>
            <a:endParaRPr lang="en-US"/>
          </a:p>
        </p:txBody>
      </p:sp>
    </p:spTree>
    <p:extLst>
      <p:ext uri="{BB962C8B-B14F-4D97-AF65-F5344CB8AC3E}">
        <p14:creationId xmlns:p14="http://schemas.microsoft.com/office/powerpoint/2010/main" val="1877819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2EC81-221C-EB45-955E-C6E05552DB71}"/>
              </a:ext>
            </a:extLst>
          </p:cNvPr>
          <p:cNvSpPr>
            <a:spLocks noGrp="1"/>
          </p:cNvSpPr>
          <p:nvPr>
            <p:ph type="title"/>
          </p:nvPr>
        </p:nvSpPr>
        <p:spPr/>
        <p:txBody>
          <a:bodyPr/>
          <a:lstStyle/>
          <a:p>
            <a:r>
              <a:rPr lang="en-US" dirty="0"/>
              <a:t>Benefits from Local Solar</a:t>
            </a:r>
          </a:p>
        </p:txBody>
      </p:sp>
      <p:sp>
        <p:nvSpPr>
          <p:cNvPr id="3" name="Content Placeholder 2">
            <a:extLst>
              <a:ext uri="{FF2B5EF4-FFF2-40B4-BE49-F238E27FC236}">
                <a16:creationId xmlns:a16="http://schemas.microsoft.com/office/drawing/2014/main" id="{5E12E1C2-88D7-5E4A-B415-00AE92F61FA1}"/>
              </a:ext>
            </a:extLst>
          </p:cNvPr>
          <p:cNvSpPr>
            <a:spLocks noGrp="1"/>
          </p:cNvSpPr>
          <p:nvPr>
            <p:ph idx="1"/>
          </p:nvPr>
        </p:nvSpPr>
        <p:spPr/>
        <p:txBody>
          <a:bodyPr/>
          <a:lstStyle/>
          <a:p>
            <a:r>
              <a:rPr lang="en-US" dirty="0"/>
              <a:t>Equity – in our backyard</a:t>
            </a:r>
          </a:p>
          <a:p>
            <a:r>
              <a:rPr lang="en-US" dirty="0"/>
              <a:t>Local renewable energy to serve demand peak</a:t>
            </a:r>
          </a:p>
          <a:p>
            <a:pPr lvl="1"/>
            <a:r>
              <a:rPr lang="en-US" dirty="0"/>
              <a:t>Transmission and capacity savings</a:t>
            </a:r>
          </a:p>
          <a:p>
            <a:pPr lvl="1"/>
            <a:r>
              <a:rPr lang="en-US" dirty="0"/>
              <a:t>Benefits are enhanced by battery storage</a:t>
            </a:r>
          </a:p>
          <a:p>
            <a:r>
              <a:rPr lang="en-US" dirty="0"/>
              <a:t>Long term, known costs.  No surprises.</a:t>
            </a:r>
          </a:p>
          <a:p>
            <a:pPr lvl="1"/>
            <a:r>
              <a:rPr lang="en-US" dirty="0"/>
              <a:t>Predictable effect on rates</a:t>
            </a:r>
          </a:p>
        </p:txBody>
      </p:sp>
      <p:sp>
        <p:nvSpPr>
          <p:cNvPr id="4" name="Slide Number Placeholder 3">
            <a:extLst>
              <a:ext uri="{FF2B5EF4-FFF2-40B4-BE49-F238E27FC236}">
                <a16:creationId xmlns:a16="http://schemas.microsoft.com/office/drawing/2014/main" id="{7CB4AE4D-0E6A-CF4E-AEBD-F52B0DF937F0}"/>
              </a:ext>
            </a:extLst>
          </p:cNvPr>
          <p:cNvSpPr>
            <a:spLocks noGrp="1"/>
          </p:cNvSpPr>
          <p:nvPr>
            <p:ph type="sldNum" sz="quarter" idx="12"/>
          </p:nvPr>
        </p:nvSpPr>
        <p:spPr/>
        <p:txBody>
          <a:bodyPr/>
          <a:lstStyle/>
          <a:p>
            <a:fld id="{18362CF7-34D8-4635-A9AE-FBAFA8966551}" type="slidenum">
              <a:rPr lang="en-US" smtClean="0"/>
              <a:t>6</a:t>
            </a:fld>
            <a:endParaRPr lang="en-US"/>
          </a:p>
        </p:txBody>
      </p:sp>
    </p:spTree>
    <p:extLst>
      <p:ext uri="{BB962C8B-B14F-4D97-AF65-F5344CB8AC3E}">
        <p14:creationId xmlns:p14="http://schemas.microsoft.com/office/powerpoint/2010/main" val="3584265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3639E-918F-6444-B312-99CB47C1AF89}"/>
              </a:ext>
            </a:extLst>
          </p:cNvPr>
          <p:cNvSpPr>
            <a:spLocks noGrp="1"/>
          </p:cNvSpPr>
          <p:nvPr>
            <p:ph type="title"/>
          </p:nvPr>
        </p:nvSpPr>
        <p:spPr/>
        <p:txBody>
          <a:bodyPr/>
          <a:lstStyle/>
          <a:p>
            <a:r>
              <a:rPr lang="en-US" dirty="0"/>
              <a:t>Why Solar Now?</a:t>
            </a:r>
          </a:p>
        </p:txBody>
      </p:sp>
      <p:sp>
        <p:nvSpPr>
          <p:cNvPr id="3" name="Content Placeholder 2">
            <a:extLst>
              <a:ext uri="{FF2B5EF4-FFF2-40B4-BE49-F238E27FC236}">
                <a16:creationId xmlns:a16="http://schemas.microsoft.com/office/drawing/2014/main" id="{11A9704C-9454-0C40-8141-0B1D4833621C}"/>
              </a:ext>
            </a:extLst>
          </p:cNvPr>
          <p:cNvSpPr>
            <a:spLocks noGrp="1"/>
          </p:cNvSpPr>
          <p:nvPr>
            <p:ph idx="1"/>
          </p:nvPr>
        </p:nvSpPr>
        <p:spPr/>
        <p:txBody>
          <a:bodyPr>
            <a:normAutofit fontScale="92500" lnSpcReduction="10000"/>
          </a:bodyPr>
          <a:lstStyle/>
          <a:p>
            <a:r>
              <a:rPr lang="en-US" dirty="0"/>
              <a:t>The urgency of now: Limiting temp rise to 1.5°</a:t>
            </a:r>
            <a:endParaRPr lang="en-US" i="1" dirty="0"/>
          </a:p>
          <a:p>
            <a:r>
              <a:rPr lang="en-US" dirty="0"/>
              <a:t>The Commonwealth needs our participation</a:t>
            </a:r>
          </a:p>
          <a:p>
            <a:pPr lvl="1"/>
            <a:r>
              <a:rPr lang="en-US" dirty="0"/>
              <a:t>Renewables require real infrastructure</a:t>
            </a:r>
          </a:p>
          <a:p>
            <a:r>
              <a:rPr lang="en-US" dirty="0"/>
              <a:t>Financial opportunities</a:t>
            </a:r>
          </a:p>
          <a:p>
            <a:pPr lvl="1"/>
            <a:r>
              <a:rPr lang="en-US" dirty="0"/>
              <a:t>Top 1% (peak) demand hours = 8% of electricity costs</a:t>
            </a:r>
          </a:p>
          <a:p>
            <a:pPr lvl="1"/>
            <a:r>
              <a:rPr lang="en-US" dirty="0"/>
              <a:t>Top 10% = 40% of electricity costs</a:t>
            </a:r>
          </a:p>
          <a:p>
            <a:pPr lvl="1"/>
            <a:r>
              <a:rPr lang="en-US" dirty="0"/>
              <a:t>Addressing peak is key to avoiding infrastructure costs</a:t>
            </a:r>
          </a:p>
        </p:txBody>
      </p:sp>
      <p:sp>
        <p:nvSpPr>
          <p:cNvPr id="4" name="Slide Number Placeholder 3">
            <a:extLst>
              <a:ext uri="{FF2B5EF4-FFF2-40B4-BE49-F238E27FC236}">
                <a16:creationId xmlns:a16="http://schemas.microsoft.com/office/drawing/2014/main" id="{75DE8B5D-56DF-3340-95FE-95723A04D48F}"/>
              </a:ext>
            </a:extLst>
          </p:cNvPr>
          <p:cNvSpPr>
            <a:spLocks noGrp="1"/>
          </p:cNvSpPr>
          <p:nvPr>
            <p:ph type="sldNum" sz="quarter" idx="12"/>
          </p:nvPr>
        </p:nvSpPr>
        <p:spPr/>
        <p:txBody>
          <a:bodyPr/>
          <a:lstStyle/>
          <a:p>
            <a:fld id="{18362CF7-34D8-4635-A9AE-FBAFA8966551}" type="slidenum">
              <a:rPr lang="en-US" smtClean="0"/>
              <a:t>7</a:t>
            </a:fld>
            <a:endParaRPr lang="en-US"/>
          </a:p>
        </p:txBody>
      </p:sp>
    </p:spTree>
    <p:extLst>
      <p:ext uri="{BB962C8B-B14F-4D97-AF65-F5344CB8AC3E}">
        <p14:creationId xmlns:p14="http://schemas.microsoft.com/office/powerpoint/2010/main" val="3199283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1FE2-5571-2E43-96FA-42321091F200}"/>
              </a:ext>
            </a:extLst>
          </p:cNvPr>
          <p:cNvSpPr>
            <a:spLocks noGrp="1"/>
          </p:cNvSpPr>
          <p:nvPr>
            <p:ph type="title"/>
          </p:nvPr>
        </p:nvSpPr>
        <p:spPr/>
        <p:txBody>
          <a:bodyPr/>
          <a:lstStyle/>
          <a:p>
            <a:r>
              <a:rPr lang="en-US" dirty="0"/>
              <a:t>What Will This Mean?</a:t>
            </a:r>
          </a:p>
        </p:txBody>
      </p:sp>
      <p:sp>
        <p:nvSpPr>
          <p:cNvPr id="3" name="Content Placeholder 2">
            <a:extLst>
              <a:ext uri="{FF2B5EF4-FFF2-40B4-BE49-F238E27FC236}">
                <a16:creationId xmlns:a16="http://schemas.microsoft.com/office/drawing/2014/main" id="{181EBF10-1D4E-D244-BBB3-25F0004F0186}"/>
              </a:ext>
            </a:extLst>
          </p:cNvPr>
          <p:cNvSpPr>
            <a:spLocks noGrp="1"/>
          </p:cNvSpPr>
          <p:nvPr>
            <p:ph idx="1"/>
          </p:nvPr>
        </p:nvSpPr>
        <p:spPr/>
        <p:txBody>
          <a:bodyPr>
            <a:normAutofit fontScale="92500"/>
          </a:bodyPr>
          <a:lstStyle/>
          <a:p>
            <a:r>
              <a:rPr lang="en-US" dirty="0"/>
              <a:t>In Town solar = 6% of power portfolio (7.5MWs) </a:t>
            </a:r>
          </a:p>
          <a:p>
            <a:pPr lvl="1"/>
            <a:r>
              <a:rPr lang="en-US" dirty="0"/>
              <a:t>20MWs goal adds another 8% (12.5MWs)</a:t>
            </a:r>
          </a:p>
          <a:p>
            <a:r>
              <a:rPr lang="en-US" dirty="0"/>
              <a:t>CMS potential = 1.1 MWs (2025) </a:t>
            </a:r>
          </a:p>
          <a:p>
            <a:pPr lvl="1"/>
            <a:r>
              <a:rPr lang="en-US" dirty="0"/>
              <a:t>Plus, </a:t>
            </a:r>
            <a:r>
              <a:rPr lang="en-US" dirty="0" err="1"/>
              <a:t>Beede</a:t>
            </a:r>
            <a:r>
              <a:rPr lang="en-US" dirty="0"/>
              <a:t>, CCHS, Elementary roofs and lots</a:t>
            </a:r>
          </a:p>
          <a:p>
            <a:pPr lvl="1"/>
            <a:r>
              <a:rPr lang="en-US" dirty="0"/>
              <a:t>Public works, Public Safety, Treatment Plant?</a:t>
            </a:r>
          </a:p>
          <a:p>
            <a:r>
              <a:rPr lang="en-US" dirty="0"/>
              <a:t>Get started now</a:t>
            </a:r>
          </a:p>
          <a:p>
            <a:endParaRPr lang="en-US" dirty="0"/>
          </a:p>
          <a:p>
            <a:pPr lvl="1"/>
            <a:endParaRPr lang="en-US" dirty="0"/>
          </a:p>
          <a:p>
            <a:endParaRPr lang="en-US" dirty="0"/>
          </a:p>
        </p:txBody>
      </p:sp>
      <p:sp>
        <p:nvSpPr>
          <p:cNvPr id="4" name="Slide Number Placeholder 3">
            <a:extLst>
              <a:ext uri="{FF2B5EF4-FFF2-40B4-BE49-F238E27FC236}">
                <a16:creationId xmlns:a16="http://schemas.microsoft.com/office/drawing/2014/main" id="{E1FFA9F4-3266-3544-BD94-57EACCDD221A}"/>
              </a:ext>
            </a:extLst>
          </p:cNvPr>
          <p:cNvSpPr>
            <a:spLocks noGrp="1"/>
          </p:cNvSpPr>
          <p:nvPr>
            <p:ph type="sldNum" sz="quarter" idx="12"/>
          </p:nvPr>
        </p:nvSpPr>
        <p:spPr/>
        <p:txBody>
          <a:bodyPr/>
          <a:lstStyle/>
          <a:p>
            <a:fld id="{18362CF7-34D8-4635-A9AE-FBAFA8966551}" type="slidenum">
              <a:rPr lang="en-US" smtClean="0"/>
              <a:t>8</a:t>
            </a:fld>
            <a:endParaRPr lang="en-US"/>
          </a:p>
        </p:txBody>
      </p:sp>
    </p:spTree>
    <p:extLst>
      <p:ext uri="{BB962C8B-B14F-4D97-AF65-F5344CB8AC3E}">
        <p14:creationId xmlns:p14="http://schemas.microsoft.com/office/powerpoint/2010/main" val="263613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694DA-232C-5548-B29D-57394A9188BD}"/>
              </a:ext>
            </a:extLst>
          </p:cNvPr>
          <p:cNvSpPr>
            <a:spLocks noGrp="1"/>
          </p:cNvSpPr>
          <p:nvPr>
            <p:ph type="ctrTitle"/>
          </p:nvPr>
        </p:nvSpPr>
        <p:spPr>
          <a:xfrm>
            <a:off x="615351" y="343516"/>
            <a:ext cx="10961298" cy="1470025"/>
          </a:xfrm>
        </p:spPr>
        <p:txBody>
          <a:bodyPr>
            <a:normAutofit fontScale="90000"/>
          </a:bodyPr>
          <a:lstStyle/>
          <a:p>
            <a:r>
              <a:rPr lang="en-US" sz="6500" dirty="0"/>
              <a:t>Article 38</a:t>
            </a:r>
            <a:br>
              <a:rPr lang="en-US" dirty="0"/>
            </a:br>
            <a:r>
              <a:rPr lang="en-US" sz="4200" b="1" dirty="0"/>
              <a:t>Development Plan for Municipal Solar Development</a:t>
            </a:r>
          </a:p>
        </p:txBody>
      </p:sp>
      <p:sp>
        <p:nvSpPr>
          <p:cNvPr id="3" name="Content Placeholder 2">
            <a:extLst>
              <a:ext uri="{FF2B5EF4-FFF2-40B4-BE49-F238E27FC236}">
                <a16:creationId xmlns:a16="http://schemas.microsoft.com/office/drawing/2014/main" id="{513E6231-4DE3-0943-A17C-B6B8E155C51E}"/>
              </a:ext>
            </a:extLst>
          </p:cNvPr>
          <p:cNvSpPr>
            <a:spLocks noGrp="1"/>
          </p:cNvSpPr>
          <p:nvPr>
            <p:ph type="subTitle" idx="1"/>
          </p:nvPr>
        </p:nvSpPr>
        <p:spPr/>
        <p:txBody>
          <a:bodyPr>
            <a:normAutofit fontScale="85000" lnSpcReduction="20000"/>
          </a:bodyPr>
          <a:lstStyle/>
          <a:p>
            <a:r>
              <a:rPr lang="en-US" sz="3500" dirty="0"/>
              <a:t>Mr. Banfield moves that the Town urge the Concord Municipal Light Plant to develop an action plan and schedule for the achievement of the Town’s 2030 solar capacity targets focused on development of new power generation on Town-owned properties and present the plan and schedule to both the Select Board and </a:t>
            </a:r>
            <a:r>
              <a:rPr lang="en-US" sz="3500" dirty="0" err="1"/>
              <a:t>FinCom</a:t>
            </a:r>
            <a:r>
              <a:rPr lang="en-US" sz="3500" dirty="0"/>
              <a:t> before the end of 2022</a:t>
            </a:r>
            <a:r>
              <a:rPr lang="en-US" dirty="0"/>
              <a:t>. </a:t>
            </a:r>
            <a:r>
              <a:rPr lang="en-US" sz="3800" dirty="0">
                <a:solidFill>
                  <a:prstClr val="white">
                    <a:tint val="75000"/>
                  </a:prstClr>
                </a:solidFill>
              </a:rPr>
              <a:t>The plan should prioritize open sites and include a public process to evaluate any possible tree removal.</a:t>
            </a:r>
            <a:endParaRPr lang="en-US" dirty="0"/>
          </a:p>
        </p:txBody>
      </p:sp>
      <p:sp>
        <p:nvSpPr>
          <p:cNvPr id="4" name="Slide Number Placeholder 3">
            <a:extLst>
              <a:ext uri="{FF2B5EF4-FFF2-40B4-BE49-F238E27FC236}">
                <a16:creationId xmlns:a16="http://schemas.microsoft.com/office/drawing/2014/main" id="{2B08447E-BC8B-C640-916D-B58CDD9F4A0D}"/>
              </a:ext>
            </a:extLst>
          </p:cNvPr>
          <p:cNvSpPr>
            <a:spLocks noGrp="1"/>
          </p:cNvSpPr>
          <p:nvPr>
            <p:ph type="sldNum" sz="quarter" idx="12"/>
          </p:nvPr>
        </p:nvSpPr>
        <p:spPr/>
        <p:txBody>
          <a:bodyPr/>
          <a:lstStyle/>
          <a:p>
            <a:fld id="{18362CF7-34D8-4635-A9AE-FBAFA8966551}" type="slidenum">
              <a:rPr lang="en-US" smtClean="0"/>
              <a:pPr/>
              <a:t>9</a:t>
            </a:fld>
            <a:endParaRPr lang="en-US" dirty="0"/>
          </a:p>
        </p:txBody>
      </p:sp>
    </p:spTree>
    <p:extLst>
      <p:ext uri="{BB962C8B-B14F-4D97-AF65-F5344CB8AC3E}">
        <p14:creationId xmlns:p14="http://schemas.microsoft.com/office/powerpoint/2010/main" val="366831287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E5A00E92-D280-6B47-B6A0-30359B50E75C}" vid="{7D57756E-5401-0A48-BA0A-2171F895E4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1_Office Theme</Template>
  <TotalTime>22990</TotalTime>
  <Words>1409</Words>
  <Application>Microsoft Macintosh PowerPoint</Application>
  <PresentationFormat>Widescreen</PresentationFormat>
  <Paragraphs>89</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1_Office Theme</vt:lpstr>
      <vt:lpstr>Article 38 Development Plan for Municipal Solar Development</vt:lpstr>
      <vt:lpstr>Climate Action Plan</vt:lpstr>
      <vt:lpstr>Where Are We Now?</vt:lpstr>
      <vt:lpstr>Is Local Solar Important?</vt:lpstr>
      <vt:lpstr>Challenges with Solar</vt:lpstr>
      <vt:lpstr>Benefits from Local Solar</vt:lpstr>
      <vt:lpstr>Why Solar Now?</vt:lpstr>
      <vt:lpstr>What Will This Mean?</vt:lpstr>
      <vt:lpstr>Article 38 Development Plan for Municipal Solar Development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Plan for Municipal Solar Development</dc:title>
  <dc:creator>Dean Banfield</dc:creator>
  <cp:lastModifiedBy>Dean Banfield</cp:lastModifiedBy>
  <cp:revision>28</cp:revision>
  <cp:lastPrinted>2022-04-22T17:20:52Z</cp:lastPrinted>
  <dcterms:created xsi:type="dcterms:W3CDTF">2022-01-29T16:08:17Z</dcterms:created>
  <dcterms:modified xsi:type="dcterms:W3CDTF">2022-04-27T16:21:18Z</dcterms:modified>
</cp:coreProperties>
</file>