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6" r:id="rId2"/>
    <p:sldId id="306" r:id="rId3"/>
    <p:sldId id="320" r:id="rId4"/>
    <p:sldId id="311" r:id="rId5"/>
    <p:sldId id="305" r:id="rId6"/>
    <p:sldId id="312" r:id="rId7"/>
    <p:sldId id="319" r:id="rId8"/>
    <p:sldId id="308" r:id="rId9"/>
    <p:sldId id="310" r:id="rId10"/>
    <p:sldId id="321" r:id="rId11"/>
    <p:sldId id="318" r:id="rId1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0C2576"/>
    <a:srgbClr val="1D328B"/>
    <a:srgbClr val="D0D8E8"/>
    <a:srgbClr val="E9EDF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89796" autoAdjust="0"/>
  </p:normalViewPr>
  <p:slideViewPr>
    <p:cSldViewPr>
      <p:cViewPr varScale="1">
        <p:scale>
          <a:sx n="85" d="100"/>
          <a:sy n="85" d="100"/>
        </p:scale>
        <p:origin x="115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mckeown\AppData\Local\Microsoft\Windows\INetCache\Content.Outlook\G44ECROS\imag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F-4BC3-8392-1F231DE5D3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F-4BC3-8392-1F231DE5D3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FF-4BC3-8392-1F231DE5D3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F-4BC3-8392-1F231DE5D3E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CFF-4BC3-8392-1F231DE5D3E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CFF-4BC3-8392-1F231DE5D3E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CFF-4BC3-8392-1F231DE5D3E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CFF-4BC3-8392-1F231DE5D3E6}"/>
              </c:ext>
            </c:extLst>
          </c:dPt>
          <c:dLbls>
            <c:dLbl>
              <c:idx val="0"/>
              <c:layout>
                <c:manualLayout>
                  <c:x val="0.39453632191836374"/>
                  <c:y val="0"/>
                </c:manualLayout>
              </c:layout>
              <c:tx>
                <c:rich>
                  <a:bodyPr/>
                  <a:lstStyle/>
                  <a:p>
                    <a:fld id="{210CDDD3-F8D5-4D7A-8AAB-154DD5F7FBD2}" type="CATEGORYNAME">
                      <a:rPr lang="en-US"/>
                      <a:pPr/>
                      <a:t>[CATEGORY NAME]</a:t>
                    </a:fld>
                    <a:r>
                      <a:rPr lang="en-US"/>
                      <a:t>, </a:t>
                    </a:r>
                    <a:fld id="{8ADB7258-F503-4EA6-B35B-6F1E8560BF58}" type="VALUE">
                      <a:rPr lang="en-US"/>
                      <a:pPr/>
                      <a:t>[VALUE]</a:t>
                    </a:fld>
                    <a:r>
                      <a:rPr lang="en-US"/>
                      <a:t> </a:t>
                    </a:r>
                    <a:fld id="{E007E8B8-EA5C-4167-89A9-7EBD1A94130A}" type="PERCENTAGE">
                      <a:rPr lang="en-US"/>
                      <a:pPr/>
                      <a:t>[PERCENTAGE]</a:t>
                    </a:fld>
                    <a:endParaRPr lang="en-US"/>
                  </a:p>
                </c:rich>
              </c:tx>
              <c:showLegendKey val="0"/>
              <c:showVal val="1"/>
              <c:showCatName val="1"/>
              <c:showSerName val="0"/>
              <c:showPercent val="1"/>
              <c:showBubbleSize val="0"/>
              <c:extLst>
                <c:ext xmlns:c15="http://schemas.microsoft.com/office/drawing/2012/chart" uri="{CE6537A1-D6FC-4f65-9D91-7224C49458BB}">
                  <c15:layout>
                    <c:manualLayout>
                      <c:w val="0.18193942008949032"/>
                      <c:h val="0.15955599300087489"/>
                    </c:manualLayout>
                  </c15:layout>
                  <c15:dlblFieldTable/>
                  <c15:showDataLabelsRange val="0"/>
                </c:ext>
                <c:ext xmlns:c16="http://schemas.microsoft.com/office/drawing/2014/chart" uri="{C3380CC4-5D6E-409C-BE32-E72D297353CC}">
                  <c16:uniqueId val="{00000001-5CFF-4BC3-8392-1F231DE5D3E6}"/>
                </c:ext>
              </c:extLst>
            </c:dLbl>
            <c:dLbl>
              <c:idx val="1"/>
              <c:layout>
                <c:manualLayout>
                  <c:x val="0.15241151619480447"/>
                  <c:y val="9.6312335958005243E-2"/>
                </c:manualLayout>
              </c:layout>
              <c:tx>
                <c:rich>
                  <a:bodyPr/>
                  <a:lstStyle/>
                  <a:p>
                    <a:fld id="{CC8F0E60-DD71-4076-99E6-217F7C0FD0D4}" type="CATEGORYNAME">
                      <a:rPr lang="en-US"/>
                      <a:pPr/>
                      <a:t>[CATEGORY NAME]</a:t>
                    </a:fld>
                    <a:r>
                      <a:rPr lang="en-US" baseline="0"/>
                      <a:t>, </a:t>
                    </a:r>
                    <a:fld id="{0A0BB593-DDF5-474C-8D77-12AB744490C8}" type="VALUE">
                      <a:rPr lang="en-US" baseline="0"/>
                      <a:pPr/>
                      <a:t>[VALUE]</a:t>
                    </a:fld>
                    <a:endParaRPr lang="en-US" baseline="0"/>
                  </a:p>
                  <a:p>
                    <a:fld id="{E1D8B6A4-FE4F-42EB-8D77-A4865EB98651}" type="PERCENTAGE">
                      <a:rPr lang="en-US" baseline="0"/>
                      <a:pPr/>
                      <a:t>[PERCENTAGE]</a:t>
                    </a:fld>
                    <a:endParaRPr lang="en-US"/>
                  </a:p>
                </c:rich>
              </c:tx>
              <c:showLegendKey val="0"/>
              <c:showVal val="1"/>
              <c:showCatName val="1"/>
              <c:showSerName val="0"/>
              <c:showPercent val="1"/>
              <c:showBubbleSize val="0"/>
              <c:extLst>
                <c:ext xmlns:c15="http://schemas.microsoft.com/office/drawing/2012/chart" uri="{CE6537A1-D6FC-4f65-9D91-7224C49458BB}">
                  <c15:layout>
                    <c:manualLayout>
                      <c:w val="0.17654347437690948"/>
                      <c:h val="0.19009259259259259"/>
                    </c:manualLayout>
                  </c15:layout>
                  <c15:dlblFieldTable/>
                  <c15:showDataLabelsRange val="0"/>
                </c:ext>
                <c:ext xmlns:c16="http://schemas.microsoft.com/office/drawing/2014/chart" uri="{C3380CC4-5D6E-409C-BE32-E72D297353CC}">
                  <c16:uniqueId val="{00000003-5CFF-4BC3-8392-1F231DE5D3E6}"/>
                </c:ext>
              </c:extLst>
            </c:dLbl>
            <c:dLbl>
              <c:idx val="2"/>
              <c:layout>
                <c:manualLayout>
                  <c:x val="4.4379258467416929E-2"/>
                  <c:y val="-0.18727204238359094"/>
                </c:manualLayout>
              </c:layout>
              <c:tx>
                <c:rich>
                  <a:bodyPr/>
                  <a:lstStyle/>
                  <a:p>
                    <a:fld id="{9D747BBE-D3FC-4710-BD75-BCA519AB0CA2}" type="CATEGORYNAME">
                      <a:rPr lang="en-US"/>
                      <a:pPr/>
                      <a:t>[CATEGORY NAME]</a:t>
                    </a:fld>
                    <a:r>
                      <a:rPr lang="en-US" baseline="0" dirty="0"/>
                      <a:t>, </a:t>
                    </a:r>
                    <a:fld id="{6D0E13EC-4700-470B-B76D-25E0F3DCC71A}" type="VALUE">
                      <a:rPr lang="en-US" baseline="0"/>
                      <a:pPr/>
                      <a:t>[VALUE]</a:t>
                    </a:fld>
                    <a:r>
                      <a:rPr lang="en-US" baseline="0" dirty="0"/>
                      <a:t> </a:t>
                    </a:r>
                  </a:p>
                  <a:p>
                    <a:fld id="{644BE9A2-91F8-4491-9E33-D430DF76C5F5}" type="PERCENTAGE">
                      <a:rPr lang="en-US" baseline="0" smtClean="0"/>
                      <a:pPr/>
                      <a:t>[PERCENTAGE]</a:t>
                    </a:fld>
                    <a:endParaRPr lang="en-US"/>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CFF-4BC3-8392-1F231DE5D3E6}"/>
                </c:ext>
              </c:extLst>
            </c:dLbl>
            <c:dLbl>
              <c:idx val="3"/>
              <c:layout>
                <c:manualLayout>
                  <c:x val="-3.765025164491119E-2"/>
                  <c:y val="-0.10109762321376506"/>
                </c:manualLayout>
              </c:layout>
              <c:tx>
                <c:rich>
                  <a:bodyPr/>
                  <a:lstStyle/>
                  <a:p>
                    <a:fld id="{4AEDCEE2-2F50-4846-B583-3556C5BB0542}" type="CATEGORYNAME">
                      <a:rPr lang="fr-FR"/>
                      <a:pPr/>
                      <a:t>[CATEGORY NAME]</a:t>
                    </a:fld>
                    <a:r>
                      <a:rPr lang="fr-FR"/>
                      <a:t>, </a:t>
                    </a:r>
                    <a:fld id="{2400232F-F315-48C5-8B2B-992B50D7A2BC}" type="VALUE">
                      <a:rPr lang="fr-FR"/>
                      <a:pPr/>
                      <a:t>[VALUE]</a:t>
                    </a:fld>
                    <a:r>
                      <a:rPr lang="fr-FR"/>
                      <a:t> </a:t>
                    </a:r>
                    <a:fld id="{675CCFDC-16E1-48DE-A585-B4B470AC57A7}" type="PERCENTAGE">
                      <a:rPr lang="fr-FR"/>
                      <a:pPr/>
                      <a:t>[PERCENTAGE]</a:t>
                    </a:fld>
                    <a:endParaRPr lang="fr-FR"/>
                  </a:p>
                </c:rich>
              </c:tx>
              <c:showLegendKey val="0"/>
              <c:showVal val="1"/>
              <c:showCatName val="1"/>
              <c:showSerName val="0"/>
              <c:showPercent val="1"/>
              <c:showBubbleSize val="0"/>
              <c:extLst>
                <c:ext xmlns:c15="http://schemas.microsoft.com/office/drawing/2012/chart" uri="{CE6537A1-D6FC-4f65-9D91-7224C49458BB}">
                  <c15:layout>
                    <c:manualLayout>
                      <c:w val="0.28832278052872257"/>
                      <c:h val="0.1588380966268105"/>
                    </c:manualLayout>
                  </c15:layout>
                  <c15:dlblFieldTable/>
                  <c15:showDataLabelsRange val="0"/>
                </c:ext>
                <c:ext xmlns:c16="http://schemas.microsoft.com/office/drawing/2014/chart" uri="{C3380CC4-5D6E-409C-BE32-E72D297353CC}">
                  <c16:uniqueId val="{00000007-5CFF-4BC3-8392-1F231DE5D3E6}"/>
                </c:ext>
              </c:extLst>
            </c:dLbl>
            <c:dLbl>
              <c:idx val="4"/>
              <c:layout>
                <c:manualLayout>
                  <c:x val="-0.14337318062514912"/>
                  <c:y val="-0.14518178283270158"/>
                </c:manualLayout>
              </c:layout>
              <c:tx>
                <c:rich>
                  <a:bodyPr/>
                  <a:lstStyle/>
                  <a:p>
                    <a:fld id="{AD32D42E-9BE7-433E-A82A-BB48F953EA6B}" type="CATEGORYNAME">
                      <a:rPr lang="en-US"/>
                      <a:pPr/>
                      <a:t>[CATEGORY NAME]</a:t>
                    </a:fld>
                    <a:r>
                      <a:rPr lang="en-US" baseline="0" dirty="0"/>
                      <a:t>, </a:t>
                    </a:r>
                    <a:fld id="{4A7DA22E-6675-4FF8-9462-2400ABB51FB4}" type="VALUE">
                      <a:rPr lang="en-US" baseline="0" smtClean="0"/>
                      <a:pPr/>
                      <a:t>[VALUE]</a:t>
                    </a:fld>
                    <a:fld id="{F7B28DB0-9AF1-48C5-BC79-1E8DD66C1A8C}" type="PERCENTAGE">
                      <a:rPr lang="en-US" baseline="0" smtClean="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CFF-4BC3-8392-1F231DE5D3E6}"/>
                </c:ext>
              </c:extLst>
            </c:dLbl>
            <c:dLbl>
              <c:idx val="5"/>
              <c:layout>
                <c:manualLayout>
                  <c:x val="-2.743951324266285E-2"/>
                  <c:y val="-0.16428526295324195"/>
                </c:manualLayout>
              </c:layout>
              <c:tx>
                <c:rich>
                  <a:bodyPr/>
                  <a:lstStyle/>
                  <a:p>
                    <a:fld id="{37053C1B-D851-42FF-A6E3-2A5EBEEAEE12}" type="CATEGORYNAME">
                      <a:rPr lang="en-US"/>
                      <a:pPr/>
                      <a:t>[CATEGORY NAME]</a:t>
                    </a:fld>
                    <a:r>
                      <a:rPr lang="en-US" baseline="0" dirty="0"/>
                      <a:t>, </a:t>
                    </a:r>
                    <a:fld id="{7166CC5A-065A-41FC-BA8D-0890CAB4161F}" type="VALUE">
                      <a:rPr lang="en-US" baseline="0" smtClean="0"/>
                      <a:pPr/>
                      <a:t>[VALUE]</a:t>
                    </a:fld>
                    <a:r>
                      <a:rPr lang="en-US" baseline="0" dirty="0"/>
                      <a:t> </a:t>
                    </a:r>
                    <a:fld id="{97983849-E77D-4B3D-BA1C-CA5E841DB13B}" type="PERCENTAGE">
                      <a:rPr lang="en-US" baseline="0" smtClean="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CFF-4BC3-8392-1F231DE5D3E6}"/>
                </c:ext>
              </c:extLst>
            </c:dLbl>
            <c:dLbl>
              <c:idx val="6"/>
              <c:layout>
                <c:manualLayout>
                  <c:x val="-0.12296558100691959"/>
                  <c:y val="7.6890128317293666E-2"/>
                </c:manualLayout>
              </c:layout>
              <c:tx>
                <c:rich>
                  <a:bodyPr/>
                  <a:lstStyle/>
                  <a:p>
                    <a:fld id="{114CFD81-AB82-4811-9979-35F08E9CF1D4}" type="CATEGORYNAME">
                      <a:rPr lang="en-US"/>
                      <a:pPr/>
                      <a:t>[CATEGORY NAME]</a:t>
                    </a:fld>
                    <a:r>
                      <a:rPr lang="en-US" baseline="0" dirty="0"/>
                      <a:t>, </a:t>
                    </a:r>
                    <a:fld id="{E9DD13DD-CBA2-4CEC-99DF-C4228458B75F}" type="VALUE">
                      <a:rPr lang="en-US" baseline="0"/>
                      <a:pPr/>
                      <a:t>[VALUE]</a:t>
                    </a:fld>
                    <a:fld id="{2465A2F2-DA58-47AB-8156-045E3CCFDE4C}"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17945270653271483"/>
                      <c:h val="0.20201710897248953"/>
                    </c:manualLayout>
                  </c15:layout>
                  <c15:dlblFieldTable/>
                  <c15:showDataLabelsRange val="0"/>
                </c:ext>
                <c:ext xmlns:c16="http://schemas.microsoft.com/office/drawing/2014/chart" uri="{C3380CC4-5D6E-409C-BE32-E72D297353CC}">
                  <c16:uniqueId val="{0000000D-5CFF-4BC3-8392-1F231DE5D3E6}"/>
                </c:ext>
              </c:extLst>
            </c:dLbl>
            <c:dLbl>
              <c:idx val="7"/>
              <c:layout>
                <c:manualLayout>
                  <c:x val="-0.13787049630159867"/>
                  <c:y val="4.0123456790123455E-2"/>
                </c:manualLayout>
              </c:layout>
              <c:tx>
                <c:rich>
                  <a:bodyPr/>
                  <a:lstStyle/>
                  <a:p>
                    <a:fld id="{02427D5D-257B-4965-9EC0-67E68F7A67D4}" type="CATEGORYNAME">
                      <a:rPr lang="en-US"/>
                      <a:pPr/>
                      <a:t>[CATEGORY NAME]</a:t>
                    </a:fld>
                    <a:r>
                      <a:rPr lang="en-US" dirty="0"/>
                      <a:t>, </a:t>
                    </a:r>
                    <a:fld id="{985D92E4-548B-442E-BB3F-6B6DDE9ADBFD}" type="VALUE">
                      <a:rPr lang="en-US" smtClean="0"/>
                      <a:pPr/>
                      <a:t>[VALUE]</a:t>
                    </a:fld>
                    <a:fld id="{DA6508B2-D0F9-4520-B80A-F9BECA9FB653}" type="PERCENTAGE">
                      <a:rPr lang="en-US" smtClean="0"/>
                      <a:pPr/>
                      <a:t>[PERCENTAGE]</a:t>
                    </a:fld>
                    <a:endParaRPr lang="en-US" dirty="0"/>
                  </a:p>
                </c:rich>
              </c:tx>
              <c:showLegendKey val="0"/>
              <c:showVal val="1"/>
              <c:showCatName val="1"/>
              <c:showSerName val="0"/>
              <c:showPercent val="1"/>
              <c:showBubbleSize val="0"/>
              <c:extLst>
                <c:ext xmlns:c15="http://schemas.microsoft.com/office/drawing/2012/chart" uri="{CE6537A1-D6FC-4f65-9D91-7224C49458BB}">
                  <c15:layout>
                    <c:manualLayout>
                      <c:w val="0.27120586086532994"/>
                      <c:h val="0.22055020900165256"/>
                    </c:manualLayout>
                  </c15:layout>
                  <c15:dlblFieldTable/>
                  <c15:showDataLabelsRange val="0"/>
                </c:ext>
                <c:ext xmlns:c16="http://schemas.microsoft.com/office/drawing/2014/chart" uri="{C3380CC4-5D6E-409C-BE32-E72D297353CC}">
                  <c16:uniqueId val="{0000000F-5CFF-4BC3-8392-1F231DE5D3E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Sheet1!$E$54:$E$61</c:f>
              <c:strCache>
                <c:ptCount val="8"/>
                <c:pt idx="0">
                  <c:v>Initiation Fees</c:v>
                </c:pt>
                <c:pt idx="1">
                  <c:v>Membership Fees</c:v>
                </c:pt>
                <c:pt idx="2">
                  <c:v>Reoccurring Membership Fees</c:v>
                </c:pt>
                <c:pt idx="3">
                  <c:v>Group Exercise  Revenues</c:v>
                </c:pt>
                <c:pt idx="4">
                  <c:v>Rentals</c:v>
                </c:pt>
                <c:pt idx="5">
                  <c:v>Misc. Revenues</c:v>
                </c:pt>
                <c:pt idx="6">
                  <c:v>Swim Program Fees</c:v>
                </c:pt>
                <c:pt idx="7">
                  <c:v>Fitness &amp; Personal Training Prg. Fees</c:v>
                </c:pt>
              </c:strCache>
              <c:extLst/>
            </c:strRef>
          </c:cat>
          <c:val>
            <c:numRef>
              <c:f>Sheet1!$F$54:$F$61</c:f>
              <c:numCache>
                <c:formatCode>"$"#,##0_);[Red]\("$"#,##0\)</c:formatCode>
                <c:ptCount val="8"/>
                <c:pt idx="0">
                  <c:v>15000</c:v>
                </c:pt>
                <c:pt idx="1">
                  <c:v>89000</c:v>
                </c:pt>
                <c:pt idx="2">
                  <c:v>920000</c:v>
                </c:pt>
                <c:pt idx="3">
                  <c:v>88000</c:v>
                </c:pt>
                <c:pt idx="4">
                  <c:v>60000</c:v>
                </c:pt>
                <c:pt idx="5">
                  <c:v>100000</c:v>
                </c:pt>
                <c:pt idx="6">
                  <c:v>385000</c:v>
                </c:pt>
                <c:pt idx="7">
                  <c:v>121000</c:v>
                </c:pt>
              </c:numCache>
              <c:extLst/>
            </c:numRef>
          </c:val>
          <c:extLst>
            <c:ext xmlns:c16="http://schemas.microsoft.com/office/drawing/2014/chart" uri="{C3380CC4-5D6E-409C-BE32-E72D297353CC}">
              <c16:uniqueId val="{00000010-5CFF-4BC3-8392-1F231DE5D3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2753142699268"/>
          <c:y val="2.3150767903221792E-2"/>
          <c:w val="0.9083062609421112"/>
          <c:h val="0.60977337176436619"/>
        </c:manualLayout>
      </c:layout>
      <c:barChart>
        <c:barDir val="col"/>
        <c:grouping val="clustered"/>
        <c:varyColors val="0"/>
        <c:ser>
          <c:idx val="0"/>
          <c:order val="0"/>
          <c:tx>
            <c:strRef>
              <c:f>Sheet1!$B$1</c:f>
              <c:strCache>
                <c:ptCount val="1"/>
                <c:pt idx="0">
                  <c:v>2022 YTD</c:v>
                </c:pt>
              </c:strCache>
            </c:strRef>
          </c:tx>
          <c:spPr>
            <a:solidFill>
              <a:schemeClr val="accent1"/>
            </a:solidFill>
            <a:ln>
              <a:solidFill>
                <a:schemeClr val="tx1"/>
              </a:solidFill>
            </a:ln>
            <a:effectLst/>
          </c:spPr>
          <c:invertIfNegative val="0"/>
          <c:dPt>
            <c:idx val="0"/>
            <c:invertIfNegative val="0"/>
            <c:bubble3D val="0"/>
            <c:extLst>
              <c:ext xmlns:c16="http://schemas.microsoft.com/office/drawing/2014/chart" uri="{C3380CC4-5D6E-409C-BE32-E72D297353CC}">
                <c16:uniqueId val="{00000000-7354-46F7-A9AF-BD6188668C09}"/>
              </c:ext>
            </c:extLst>
          </c:dPt>
          <c:dPt>
            <c:idx val="1"/>
            <c:invertIfNegative val="0"/>
            <c:bubble3D val="0"/>
            <c:extLst>
              <c:ext xmlns:c16="http://schemas.microsoft.com/office/drawing/2014/chart" uri="{C3380CC4-5D6E-409C-BE32-E72D297353CC}">
                <c16:uniqueId val="{00000001-7354-46F7-A9AF-BD6188668C09}"/>
              </c:ext>
            </c:extLst>
          </c:dPt>
          <c:dPt>
            <c:idx val="2"/>
            <c:invertIfNegative val="0"/>
            <c:bubble3D val="0"/>
            <c:extLst>
              <c:ext xmlns:c16="http://schemas.microsoft.com/office/drawing/2014/chart" uri="{C3380CC4-5D6E-409C-BE32-E72D297353CC}">
                <c16:uniqueId val="{00000002-7354-46F7-A9AF-BD6188668C09}"/>
              </c:ext>
            </c:extLst>
          </c:dPt>
          <c:dPt>
            <c:idx val="3"/>
            <c:invertIfNegative val="0"/>
            <c:bubble3D val="0"/>
            <c:extLst>
              <c:ext xmlns:c16="http://schemas.microsoft.com/office/drawing/2014/chart" uri="{C3380CC4-5D6E-409C-BE32-E72D297353CC}">
                <c16:uniqueId val="{00000003-7354-46F7-A9AF-BD6188668C09}"/>
              </c:ext>
            </c:extLst>
          </c:dPt>
          <c:dPt>
            <c:idx val="4"/>
            <c:invertIfNegative val="0"/>
            <c:bubble3D val="0"/>
            <c:extLst>
              <c:ext xmlns:c16="http://schemas.microsoft.com/office/drawing/2014/chart" uri="{C3380CC4-5D6E-409C-BE32-E72D297353CC}">
                <c16:uniqueId val="{00000004-7354-46F7-A9AF-BD6188668C09}"/>
              </c:ext>
            </c:extLst>
          </c:dPt>
          <c:dPt>
            <c:idx val="5"/>
            <c:invertIfNegative val="0"/>
            <c:bubble3D val="0"/>
            <c:spPr>
              <a:solidFill>
                <a:srgbClr val="9BBB59"/>
              </a:solidFill>
              <a:ln>
                <a:solidFill>
                  <a:schemeClr val="tx1"/>
                </a:solidFill>
              </a:ln>
              <a:effectLst/>
            </c:spPr>
            <c:extLst>
              <c:ext xmlns:c16="http://schemas.microsoft.com/office/drawing/2014/chart" uri="{C3380CC4-5D6E-409C-BE32-E72D297353CC}">
                <c16:uniqueId val="{00000005-7354-46F7-A9AF-BD6188668C09}"/>
              </c:ext>
            </c:extLst>
          </c:dPt>
          <c:dPt>
            <c:idx val="6"/>
            <c:invertIfNegative val="0"/>
            <c:bubble3D val="0"/>
            <c:extLst>
              <c:ext xmlns:c16="http://schemas.microsoft.com/office/drawing/2014/chart" uri="{C3380CC4-5D6E-409C-BE32-E72D297353CC}">
                <c16:uniqueId val="{00000006-7354-46F7-A9AF-BD6188668C09}"/>
              </c:ext>
            </c:extLst>
          </c:dPt>
          <c:dPt>
            <c:idx val="7"/>
            <c:invertIfNegative val="0"/>
            <c:bubble3D val="0"/>
            <c:extLst>
              <c:ext xmlns:c16="http://schemas.microsoft.com/office/drawing/2014/chart" uri="{C3380CC4-5D6E-409C-BE32-E72D297353CC}">
                <c16:uniqueId val="{00000007-7354-46F7-A9AF-BD6188668C09}"/>
              </c:ext>
            </c:extLst>
          </c:dPt>
          <c:dPt>
            <c:idx val="8"/>
            <c:invertIfNegative val="0"/>
            <c:bubble3D val="0"/>
            <c:spPr>
              <a:solidFill>
                <a:srgbClr val="9BBB59"/>
              </a:solidFill>
              <a:ln>
                <a:solidFill>
                  <a:schemeClr val="tx1"/>
                </a:solidFill>
              </a:ln>
              <a:effectLst/>
            </c:spPr>
            <c:extLst>
              <c:ext xmlns:c16="http://schemas.microsoft.com/office/drawing/2014/chart" uri="{C3380CC4-5D6E-409C-BE32-E72D297353CC}">
                <c16:uniqueId val="{00000008-7354-46F7-A9AF-BD6188668C09}"/>
              </c:ext>
            </c:extLst>
          </c:dPt>
          <c:dPt>
            <c:idx val="9"/>
            <c:invertIfNegative val="0"/>
            <c:bubble3D val="0"/>
            <c:spPr>
              <a:solidFill>
                <a:srgbClr val="9BBB59"/>
              </a:solidFill>
              <a:ln>
                <a:solidFill>
                  <a:schemeClr val="tx1"/>
                </a:solidFill>
              </a:ln>
              <a:effectLst/>
            </c:spPr>
            <c:extLst>
              <c:ext xmlns:c16="http://schemas.microsoft.com/office/drawing/2014/chart" uri="{C3380CC4-5D6E-409C-BE32-E72D297353CC}">
                <c16:uniqueId val="{00000009-7354-46F7-A9AF-BD6188668C09}"/>
              </c:ext>
            </c:extLst>
          </c:dPt>
          <c:dPt>
            <c:idx val="10"/>
            <c:invertIfNegative val="0"/>
            <c:bubble3D val="0"/>
            <c:spPr>
              <a:solidFill>
                <a:srgbClr val="9BBB59"/>
              </a:solidFill>
              <a:ln>
                <a:solidFill>
                  <a:schemeClr val="tx1"/>
                </a:solidFill>
              </a:ln>
              <a:effectLst/>
            </c:spPr>
            <c:extLst>
              <c:ext xmlns:c16="http://schemas.microsoft.com/office/drawing/2014/chart" uri="{C3380CC4-5D6E-409C-BE32-E72D297353CC}">
                <c16:uniqueId val="{0000000A-7354-46F7-A9AF-BD6188668C09}"/>
              </c:ext>
            </c:extLst>
          </c:dPt>
          <c:cat>
            <c:strRef>
              <c:f>Sheet1!$A$2:$A$12</c:f>
              <c:strCache>
                <c:ptCount val="11"/>
                <c:pt idx="0">
                  <c:v>Adult</c:v>
                </c:pt>
                <c:pt idx="1">
                  <c:v>Adult 65+</c:v>
                </c:pt>
                <c:pt idx="2">
                  <c:v>Couple</c:v>
                </c:pt>
                <c:pt idx="3">
                  <c:v>Couple 65+</c:v>
                </c:pt>
                <c:pt idx="4">
                  <c:v>Family</c:v>
                </c:pt>
                <c:pt idx="5">
                  <c:v>80+</c:v>
                </c:pt>
                <c:pt idx="6">
                  <c:v>Student 14-18</c:v>
                </c:pt>
                <c:pt idx="7">
                  <c:v>Munic. Emp.</c:v>
                </c:pt>
                <c:pt idx="8">
                  <c:v>3 month (active)</c:v>
                </c:pt>
                <c:pt idx="9">
                  <c:v>10x Pass (total)</c:v>
                </c:pt>
                <c:pt idx="10">
                  <c:v>80+ (free)</c:v>
                </c:pt>
              </c:strCache>
            </c:strRef>
          </c:cat>
          <c:val>
            <c:numRef>
              <c:f>Sheet1!$B$2:$B$12</c:f>
              <c:numCache>
                <c:formatCode>General</c:formatCode>
                <c:ptCount val="11"/>
                <c:pt idx="0">
                  <c:v>188</c:v>
                </c:pt>
                <c:pt idx="1">
                  <c:v>179</c:v>
                </c:pt>
                <c:pt idx="2">
                  <c:v>90</c:v>
                </c:pt>
                <c:pt idx="3">
                  <c:v>57</c:v>
                </c:pt>
                <c:pt idx="4">
                  <c:v>261</c:v>
                </c:pt>
                <c:pt idx="5">
                  <c:v>97</c:v>
                </c:pt>
                <c:pt idx="6">
                  <c:v>23</c:v>
                </c:pt>
                <c:pt idx="7">
                  <c:v>23</c:v>
                </c:pt>
                <c:pt idx="8">
                  <c:v>317</c:v>
                </c:pt>
                <c:pt idx="9">
                  <c:v>398</c:v>
                </c:pt>
                <c:pt idx="10">
                  <c:v>115</c:v>
                </c:pt>
              </c:numCache>
            </c:numRef>
          </c:val>
          <c:extLst>
            <c:ext xmlns:c16="http://schemas.microsoft.com/office/drawing/2014/chart" uri="{C3380CC4-5D6E-409C-BE32-E72D297353CC}">
              <c16:uniqueId val="{0000000B-7354-46F7-A9AF-BD6188668C09}"/>
            </c:ext>
          </c:extLst>
        </c:ser>
        <c:dLbls>
          <c:showLegendKey val="0"/>
          <c:showVal val="0"/>
          <c:showCatName val="0"/>
          <c:showSerName val="0"/>
          <c:showPercent val="0"/>
          <c:showBubbleSize val="0"/>
        </c:dLbls>
        <c:gapWidth val="219"/>
        <c:axId val="1347669040"/>
        <c:axId val="1347669872"/>
      </c:barChart>
      <c:catAx>
        <c:axId val="1347669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47669872"/>
        <c:crosses val="autoZero"/>
        <c:auto val="1"/>
        <c:lblAlgn val="ctr"/>
        <c:lblOffset val="100"/>
        <c:noMultiLvlLbl val="0"/>
      </c:catAx>
      <c:valAx>
        <c:axId val="1347669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3476690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5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b="1">
          <a:solidFill>
            <a:sysClr val="windowText" lastClr="000000"/>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4913247578737"/>
          <c:y val="0.10416666666666667"/>
          <c:w val="0.37959423053156577"/>
          <c:h val="0.79861111111111116"/>
        </c:manualLayout>
      </c:layout>
      <c:pieChart>
        <c:varyColors val="1"/>
        <c:ser>
          <c:idx val="0"/>
          <c:order val="0"/>
          <c:tx>
            <c:strRef>
              <c:f>Sheet1!$B$42</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36-4D0A-BA5F-671B04A43F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36-4D0A-BA5F-671B04A43F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36-4D0A-BA5F-671B04A43F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F36-4D0A-BA5F-671B04A43F2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F36-4D0A-BA5F-671B04A43F2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F36-4D0A-BA5F-671B04A43F24}"/>
              </c:ext>
            </c:extLst>
          </c:dPt>
          <c:dLbls>
            <c:dLbl>
              <c:idx val="0"/>
              <c:delete val="1"/>
              <c:extLst>
                <c:ext xmlns:c15="http://schemas.microsoft.com/office/drawing/2012/chart" uri="{CE6537A1-D6FC-4f65-9D91-7224C49458BB}"/>
                <c:ext xmlns:c16="http://schemas.microsoft.com/office/drawing/2014/chart" uri="{C3380CC4-5D6E-409C-BE32-E72D297353CC}">
                  <c16:uniqueId val="{00000001-2F36-4D0A-BA5F-671B04A43F24}"/>
                </c:ext>
              </c:extLst>
            </c:dLbl>
            <c:dLbl>
              <c:idx val="1"/>
              <c:layout>
                <c:manualLayout>
                  <c:x val="9.805225668721089E-2"/>
                  <c:y val="-8.160187007874016E-2"/>
                </c:manualLayout>
              </c:layout>
              <c:tx>
                <c:rich>
                  <a:bodyPr/>
                  <a:lstStyle/>
                  <a:p>
                    <a:fld id="{C3B203A0-69B4-48AE-BACD-389B8152F16D}" type="CATEGORYNAME">
                      <a:rPr lang="en-US" dirty="0"/>
                      <a:pPr/>
                      <a:t>[CATEGORY NAME]</a:t>
                    </a:fld>
                    <a:r>
                      <a:rPr lang="en-US" baseline="0" dirty="0"/>
                      <a:t>, </a:t>
                    </a:r>
                    <a:fld id="{5C0E7D7D-3121-428D-A859-82767D6944FD}" type="VALUE">
                      <a:rPr lang="en-US" baseline="0" smtClean="0"/>
                      <a:pPr/>
                      <a:t>[VALUE]</a:t>
                    </a:fld>
                    <a:endParaRPr lang="en-US" baseline="0" dirty="0"/>
                  </a:p>
                  <a:p>
                    <a:r>
                      <a:rPr lang="en-US" baseline="0" dirty="0"/>
                      <a:t> </a:t>
                    </a:r>
                    <a:fld id="{8DBCF23D-A190-40D3-9FC7-0CA416A5F277}" type="PERCENTAGE">
                      <a:rPr lang="en-US" baseline="0" dirty="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36-4D0A-BA5F-671B04A43F24}"/>
                </c:ext>
              </c:extLst>
            </c:dLbl>
            <c:dLbl>
              <c:idx val="2"/>
              <c:layout>
                <c:manualLayout>
                  <c:x val="-4.6786405359408374E-2"/>
                  <c:y val="2.6067093175853019E-2"/>
                </c:manualLayout>
              </c:layout>
              <c:tx>
                <c:rich>
                  <a:bodyPr/>
                  <a:lstStyle/>
                  <a:p>
                    <a:fld id="{3106E08D-538C-4ACE-AA67-F4FF59F872A5}" type="CATEGORYNAME">
                      <a:rPr lang="en-US" sz="1800" baseline="0"/>
                      <a:pPr/>
                      <a:t>[CATEGORY NAME]</a:t>
                    </a:fld>
                    <a:r>
                      <a:rPr lang="en-US" sz="1800" baseline="0" dirty="0"/>
                      <a:t>, </a:t>
                    </a:r>
                    <a:fld id="{B00E40AA-159A-4CF1-9E80-C1DE122ECC00}" type="VALUE">
                      <a:rPr lang="en-US" sz="1800" baseline="0" smtClean="0"/>
                      <a:pPr/>
                      <a:t>[VALUE]</a:t>
                    </a:fld>
                    <a:endParaRPr lang="en-US" sz="1800" baseline="0" dirty="0"/>
                  </a:p>
                  <a:p>
                    <a:fld id="{22CC4DFD-2C08-4932-AFCD-33724A8C2470}" type="PERCENTAGE">
                      <a:rPr lang="en-US" sz="1800" baseline="0" smtClean="0"/>
                      <a:pPr/>
                      <a:t>[PERCENTAGE]</a:t>
                    </a:fld>
                    <a:endParaRPr lang="en-US"/>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F36-4D0A-BA5F-671B04A43F24}"/>
                </c:ext>
              </c:extLst>
            </c:dLbl>
            <c:dLbl>
              <c:idx val="3"/>
              <c:layout>
                <c:manualLayout>
                  <c:x val="-0.20656718686578243"/>
                  <c:y val="0.51191601049868773"/>
                </c:manualLayout>
              </c:layout>
              <c:tx>
                <c:rich>
                  <a:bodyPr/>
                  <a:lstStyle/>
                  <a:p>
                    <a:fld id="{CFAD2885-2BDB-483B-9A0F-0E3A320E6DA2}" type="CATEGORYNAME">
                      <a:rPr lang="en-US" sz="1800" baseline="0"/>
                      <a:pPr/>
                      <a:t>[CATEGORY NAME]</a:t>
                    </a:fld>
                    <a:r>
                      <a:rPr lang="en-US" baseline="0" dirty="0"/>
                      <a:t>, </a:t>
                    </a:r>
                    <a:fld id="{715AAC05-0352-451D-AE10-0D65A4E1D66A}" type="VALUE">
                      <a:rPr lang="en-US" sz="1800" baseline="0" smtClean="0"/>
                      <a:pPr/>
                      <a:t>[VALUE]</a:t>
                    </a:fld>
                    <a:endParaRPr lang="en-US" sz="1800" baseline="0" dirty="0"/>
                  </a:p>
                  <a:p>
                    <a:fld id="{CBFEA459-A809-4772-8C78-A7CB3F06A641}" type="PERCENTAGE">
                      <a:rPr lang="en-US" sz="1800" baseline="0" smtClean="0"/>
                      <a:pPr/>
                      <a:t>[PERCENTAGE]</a:t>
                    </a:fld>
                    <a:endParaRPr lang="en-US"/>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F36-4D0A-BA5F-671B04A43F24}"/>
                </c:ext>
              </c:extLst>
            </c:dLbl>
            <c:dLbl>
              <c:idx val="4"/>
              <c:layout>
                <c:manualLayout>
                  <c:x val="-0.14494911162479812"/>
                  <c:y val="0.23184384481399636"/>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CF5FCDAA-486C-45BF-B6A4-E31D5BCA4274}" type="CATEGORYNAME">
                      <a:rPr lang="en-US" sz="1800" baseline="0">
                        <a:latin typeface="Arial" panose="020B0604020202020204" pitchFamily="34" charset="0"/>
                        <a:cs typeface="Arial" panose="020B0604020202020204" pitchFamily="34" charset="0"/>
                      </a:rPr>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t>[CATEGORY NAME]</a:t>
                    </a:fld>
                    <a:r>
                      <a:rPr lang="en-US" sz="1800" baseline="0" dirty="0">
                        <a:latin typeface="Arial" panose="020B0604020202020204" pitchFamily="34" charset="0"/>
                        <a:cs typeface="Arial" panose="020B0604020202020204" pitchFamily="34" charset="0"/>
                      </a:rPr>
                      <a:t>,$0</a:t>
                    </a:r>
                  </a:p>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972069C3-E67D-4977-BE85-33208286460D}" type="PERCENTAGE">
                      <a:rPr lang="en-US" sz="1800" baseline="0" smtClean="0">
                        <a:latin typeface="Arial" panose="020B0604020202020204" pitchFamily="34" charset="0"/>
                        <a:cs typeface="Arial" panose="020B0604020202020204" pitchFamily="34" charset="0"/>
                      </a:rPr>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8509186351706036"/>
                      <c:h val="0.32929404849222565"/>
                    </c:manualLayout>
                  </c15:layout>
                  <c15:dlblFieldTable/>
                  <c15:showDataLabelsRange val="0"/>
                </c:ext>
                <c:ext xmlns:c16="http://schemas.microsoft.com/office/drawing/2014/chart" uri="{C3380CC4-5D6E-409C-BE32-E72D297353CC}">
                  <c16:uniqueId val="{00000009-2F36-4D0A-BA5F-671B04A43F24}"/>
                </c:ext>
              </c:extLst>
            </c:dLbl>
            <c:dLbl>
              <c:idx val="5"/>
              <c:layout>
                <c:manualLayout>
                  <c:x val="-0.11138249018634908"/>
                  <c:y val="5.1616087051618548E-2"/>
                </c:manualLayout>
              </c:layout>
              <c:tx>
                <c:rich>
                  <a:bodyPr/>
                  <a:lstStyle/>
                  <a:p>
                    <a:fld id="{07F68D2D-193E-409E-B88C-CBF0FFB5D439}" type="CATEGORYNAME">
                      <a:rPr lang="en-US" sz="1800" baseline="0">
                        <a:latin typeface="Arial" panose="020B0604020202020204" pitchFamily="34" charset="0"/>
                        <a:cs typeface="Arial" panose="020B0604020202020204" pitchFamily="34" charset="0"/>
                      </a:rPr>
                      <a:pPr/>
                      <a:t>[CATEGORY NAME]</a:t>
                    </a:fld>
                    <a:r>
                      <a:rPr lang="en-US" sz="1800" baseline="0" dirty="0">
                        <a:latin typeface="Arial" panose="020B0604020202020204" pitchFamily="34" charset="0"/>
                        <a:cs typeface="Arial" panose="020B0604020202020204" pitchFamily="34" charset="0"/>
                      </a:rPr>
                      <a:t>, </a:t>
                    </a:r>
                    <a:fld id="{3ECB18AA-B25C-4F2D-9539-C6F9B0F0021C}" type="VALUE">
                      <a:rPr lang="en-US" sz="1800" baseline="0" smtClean="0">
                        <a:latin typeface="Arial" panose="020B0604020202020204" pitchFamily="34" charset="0"/>
                        <a:cs typeface="Arial" panose="020B0604020202020204" pitchFamily="34" charset="0"/>
                      </a:rPr>
                      <a:pPr/>
                      <a:t>[VALUE]</a:t>
                    </a:fld>
                    <a:endParaRPr lang="en-US" sz="1800" baseline="0" dirty="0">
                      <a:latin typeface="Arial" panose="020B0604020202020204" pitchFamily="34" charset="0"/>
                      <a:cs typeface="Arial" panose="020B0604020202020204" pitchFamily="34" charset="0"/>
                    </a:endParaRPr>
                  </a:p>
                  <a:p>
                    <a:fld id="{8B61301C-5FC6-4243-B052-72F975537F21}" type="PERCENTAGE">
                      <a:rPr lang="en-US" sz="1800" baseline="0" smtClean="0">
                        <a:latin typeface="Arial" panose="020B0604020202020204" pitchFamily="34" charset="0"/>
                        <a:cs typeface="Arial" panose="020B0604020202020204" pitchFamily="34" charset="0"/>
                      </a:rPr>
                      <a:pPr/>
                      <a:t>[PERCENTAGE]</a:t>
                    </a:fld>
                    <a:endParaRPr lang="en-US"/>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F36-4D0A-BA5F-671B04A43F2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Sheet1!$A$43:$A$48</c:f>
              <c:strCache>
                <c:ptCount val="6"/>
                <c:pt idx="0">
                  <c:v> </c:v>
                </c:pt>
                <c:pt idx="1">
                  <c:v>Personnel Services</c:v>
                </c:pt>
                <c:pt idx="2">
                  <c:v>General Purpose</c:v>
                </c:pt>
                <c:pt idx="3">
                  <c:v>Program Expenses</c:v>
                </c:pt>
                <c:pt idx="4">
                  <c:v>General Fund Transfers</c:v>
                </c:pt>
                <c:pt idx="5">
                  <c:v>Depreciation</c:v>
                </c:pt>
              </c:strCache>
            </c:strRef>
          </c:cat>
          <c:val>
            <c:numRef>
              <c:f>Sheet1!$B$43:$B$48</c:f>
              <c:numCache>
                <c:formatCode>_("$"* #,##0_);_("$"* \(#,##0\);_("$"* "-"_);_(@_)</c:formatCode>
                <c:ptCount val="6"/>
                <c:pt idx="0" formatCode="General">
                  <c:v>0</c:v>
                </c:pt>
                <c:pt idx="1">
                  <c:v>1134532</c:v>
                </c:pt>
                <c:pt idx="2">
                  <c:v>667574</c:v>
                </c:pt>
                <c:pt idx="3">
                  <c:v>62600</c:v>
                </c:pt>
                <c:pt idx="4">
                  <c:v>0</c:v>
                </c:pt>
                <c:pt idx="5">
                  <c:v>357634</c:v>
                </c:pt>
              </c:numCache>
            </c:numRef>
          </c:val>
          <c:extLst>
            <c:ext xmlns:c16="http://schemas.microsoft.com/office/drawing/2014/chart" uri="{C3380CC4-5D6E-409C-BE32-E72D297353CC}">
              <c16:uniqueId val="{0000000C-2F36-4D0A-BA5F-671B04A43F2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rgbClr val="FFFF00"/>
                </a:solidFill>
              </a:rPr>
              <a:t>Total Fund Balance vs. 6-Month Reserve Target</a:t>
            </a:r>
          </a:p>
        </c:rich>
      </c:tx>
      <c:layout>
        <c:manualLayout>
          <c:xMode val="edge"/>
          <c:yMode val="edge"/>
          <c:x val="0.25424994034836557"/>
          <c:y val="0"/>
        </c:manualLayout>
      </c:layout>
      <c:overlay val="0"/>
    </c:title>
    <c:autoTitleDeleted val="0"/>
    <c:plotArea>
      <c:layout/>
      <c:barChart>
        <c:barDir val="col"/>
        <c:grouping val="stacked"/>
        <c:varyColors val="0"/>
        <c:ser>
          <c:idx val="2"/>
          <c:order val="1"/>
          <c:tx>
            <c:v>Total Fund Balance</c:v>
          </c:tx>
          <c:spPr>
            <a:solidFill>
              <a:srgbClr val="92D050"/>
            </a:solidFill>
            <a:ln>
              <a:solidFill>
                <a:sysClr val="windowText" lastClr="000000"/>
              </a:solidFill>
            </a:ln>
          </c:spPr>
          <c:invertIfNegative val="0"/>
          <c:dLbls>
            <c:dLbl>
              <c:idx val="0"/>
              <c:layout>
                <c:manualLayout>
                  <c:x val="4.464285714285714E-3"/>
                  <c:y val="-0.282759867047437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15-4ADA-8066-233167BB1E06}"/>
                </c:ext>
              </c:extLst>
            </c:dLbl>
            <c:dLbl>
              <c:idx val="1"/>
              <c:layout>
                <c:manualLayout>
                  <c:x val="2.976190476190476E-3"/>
                  <c:y val="-0.30682453658339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15-4ADA-8066-233167BB1E06}"/>
                </c:ext>
              </c:extLst>
            </c:dLbl>
            <c:dLbl>
              <c:idx val="2"/>
              <c:layout>
                <c:manualLayout>
                  <c:x val="0"/>
                  <c:y val="-0.309832620275384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15-4ADA-8066-233167BB1E06}"/>
                </c:ext>
              </c:extLst>
            </c:dLbl>
            <c:dLbl>
              <c:idx val="3"/>
              <c:layout>
                <c:manualLayout>
                  <c:x val="7.4404761904761901E-3"/>
                  <c:y val="-0.300808369199402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15-4ADA-8066-233167BB1E06}"/>
                </c:ext>
              </c:extLst>
            </c:dLbl>
            <c:dLbl>
              <c:idx val="4"/>
              <c:layout>
                <c:manualLayout>
                  <c:x val="5.9523809523809521E-3"/>
                  <c:y val="-0.291784118123420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15-4ADA-8066-233167BB1E06}"/>
                </c:ext>
              </c:extLst>
            </c:dLbl>
            <c:dLbl>
              <c:idx val="5"/>
              <c:layout>
                <c:manualLayout>
                  <c:x val="-2.9761904761905853E-3"/>
                  <c:y val="-0.291784118123420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15-4ADA-8066-233167BB1E06}"/>
                </c:ext>
              </c:extLst>
            </c:dLbl>
            <c:spPr>
              <a:noFill/>
              <a:ln>
                <a:noFill/>
              </a:ln>
              <a:effectLst/>
            </c:spPr>
            <c:txPr>
              <a:bodyPr wrap="square" lIns="38100" tIns="19050" rIns="38100" bIns="19050" anchor="ctr">
                <a:spAutoFit/>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'Data - Buffer Data'!$B$6:$K$6</c:f>
              <c:numCache>
                <c:formatCode>_("$"* #,##0_);_("$"* \(#,##0\);_("$"* "-"_);_(@_)</c:formatCode>
                <c:ptCount val="6"/>
                <c:pt idx="0">
                  <c:v>2503541</c:v>
                </c:pt>
                <c:pt idx="1">
                  <c:v>2795886</c:v>
                </c:pt>
                <c:pt idx="2">
                  <c:v>2777705</c:v>
                </c:pt>
                <c:pt idx="3">
                  <c:v>2673380</c:v>
                </c:pt>
                <c:pt idx="4">
                  <c:v>2593599.6666666665</c:v>
                </c:pt>
                <c:pt idx="5">
                  <c:v>2398893.8366666669</c:v>
                </c:pt>
              </c:numCache>
            </c:numRef>
          </c:val>
          <c:extLst>
            <c:ext xmlns:c16="http://schemas.microsoft.com/office/drawing/2014/chart" uri="{C3380CC4-5D6E-409C-BE32-E72D297353CC}">
              <c16:uniqueId val="{00000000-AC48-4F4E-95AF-B130163FFEBB}"/>
            </c:ext>
          </c:extLst>
        </c:ser>
        <c:dLbls>
          <c:showLegendKey val="0"/>
          <c:showVal val="0"/>
          <c:showCatName val="0"/>
          <c:showSerName val="0"/>
          <c:showPercent val="0"/>
          <c:showBubbleSize val="0"/>
        </c:dLbls>
        <c:gapWidth val="150"/>
        <c:overlap val="100"/>
        <c:axId val="95105024"/>
        <c:axId val="95106560"/>
      </c:barChart>
      <c:lineChart>
        <c:grouping val="standard"/>
        <c:varyColors val="0"/>
        <c:ser>
          <c:idx val="0"/>
          <c:order val="0"/>
          <c:tx>
            <c:strRef>
              <c:f>'Data - Buffer Data'!$A$11</c:f>
              <c:strCache>
                <c:ptCount val="1"/>
                <c:pt idx="0">
                  <c:v>6 Month Reserve Target</c:v>
                </c:pt>
              </c:strCache>
            </c:strRef>
          </c:tx>
          <c:spPr>
            <a:ln>
              <a:solidFill>
                <a:srgbClr val="FF0000"/>
              </a:solidFill>
            </a:ln>
          </c:spPr>
          <c:marker>
            <c:spPr>
              <a:solidFill>
                <a:schemeClr val="tx1"/>
              </a:solidFill>
              <a:ln>
                <a:solidFill>
                  <a:srgbClr val="FF0000"/>
                </a:solidFill>
              </a:ln>
            </c:spPr>
          </c:marker>
          <c:cat>
            <c:strRef>
              <c:f>'Data - Buffer Data'!$B$4:$K$4</c:f>
              <c:strCache>
                <c:ptCount val="6"/>
                <c:pt idx="0">
                  <c:v> FY18 </c:v>
                </c:pt>
                <c:pt idx="1">
                  <c:v> FY19 </c:v>
                </c:pt>
                <c:pt idx="2">
                  <c:v> FY20 </c:v>
                </c:pt>
                <c:pt idx="3">
                  <c:v> FY21 </c:v>
                </c:pt>
                <c:pt idx="4">
                  <c:v> FY22 Rev. </c:v>
                </c:pt>
                <c:pt idx="5">
                  <c:v>FY23 Proj.</c:v>
                </c:pt>
              </c:strCache>
            </c:strRef>
          </c:cat>
          <c:val>
            <c:numRef>
              <c:f>'Data - Buffer Data'!$B$7:$K$7</c:f>
              <c:numCache>
                <c:formatCode>_("$"* #,##0_);_("$"* \(#,##0\);_("$"* "-"_);_(@_)</c:formatCode>
                <c:ptCount val="6"/>
                <c:pt idx="0">
                  <c:v>1133550.9763750001</c:v>
                </c:pt>
                <c:pt idx="1">
                  <c:v>1162823.4663750001</c:v>
                </c:pt>
                <c:pt idx="2">
                  <c:v>1074286.106375</c:v>
                </c:pt>
                <c:pt idx="3">
                  <c:v>844447.694232143</c:v>
                </c:pt>
                <c:pt idx="4">
                  <c:v>996212.60089880961</c:v>
                </c:pt>
                <c:pt idx="5">
                  <c:v>1111169.9249464285</c:v>
                </c:pt>
              </c:numCache>
            </c:numRef>
          </c:val>
          <c:smooth val="0"/>
          <c:extLst>
            <c:ext xmlns:c16="http://schemas.microsoft.com/office/drawing/2014/chart" uri="{C3380CC4-5D6E-409C-BE32-E72D297353CC}">
              <c16:uniqueId val="{00000001-AC48-4F4E-95AF-B130163FFEBB}"/>
            </c:ext>
          </c:extLst>
        </c:ser>
        <c:dLbls>
          <c:showLegendKey val="0"/>
          <c:showVal val="0"/>
          <c:showCatName val="0"/>
          <c:showSerName val="0"/>
          <c:showPercent val="0"/>
          <c:showBubbleSize val="0"/>
        </c:dLbls>
        <c:marker val="1"/>
        <c:smooth val="0"/>
        <c:axId val="95105024"/>
        <c:axId val="95106560"/>
      </c:lineChart>
      <c:catAx>
        <c:axId val="95105024"/>
        <c:scaling>
          <c:orientation val="minMax"/>
        </c:scaling>
        <c:delete val="0"/>
        <c:axPos val="b"/>
        <c:numFmt formatCode="General" sourceLinked="0"/>
        <c:majorTickMark val="out"/>
        <c:minorTickMark val="none"/>
        <c:tickLblPos val="nextTo"/>
        <c:txPr>
          <a:bodyPr/>
          <a:lstStyle/>
          <a:p>
            <a:pPr>
              <a:defRPr sz="1900" baseline="0"/>
            </a:pPr>
            <a:endParaRPr lang="en-US"/>
          </a:p>
        </c:txPr>
        <c:crossAx val="95106560"/>
        <c:crosses val="autoZero"/>
        <c:auto val="1"/>
        <c:lblAlgn val="ctr"/>
        <c:lblOffset val="100"/>
        <c:noMultiLvlLbl val="0"/>
      </c:catAx>
      <c:valAx>
        <c:axId val="95106560"/>
        <c:scaling>
          <c:orientation val="minMax"/>
        </c:scaling>
        <c:delete val="0"/>
        <c:axPos val="l"/>
        <c:majorGridlines/>
        <c:numFmt formatCode="_(&quot;$&quot;* #,##0_);_(&quot;$&quot;* \(#,##0\);_(&quot;$&quot;* &quot;-&quot;_);_(@_)" sourceLinked="0"/>
        <c:majorTickMark val="out"/>
        <c:minorTickMark val="none"/>
        <c:tickLblPos val="nextTo"/>
        <c:txPr>
          <a:bodyPr/>
          <a:lstStyle/>
          <a:p>
            <a:pPr>
              <a:defRPr sz="1900" baseline="0"/>
            </a:pPr>
            <a:endParaRPr lang="en-US"/>
          </a:p>
        </c:txPr>
        <c:crossAx val="95105024"/>
        <c:crosses val="autoZero"/>
        <c:crossBetween val="between"/>
      </c:valAx>
    </c:plotArea>
    <c:legend>
      <c:legendPos val="b"/>
      <c:overlay val="0"/>
    </c:legend>
    <c:plotVisOnly val="1"/>
    <c:dispBlanksAs val="gap"/>
    <c:showDLblsOverMax val="0"/>
  </c:chart>
  <c:txPr>
    <a:bodyPr/>
    <a:lstStyle/>
    <a:p>
      <a:pPr>
        <a:defRPr sz="1800" b="1" baseline="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0.20339</cdr:x>
      <cdr:y>0.92915</cdr:y>
    </cdr:from>
    <cdr:to>
      <cdr:x>0.77119</cdr:x>
      <cdr:y>0.9849</cdr:y>
    </cdr:to>
    <cdr:sp macro="" textlink="">
      <cdr:nvSpPr>
        <cdr:cNvPr id="2" name="TextBox 1">
          <a:extLst xmlns:a="http://schemas.openxmlformats.org/drawingml/2006/main">
            <a:ext uri="{FF2B5EF4-FFF2-40B4-BE49-F238E27FC236}">
              <a16:creationId xmlns:a16="http://schemas.microsoft.com/office/drawing/2014/main" id="{8C3CCA9D-2DBD-47EF-872B-9FEFBB5115CA}"/>
            </a:ext>
          </a:extLst>
        </cdr:cNvPr>
        <cdr:cNvSpPr txBox="1"/>
      </cdr:nvSpPr>
      <cdr:spPr>
        <a:xfrm xmlns:a="http://schemas.openxmlformats.org/drawingml/2006/main">
          <a:off x="1828800" y="3810001"/>
          <a:ext cx="5105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0.30508</cdr:x>
      <cdr:y>0.91856</cdr:y>
    </cdr:from>
    <cdr:to>
      <cdr:x>0.33051</cdr:x>
      <cdr:y>0.97431</cdr:y>
    </cdr:to>
    <cdr:sp macro="" textlink="">
      <cdr:nvSpPr>
        <cdr:cNvPr id="3" name="Rectangle 2">
          <a:extLst xmlns:a="http://schemas.openxmlformats.org/drawingml/2006/main">
            <a:ext uri="{FF2B5EF4-FFF2-40B4-BE49-F238E27FC236}">
              <a16:creationId xmlns:a16="http://schemas.microsoft.com/office/drawing/2014/main" id="{3556E3B7-6AED-460D-95CA-AFF717A94AFF}"/>
            </a:ext>
          </a:extLst>
        </cdr:cNvPr>
        <cdr:cNvSpPr/>
      </cdr:nvSpPr>
      <cdr:spPr>
        <a:xfrm xmlns:a="http://schemas.openxmlformats.org/drawingml/2006/main">
          <a:off x="2743200" y="3766556"/>
          <a:ext cx="228600" cy="22860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0.61017</cdr:x>
      <cdr:y>0.92451</cdr:y>
    </cdr:from>
    <cdr:to>
      <cdr:x>0.63559</cdr:x>
      <cdr:y>0.98026</cdr:y>
    </cdr:to>
    <cdr:sp macro="" textlink="">
      <cdr:nvSpPr>
        <cdr:cNvPr id="4" name="Rectangle 3">
          <a:extLst xmlns:a="http://schemas.openxmlformats.org/drawingml/2006/main">
            <a:ext uri="{FF2B5EF4-FFF2-40B4-BE49-F238E27FC236}">
              <a16:creationId xmlns:a16="http://schemas.microsoft.com/office/drawing/2014/main" id="{162D8E8E-10C8-4931-99B6-E0CA778F77C5}"/>
            </a:ext>
          </a:extLst>
        </cdr:cNvPr>
        <cdr:cNvSpPr/>
      </cdr:nvSpPr>
      <cdr:spPr>
        <a:xfrm xmlns:a="http://schemas.openxmlformats.org/drawingml/2006/main">
          <a:off x="5486400" y="3790952"/>
          <a:ext cx="228600" cy="228600"/>
        </a:xfrm>
        <a:prstGeom xmlns:a="http://schemas.openxmlformats.org/drawingml/2006/main" prst="rect">
          <a:avLst/>
        </a:prstGeom>
        <a:solidFill xmlns:a="http://schemas.openxmlformats.org/drawingml/2006/main">
          <a:srgbClr val="9BBB59"/>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0.33898</cdr:x>
      <cdr:y>0.91638</cdr:y>
    </cdr:from>
    <cdr:to>
      <cdr:x>0.58475</cdr:x>
      <cdr:y>0.97213</cdr:y>
    </cdr:to>
    <cdr:sp macro="" textlink="">
      <cdr:nvSpPr>
        <cdr:cNvPr id="5" name="TextBox 4">
          <a:extLst xmlns:a="http://schemas.openxmlformats.org/drawingml/2006/main">
            <a:ext uri="{FF2B5EF4-FFF2-40B4-BE49-F238E27FC236}">
              <a16:creationId xmlns:a16="http://schemas.microsoft.com/office/drawing/2014/main" id="{8084C083-5481-4DA4-B1B4-F052FFAED025}"/>
            </a:ext>
          </a:extLst>
        </cdr:cNvPr>
        <cdr:cNvSpPr txBox="1"/>
      </cdr:nvSpPr>
      <cdr:spPr>
        <a:xfrm xmlns:a="http://schemas.openxmlformats.org/drawingml/2006/main">
          <a:off x="3048000" y="3757615"/>
          <a:ext cx="2209800" cy="228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Recurring membership</a:t>
          </a:r>
        </a:p>
      </cdr:txBody>
    </cdr:sp>
  </cdr:relSizeAnchor>
  <cdr:relSizeAnchor xmlns:cdr="http://schemas.openxmlformats.org/drawingml/2006/chartDrawing">
    <cdr:from>
      <cdr:x>0.63559</cdr:x>
      <cdr:y>0.92311</cdr:y>
    </cdr:from>
    <cdr:to>
      <cdr:x>1</cdr:x>
      <cdr:y>0.97886</cdr:y>
    </cdr:to>
    <cdr:sp macro="" textlink="">
      <cdr:nvSpPr>
        <cdr:cNvPr id="6" name="TextBox 1">
          <a:extLst xmlns:a="http://schemas.openxmlformats.org/drawingml/2006/main">
            <a:ext uri="{FF2B5EF4-FFF2-40B4-BE49-F238E27FC236}">
              <a16:creationId xmlns:a16="http://schemas.microsoft.com/office/drawing/2014/main" id="{967C1385-7A8B-4639-BAA2-27F4D27F505A}"/>
            </a:ext>
          </a:extLst>
        </cdr:cNvPr>
        <cdr:cNvSpPr txBox="1"/>
      </cdr:nvSpPr>
      <cdr:spPr>
        <a:xfrm xmlns:a="http://schemas.openxmlformats.org/drawingml/2006/main">
          <a:off x="5715000" y="3785218"/>
          <a:ext cx="3276600" cy="2285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Non Recurring membership (total sales YTD)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573D05-6575-4EDC-B64A-CFB6DC1CF850}" type="datetimeFigureOut">
              <a:rPr lang="en-US" smtClean="0"/>
              <a:t>5/2/2022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449471-CD9B-4060-9245-E5C00C25A7D6}" type="slidenum">
              <a:rPr lang="en-US" smtClean="0"/>
              <a:t>‹#›</a:t>
            </a:fld>
            <a:endParaRPr lang="en-US"/>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a:t>
            </a:fld>
            <a:endParaRPr lang="en-US"/>
          </a:p>
        </p:txBody>
      </p:sp>
    </p:spTree>
    <p:extLst>
      <p:ext uri="{BB962C8B-B14F-4D97-AF65-F5344CB8AC3E}">
        <p14:creationId xmlns:p14="http://schemas.microsoft.com/office/powerpoint/2010/main" val="83054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10</a:t>
            </a:fld>
            <a:endParaRPr lang="en-US"/>
          </a:p>
        </p:txBody>
      </p:sp>
    </p:spTree>
    <p:extLst>
      <p:ext uri="{BB962C8B-B14F-4D97-AF65-F5344CB8AC3E}">
        <p14:creationId xmlns:p14="http://schemas.microsoft.com/office/powerpoint/2010/main" val="3607815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11</a:t>
            </a:fld>
            <a:endParaRPr lang="en-US"/>
          </a:p>
        </p:txBody>
      </p:sp>
    </p:spTree>
    <p:extLst>
      <p:ext uri="{BB962C8B-B14F-4D97-AF65-F5344CB8AC3E}">
        <p14:creationId xmlns:p14="http://schemas.microsoft.com/office/powerpoint/2010/main" val="369413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6449471-CD9B-4060-9245-E5C00C25A7D6}" type="slidenum">
              <a:rPr lang="en-US" smtClean="0"/>
              <a:t>2</a:t>
            </a:fld>
            <a:endParaRPr lang="en-US"/>
          </a:p>
        </p:txBody>
      </p:sp>
    </p:spTree>
    <p:extLst>
      <p:ext uri="{BB962C8B-B14F-4D97-AF65-F5344CB8AC3E}">
        <p14:creationId xmlns:p14="http://schemas.microsoft.com/office/powerpoint/2010/main" val="174496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3</a:t>
            </a:fld>
            <a:endParaRPr lang="en-US"/>
          </a:p>
        </p:txBody>
      </p:sp>
    </p:spTree>
    <p:extLst>
      <p:ext uri="{BB962C8B-B14F-4D97-AF65-F5344CB8AC3E}">
        <p14:creationId xmlns:p14="http://schemas.microsoft.com/office/powerpoint/2010/main" val="238227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4</a:t>
            </a:fld>
            <a:endParaRPr lang="en-US"/>
          </a:p>
        </p:txBody>
      </p:sp>
    </p:spTree>
    <p:extLst>
      <p:ext uri="{BB962C8B-B14F-4D97-AF65-F5344CB8AC3E}">
        <p14:creationId xmlns:p14="http://schemas.microsoft.com/office/powerpoint/2010/main" val="332538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5</a:t>
            </a:fld>
            <a:endParaRPr lang="en-US"/>
          </a:p>
        </p:txBody>
      </p:sp>
    </p:spTree>
    <p:extLst>
      <p:ext uri="{BB962C8B-B14F-4D97-AF65-F5344CB8AC3E}">
        <p14:creationId xmlns:p14="http://schemas.microsoft.com/office/powerpoint/2010/main" val="67730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6</a:t>
            </a:fld>
            <a:endParaRPr lang="en-US"/>
          </a:p>
        </p:txBody>
      </p:sp>
    </p:spTree>
    <p:extLst>
      <p:ext uri="{BB962C8B-B14F-4D97-AF65-F5344CB8AC3E}">
        <p14:creationId xmlns:p14="http://schemas.microsoft.com/office/powerpoint/2010/main" val="197996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D6449471-CD9B-4060-9245-E5C00C25A7D6}" type="slidenum">
              <a:rPr lang="en-US" smtClean="0"/>
              <a:t>7</a:t>
            </a:fld>
            <a:endParaRPr lang="en-US"/>
          </a:p>
        </p:txBody>
      </p:sp>
    </p:spTree>
    <p:extLst>
      <p:ext uri="{BB962C8B-B14F-4D97-AF65-F5344CB8AC3E}">
        <p14:creationId xmlns:p14="http://schemas.microsoft.com/office/powerpoint/2010/main" val="153174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449471-CD9B-4060-9245-E5C00C25A7D6}" type="slidenum">
              <a:rPr lang="en-US" smtClean="0"/>
              <a:t>8</a:t>
            </a:fld>
            <a:endParaRPr lang="en-US"/>
          </a:p>
        </p:txBody>
      </p:sp>
    </p:spTree>
    <p:extLst>
      <p:ext uri="{BB962C8B-B14F-4D97-AF65-F5344CB8AC3E}">
        <p14:creationId xmlns:p14="http://schemas.microsoft.com/office/powerpoint/2010/main" val="196646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9</a:t>
            </a:fld>
            <a:endParaRPr lang="en-US"/>
          </a:p>
        </p:txBody>
      </p:sp>
    </p:spTree>
    <p:extLst>
      <p:ext uri="{BB962C8B-B14F-4D97-AF65-F5344CB8AC3E}">
        <p14:creationId xmlns:p14="http://schemas.microsoft.com/office/powerpoint/2010/main" val="182848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12" name="Moon 11"/>
          <p:cNvSpPr/>
          <p:nvPr userDrawn="1"/>
        </p:nvSpPr>
        <p:spPr>
          <a:xfrm rot="362215">
            <a:off x="274263" y="384338"/>
            <a:ext cx="387963" cy="888824"/>
          </a:xfrm>
          <a:prstGeom prst="moon">
            <a:avLst/>
          </a:prstGeom>
          <a:solidFill>
            <a:srgbClr val="1D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C7C8C04-A9F7-451C-8834-CFB64BA64709}"/>
              </a:ext>
            </a:extLst>
          </p:cNvPr>
          <p:cNvSpPr txBox="1"/>
          <p:nvPr userDrawn="1"/>
        </p:nvSpPr>
        <p:spPr>
          <a:xfrm>
            <a:off x="2901950" y="419537"/>
            <a:ext cx="5791200" cy="369332"/>
          </a:xfrm>
          <a:prstGeom prst="rect">
            <a:avLst/>
          </a:prstGeom>
          <a:solidFill>
            <a:srgbClr val="1D328B"/>
          </a:solidFill>
        </p:spPr>
        <p:txBody>
          <a:bodyPr wrap="square" rtlCol="0">
            <a:spAutoFit/>
          </a:bodyPr>
          <a:lstStyle/>
          <a:p>
            <a:pPr algn="r"/>
            <a:r>
              <a:rPr lang="en-US" i="1" dirty="0"/>
              <a:t>Article 45 Beede Swim and Fitness Center Enterprise Fund </a:t>
            </a:r>
          </a:p>
        </p:txBody>
      </p:sp>
    </p:spTree>
    <p:extLst>
      <p:ext uri="{BB962C8B-B14F-4D97-AF65-F5344CB8AC3E}">
        <p14:creationId xmlns:p14="http://schemas.microsoft.com/office/powerpoint/2010/main" val="28732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7495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152806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423589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12" name="Moon 11"/>
          <p:cNvSpPr/>
          <p:nvPr userDrawn="1"/>
        </p:nvSpPr>
        <p:spPr>
          <a:xfrm rot="362215">
            <a:off x="274263" y="384338"/>
            <a:ext cx="387963" cy="888824"/>
          </a:xfrm>
          <a:prstGeom prst="moon">
            <a:avLst/>
          </a:prstGeom>
          <a:solidFill>
            <a:srgbClr val="1D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6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
        <p:nvSpPr>
          <p:cNvPr id="7" name="TextBox 6">
            <a:extLst>
              <a:ext uri="{FF2B5EF4-FFF2-40B4-BE49-F238E27FC236}">
                <a16:creationId xmlns:a16="http://schemas.microsoft.com/office/drawing/2014/main" id="{1C015943-7DEE-41DC-97A0-AA6213AFD167}"/>
              </a:ext>
            </a:extLst>
          </p:cNvPr>
          <p:cNvSpPr txBox="1"/>
          <p:nvPr userDrawn="1"/>
        </p:nvSpPr>
        <p:spPr>
          <a:xfrm>
            <a:off x="1524000" y="297418"/>
            <a:ext cx="7239000" cy="369332"/>
          </a:xfrm>
          <a:prstGeom prst="rect">
            <a:avLst/>
          </a:prstGeom>
          <a:noFill/>
        </p:spPr>
        <p:txBody>
          <a:bodyPr wrap="square" rtlCol="0">
            <a:spAutoFit/>
          </a:bodyPr>
          <a:lstStyle/>
          <a:p>
            <a:pPr algn="r"/>
            <a:r>
              <a:rPr lang="en-US" i="1" dirty="0"/>
              <a:t>Article 45: Beede Swim and Fitness Center Enterprise Fund Expenditures </a:t>
            </a:r>
          </a:p>
        </p:txBody>
      </p:sp>
    </p:spTree>
    <p:extLst>
      <p:ext uri="{BB962C8B-B14F-4D97-AF65-F5344CB8AC3E}">
        <p14:creationId xmlns:p14="http://schemas.microsoft.com/office/powerpoint/2010/main" val="3969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6349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530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6285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4606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7464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1961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3" descr="Town Seal"/>
          <p:cNvPicPr>
            <a:picLocks noChangeAspect="1" noChangeArrowheads="1"/>
          </p:cNvPicPr>
          <p:nvPr userDrawn="1"/>
        </p:nvPicPr>
        <p:blipFill>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57200" y="402895"/>
            <a:ext cx="1066800" cy="105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248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CFC3-4773-43B3-8648-104ABCD06E9D}"/>
              </a:ext>
            </a:extLst>
          </p:cNvPr>
          <p:cNvSpPr>
            <a:spLocks noGrp="1"/>
          </p:cNvSpPr>
          <p:nvPr>
            <p:ph type="ctrTitle"/>
          </p:nvPr>
        </p:nvSpPr>
        <p:spPr>
          <a:xfrm>
            <a:off x="1447800" y="837010"/>
            <a:ext cx="7239000" cy="1102519"/>
          </a:xfrm>
        </p:spPr>
        <p:txBody>
          <a:bodyPr>
            <a:normAutofit/>
          </a:bodyPr>
          <a:lstStyle/>
          <a:p>
            <a:r>
              <a:rPr lang="en-US" sz="3000" dirty="0">
                <a:latin typeface="Arial" panose="020B0604020202020204" pitchFamily="34" charset="0"/>
                <a:cs typeface="Arial" panose="020B0604020202020204" pitchFamily="34" charset="0"/>
              </a:rPr>
              <a:t>Article 45: Beede Swim &amp; Fitness Center Enterprise Fund Expenditures</a:t>
            </a:r>
          </a:p>
        </p:txBody>
      </p:sp>
      <p:sp>
        <p:nvSpPr>
          <p:cNvPr id="3" name="Subtitle 2">
            <a:extLst>
              <a:ext uri="{FF2B5EF4-FFF2-40B4-BE49-F238E27FC236}">
                <a16:creationId xmlns:a16="http://schemas.microsoft.com/office/drawing/2014/main" id="{FC1F8309-8726-4C35-98C6-127D2FD85798}"/>
              </a:ext>
            </a:extLst>
          </p:cNvPr>
          <p:cNvSpPr>
            <a:spLocks noGrp="1"/>
          </p:cNvSpPr>
          <p:nvPr>
            <p:ph type="subTitle" idx="1"/>
          </p:nvPr>
        </p:nvSpPr>
        <p:spPr>
          <a:xfrm>
            <a:off x="381000" y="2202657"/>
            <a:ext cx="8305800" cy="2038350"/>
          </a:xfrm>
        </p:spPr>
        <p:txBody>
          <a:bodyPr>
            <a:noAutofit/>
          </a:bodyPr>
          <a:lstStyle/>
          <a:p>
            <a:pPr marL="0" marR="0">
              <a:spcBef>
                <a:spcPts val="0"/>
              </a:spcBef>
              <a:spcAft>
                <a:spcPts val="0"/>
              </a:spcAft>
            </a:pPr>
            <a:r>
              <a:rPr lang="en-US" sz="2000" dirty="0">
                <a:latin typeface="Arial" panose="020B0604020202020204" pitchFamily="34" charset="0"/>
                <a:cs typeface="Arial" panose="020B0604020202020204" pitchFamily="34" charset="0"/>
              </a:rPr>
              <a:t>Ms. Atkins moves to appropriate $1,793,000 in enterprise fund receipts and transfer $552,340 from Certified Retained Earnings as of June 30, 2021, for a total appropriation of $2,345,340 for the Community Pool Enterprise Fund for the fiscal year ending June 30, 2023 for the operation of the Community Pool, in accordance with Mass. Gen. Laws c. 44, §53F ½ to be expended under the direction of the Town Manager.</a:t>
            </a:r>
          </a:p>
          <a:p>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DBE5F85-16C9-4DFD-9219-F7CAB081B740}"/>
              </a:ext>
            </a:extLst>
          </p:cNvPr>
          <p:cNvSpPr>
            <a:spLocks noGrp="1"/>
          </p:cNvSpPr>
          <p:nvPr>
            <p:ph type="sldNum" sz="quarter" idx="12"/>
          </p:nvPr>
        </p:nvSpPr>
        <p:spPr/>
        <p:txBody>
          <a:bodyPr/>
          <a:lstStyle/>
          <a:p>
            <a:fld id="{18362CF7-34D8-4635-A9AE-FBAFA8966551}" type="slidenum">
              <a:rPr lang="en-US" smtClean="0"/>
              <a:t>1</a:t>
            </a:fld>
            <a:endParaRPr lang="en-US" dirty="0"/>
          </a:p>
        </p:txBody>
      </p:sp>
    </p:spTree>
    <p:extLst>
      <p:ext uri="{BB962C8B-B14F-4D97-AF65-F5344CB8AC3E}">
        <p14:creationId xmlns:p14="http://schemas.microsoft.com/office/powerpoint/2010/main" val="358859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20DC-5DA6-49C6-92A8-F32490DD54F9}"/>
              </a:ext>
            </a:extLst>
          </p:cNvPr>
          <p:cNvSpPr>
            <a:spLocks noGrp="1"/>
          </p:cNvSpPr>
          <p:nvPr>
            <p:ph type="title"/>
          </p:nvPr>
        </p:nvSpPr>
        <p:spPr>
          <a:xfrm>
            <a:off x="457200" y="590550"/>
            <a:ext cx="8229600" cy="857250"/>
          </a:xfrm>
        </p:spPr>
        <p:txBody>
          <a:bodyPr/>
          <a:lstStyle/>
          <a:p>
            <a:r>
              <a:rPr lang="en-US" dirty="0"/>
              <a:t>FY23 Action Items</a:t>
            </a:r>
          </a:p>
        </p:txBody>
      </p:sp>
      <p:sp>
        <p:nvSpPr>
          <p:cNvPr id="3" name="Content Placeholder 2">
            <a:extLst>
              <a:ext uri="{FF2B5EF4-FFF2-40B4-BE49-F238E27FC236}">
                <a16:creationId xmlns:a16="http://schemas.microsoft.com/office/drawing/2014/main" id="{1B658AB5-E28C-4BAA-BCD8-0482D26A05A8}"/>
              </a:ext>
            </a:extLst>
          </p:cNvPr>
          <p:cNvSpPr>
            <a:spLocks noGrp="1"/>
          </p:cNvSpPr>
          <p:nvPr>
            <p:ph idx="1"/>
          </p:nvPr>
        </p:nvSpPr>
        <p:spPr>
          <a:xfrm>
            <a:off x="878114" y="1531257"/>
            <a:ext cx="6172200" cy="3180159"/>
          </a:xfrm>
        </p:spPr>
        <p:txBody>
          <a:bodyPr>
            <a:normAutofit fontScale="92500" lnSpcReduction="20000"/>
          </a:bodyPr>
          <a:lstStyle/>
          <a:p>
            <a:r>
              <a:rPr lang="en-US" sz="2000" dirty="0"/>
              <a:t>Maximize on financially low risk opportunity areas.</a:t>
            </a:r>
          </a:p>
          <a:p>
            <a:pPr lvl="1"/>
            <a:r>
              <a:rPr lang="en-US" sz="1700" dirty="0"/>
              <a:t>Rentals</a:t>
            </a:r>
          </a:p>
          <a:p>
            <a:pPr lvl="1"/>
            <a:r>
              <a:rPr lang="en-US" sz="1700" dirty="0"/>
              <a:t>Special events </a:t>
            </a:r>
          </a:p>
          <a:p>
            <a:r>
              <a:rPr lang="en-US" sz="2000" dirty="0"/>
              <a:t>Review</a:t>
            </a:r>
            <a:r>
              <a:rPr lang="en-US" sz="2000" baseline="0" dirty="0"/>
              <a:t> maintenance schedules.</a:t>
            </a:r>
          </a:p>
          <a:p>
            <a:pPr lvl="1"/>
            <a:r>
              <a:rPr lang="en-US" sz="1700" dirty="0"/>
              <a:t>Consider capital campaign.</a:t>
            </a:r>
          </a:p>
          <a:p>
            <a:pPr lvl="1"/>
            <a:r>
              <a:rPr lang="en-US" sz="1700" dirty="0"/>
              <a:t>Act on 2018 energy audit.</a:t>
            </a:r>
          </a:p>
          <a:p>
            <a:r>
              <a:rPr lang="en-US" sz="2000" dirty="0"/>
              <a:t>Collaborate with Finance Committee and Town </a:t>
            </a:r>
            <a:r>
              <a:rPr lang="en-US" sz="2000" dirty="0" err="1"/>
              <a:t>Mgr</a:t>
            </a:r>
            <a:r>
              <a:rPr lang="en-US" sz="2000" dirty="0"/>
              <a:t> Office to explore all options that could aid in fund recovery.</a:t>
            </a:r>
          </a:p>
          <a:p>
            <a:pPr lvl="1"/>
            <a:r>
              <a:rPr lang="en-US" sz="1700" dirty="0"/>
              <a:t>Recreation Facilities Strategic Plan.</a:t>
            </a:r>
          </a:p>
          <a:p>
            <a:pPr lvl="1"/>
            <a:r>
              <a:rPr lang="en-US" sz="1700" dirty="0"/>
              <a:t>General Fund Contributions.</a:t>
            </a:r>
          </a:p>
          <a:p>
            <a:pPr lvl="1"/>
            <a:r>
              <a:rPr lang="en-US" sz="1700" dirty="0"/>
              <a:t>Capital expenses.</a:t>
            </a:r>
            <a:endParaRPr lang="en-US" sz="1600" dirty="0"/>
          </a:p>
        </p:txBody>
      </p:sp>
      <p:sp>
        <p:nvSpPr>
          <p:cNvPr id="4" name="Slide Number Placeholder 3">
            <a:extLst>
              <a:ext uri="{FF2B5EF4-FFF2-40B4-BE49-F238E27FC236}">
                <a16:creationId xmlns:a16="http://schemas.microsoft.com/office/drawing/2014/main" id="{D2C06CB1-6A10-4F65-A577-3879A080D876}"/>
              </a:ext>
            </a:extLst>
          </p:cNvPr>
          <p:cNvSpPr>
            <a:spLocks noGrp="1"/>
          </p:cNvSpPr>
          <p:nvPr>
            <p:ph type="sldNum" sz="quarter" idx="12"/>
          </p:nvPr>
        </p:nvSpPr>
        <p:spPr/>
        <p:txBody>
          <a:bodyPr/>
          <a:lstStyle/>
          <a:p>
            <a:fld id="{18362CF7-34D8-4635-A9AE-FBAFA8966551}" type="slidenum">
              <a:rPr lang="en-US" smtClean="0"/>
              <a:t>10</a:t>
            </a:fld>
            <a:endParaRPr lang="en-US"/>
          </a:p>
        </p:txBody>
      </p:sp>
      <p:pic>
        <p:nvPicPr>
          <p:cNvPr id="5" name="Picture 4" descr="A group of people in a circle&#10;&#10;Description automatically generated with low confidence">
            <a:extLst>
              <a:ext uri="{FF2B5EF4-FFF2-40B4-BE49-F238E27FC236}">
                <a16:creationId xmlns:a16="http://schemas.microsoft.com/office/drawing/2014/main" id="{6B796ED3-5F30-4D98-B318-0A32CEB0F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92487" y="2067577"/>
            <a:ext cx="2062618" cy="1546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563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CFC3-4773-43B3-8648-104ABCD06E9D}"/>
              </a:ext>
            </a:extLst>
          </p:cNvPr>
          <p:cNvSpPr>
            <a:spLocks noGrp="1"/>
          </p:cNvSpPr>
          <p:nvPr>
            <p:ph type="ctrTitle"/>
          </p:nvPr>
        </p:nvSpPr>
        <p:spPr>
          <a:xfrm>
            <a:off x="1447800" y="837010"/>
            <a:ext cx="7239000" cy="1102519"/>
          </a:xfrm>
        </p:spPr>
        <p:txBody>
          <a:bodyPr>
            <a:normAutofit/>
          </a:bodyPr>
          <a:lstStyle/>
          <a:p>
            <a:r>
              <a:rPr lang="en-US" sz="3000" dirty="0">
                <a:latin typeface="Arial" panose="020B0604020202020204" pitchFamily="34" charset="0"/>
                <a:cs typeface="Arial" panose="020B0604020202020204" pitchFamily="34" charset="0"/>
              </a:rPr>
              <a:t>Article 45: Beede Swim &amp; Fitness Center Enterprise Fund Expenditures</a:t>
            </a:r>
          </a:p>
        </p:txBody>
      </p:sp>
      <p:sp>
        <p:nvSpPr>
          <p:cNvPr id="3" name="Subtitle 2">
            <a:extLst>
              <a:ext uri="{FF2B5EF4-FFF2-40B4-BE49-F238E27FC236}">
                <a16:creationId xmlns:a16="http://schemas.microsoft.com/office/drawing/2014/main" id="{FC1F8309-8726-4C35-98C6-127D2FD85798}"/>
              </a:ext>
            </a:extLst>
          </p:cNvPr>
          <p:cNvSpPr>
            <a:spLocks noGrp="1"/>
          </p:cNvSpPr>
          <p:nvPr>
            <p:ph type="subTitle" idx="1"/>
          </p:nvPr>
        </p:nvSpPr>
        <p:spPr>
          <a:xfrm>
            <a:off x="381000" y="2202657"/>
            <a:ext cx="8305800" cy="2038350"/>
          </a:xfrm>
        </p:spPr>
        <p:txBody>
          <a:bodyPr>
            <a:noAutofit/>
          </a:bodyPr>
          <a:lstStyle/>
          <a:p>
            <a:r>
              <a:rPr lang="en-US" sz="2000" dirty="0">
                <a:latin typeface="Arial" panose="020B0604020202020204" pitchFamily="34" charset="0"/>
                <a:cs typeface="Arial" panose="020B0604020202020204" pitchFamily="34" charset="0"/>
              </a:rPr>
              <a:t>Ms. Atkins moves to appropriate $1,793,000 in enterprise fund receipts and transfer $552,340 from Certified Retained Earnings as of June 30, 2021, for a total appropriation of $2,345,340 for the Community Pool Enterprise Fund for the fiscal year ending June 30, 2023 for the operation of the Community Pool, in accordance with Mass. Gen. Laws c. 44, §53F ½ to be expended under the direction of the Town Manager.</a:t>
            </a:r>
          </a:p>
          <a:p>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DBE5F85-16C9-4DFD-9219-F7CAB081B740}"/>
              </a:ext>
            </a:extLst>
          </p:cNvPr>
          <p:cNvSpPr>
            <a:spLocks noGrp="1"/>
          </p:cNvSpPr>
          <p:nvPr>
            <p:ph type="sldNum" sz="quarter" idx="12"/>
          </p:nvPr>
        </p:nvSpPr>
        <p:spPr/>
        <p:txBody>
          <a:bodyPr/>
          <a:lstStyle/>
          <a:p>
            <a:fld id="{18362CF7-34D8-4635-A9AE-FBAFA8966551}" type="slidenum">
              <a:rPr lang="en-US" smtClean="0"/>
              <a:t>11</a:t>
            </a:fld>
            <a:endParaRPr lang="en-US" dirty="0"/>
          </a:p>
        </p:txBody>
      </p:sp>
    </p:spTree>
    <p:extLst>
      <p:ext uri="{BB962C8B-B14F-4D97-AF65-F5344CB8AC3E}">
        <p14:creationId xmlns:p14="http://schemas.microsoft.com/office/powerpoint/2010/main" val="423845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C2576"/>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2AB3E3-68C1-489B-B352-50B05A9482E6}"/>
              </a:ext>
            </a:extLst>
          </p:cNvPr>
          <p:cNvSpPr>
            <a:spLocks noGrp="1"/>
          </p:cNvSpPr>
          <p:nvPr>
            <p:ph type="sldNum" sz="quarter" idx="12"/>
          </p:nvPr>
        </p:nvSpPr>
        <p:spPr/>
        <p:txBody>
          <a:bodyPr/>
          <a:lstStyle/>
          <a:p>
            <a:fld id="{18362CF7-34D8-4635-A9AE-FBAFA8966551}" type="slidenum">
              <a:rPr lang="en-US" smtClean="0"/>
              <a:pPr/>
              <a:t>2</a:t>
            </a:fld>
            <a:endParaRPr lang="en-US"/>
          </a:p>
        </p:txBody>
      </p:sp>
      <p:pic>
        <p:nvPicPr>
          <p:cNvPr id="24" name="Picture 23" descr="A picture containing grass, outdoor, tree&#10;&#10;Description automatically generated">
            <a:extLst>
              <a:ext uri="{FF2B5EF4-FFF2-40B4-BE49-F238E27FC236}">
                <a16:creationId xmlns:a16="http://schemas.microsoft.com/office/drawing/2014/main" id="{F22494E4-3E8A-4A21-930E-AB44C56E66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85900"/>
            <a:ext cx="3581400"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descr="A picture containing indoor, area&#10;&#10;Description automatically generated">
            <a:extLst>
              <a:ext uri="{FF2B5EF4-FFF2-40B4-BE49-F238E27FC236}">
                <a16:creationId xmlns:a16="http://schemas.microsoft.com/office/drawing/2014/main" id="{4299E8A3-D937-4CFC-BF4B-AFD1526BFE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039" y="1124323"/>
            <a:ext cx="2076561" cy="1384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descr="A large indoor swimming pool&#10;&#10;Description automatically generated with medium confidence">
            <a:extLst>
              <a:ext uri="{FF2B5EF4-FFF2-40B4-BE49-F238E27FC236}">
                <a16:creationId xmlns:a16="http://schemas.microsoft.com/office/drawing/2014/main" id="{483807B6-EC04-4429-AF83-51E9A4AF53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1111176"/>
            <a:ext cx="2076561" cy="1384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4" name="Picture 43" descr="A group of people exercising in a gym&#10;&#10;Description automatically generated with medium confidence">
            <a:extLst>
              <a:ext uri="{FF2B5EF4-FFF2-40B4-BE49-F238E27FC236}">
                <a16:creationId xmlns:a16="http://schemas.microsoft.com/office/drawing/2014/main" id="{6E67A912-CE11-4DB7-AA1A-3234FCA28A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8224" y="2778197"/>
            <a:ext cx="2061537" cy="1546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 name="Picture 52" descr="A gym with exercise equipment&#10;&#10;Description automatically generated with low confidence">
            <a:extLst>
              <a:ext uri="{FF2B5EF4-FFF2-40B4-BE49-F238E27FC236}">
                <a16:creationId xmlns:a16="http://schemas.microsoft.com/office/drawing/2014/main" id="{E8638D98-951C-4F39-8DEF-3CABD70457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1311" y="2800350"/>
            <a:ext cx="2043289" cy="1532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500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D2AB32-D740-4006-8A1D-72129EDBAABA}"/>
              </a:ext>
            </a:extLst>
          </p:cNvPr>
          <p:cNvPicPr>
            <a:picLocks noChangeAspect="1"/>
          </p:cNvPicPr>
          <p:nvPr/>
        </p:nvPicPr>
        <p:blipFill rotWithShape="1">
          <a:blip r:embed="rId3">
            <a:extLst>
              <a:ext uri="{28A0092B-C50C-407E-A947-70E740481C1C}">
                <a14:useLocalDpi xmlns:a14="http://schemas.microsoft.com/office/drawing/2010/main" val="0"/>
              </a:ext>
            </a:extLst>
          </a:blip>
          <a:srcRect t="2979" r="5" b="33531"/>
          <a:stretch/>
        </p:blipFill>
        <p:spPr>
          <a:xfrm>
            <a:off x="1676400" y="829648"/>
            <a:ext cx="1831775" cy="1550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10" descr="A group of people exercising in a room&#10;&#10;Description automatically generated with medium confidence">
            <a:extLst>
              <a:ext uri="{FF2B5EF4-FFF2-40B4-BE49-F238E27FC236}">
                <a16:creationId xmlns:a16="http://schemas.microsoft.com/office/drawing/2014/main" id="{E87EAA40-9D35-4CC0-AF59-F11B2953626F}"/>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825" r="8190" b="-2"/>
          <a:stretch/>
        </p:blipFill>
        <p:spPr>
          <a:xfrm>
            <a:off x="4508910" y="2698856"/>
            <a:ext cx="2012392" cy="1696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F45F1B5-7D5F-47D0-81B0-C73A13144680}"/>
              </a:ext>
            </a:extLst>
          </p:cNvPr>
          <p:cNvSpPr>
            <a:spLocks noGrp="1"/>
          </p:cNvSpPr>
          <p:nvPr>
            <p:ph type="sldNum" sz="quarter" idx="12"/>
          </p:nvPr>
        </p:nvSpPr>
        <p:spPr/>
        <p:txBody>
          <a:bodyPr/>
          <a:lstStyle/>
          <a:p>
            <a:fld id="{18362CF7-34D8-4635-A9AE-FBAFA8966551}" type="slidenum">
              <a:rPr lang="en-US"/>
              <a:pPr/>
              <a:t>3</a:t>
            </a:fld>
            <a:endParaRPr lang="en-US"/>
          </a:p>
        </p:txBody>
      </p:sp>
      <p:pic>
        <p:nvPicPr>
          <p:cNvPr id="7" name="Picture 6">
            <a:extLst>
              <a:ext uri="{FF2B5EF4-FFF2-40B4-BE49-F238E27FC236}">
                <a16:creationId xmlns:a16="http://schemas.microsoft.com/office/drawing/2014/main" id="{462E52AA-AB03-4D08-9D0E-8ECEE2182C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6" r="10503" b="-2"/>
          <a:stretch/>
        </p:blipFill>
        <p:spPr>
          <a:xfrm>
            <a:off x="3752368" y="829648"/>
            <a:ext cx="1848017" cy="1561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6E92ED90-9BA0-4FE8-A65D-BD9EAE608F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406" b="-3"/>
          <a:stretch/>
        </p:blipFill>
        <p:spPr>
          <a:xfrm>
            <a:off x="2136503" y="2715455"/>
            <a:ext cx="2206897" cy="1696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7D63D871-BDB3-44D6-8301-1F5C97332975}"/>
              </a:ext>
            </a:extLst>
          </p:cNvPr>
          <p:cNvPicPr>
            <a:picLocks noChangeAspect="1"/>
          </p:cNvPicPr>
          <p:nvPr/>
        </p:nvPicPr>
        <p:blipFill>
          <a:blip r:embed="rId7" cstate="print">
            <a:extLst>
              <a:ext uri="{28A0092B-C50C-407E-A947-70E740481C1C}">
                <a14:useLocalDpi xmlns:a14="http://schemas.microsoft.com/office/drawing/2010/main" val="0"/>
              </a:ext>
            </a:extLst>
          </a:blip>
          <a:srcRect l="30217" r="30217"/>
          <a:stretch/>
        </p:blipFill>
        <p:spPr>
          <a:xfrm>
            <a:off x="5943600" y="833057"/>
            <a:ext cx="1831775" cy="1543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descr="A group of people in a pool&#10;&#10;Description automatically generated with medium confidence">
            <a:extLst>
              <a:ext uri="{FF2B5EF4-FFF2-40B4-BE49-F238E27FC236}">
                <a16:creationId xmlns:a16="http://schemas.microsoft.com/office/drawing/2014/main" id="{EEE00E0E-AA42-455D-ACA7-A2A162EBF8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9997" y="2698856"/>
            <a:ext cx="2058575" cy="1696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group of people in a pool&#10;&#10;Description automatically generated">
            <a:extLst>
              <a:ext uri="{FF2B5EF4-FFF2-40B4-BE49-F238E27FC236}">
                <a16:creationId xmlns:a16="http://schemas.microsoft.com/office/drawing/2014/main" id="{C66210B4-506D-4E7D-9526-CFDD5C5E3D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013" y="2698856"/>
            <a:ext cx="1524000" cy="1712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DFCF3A8A-1075-4660-8BB2-DB3A8A787A7A}"/>
              </a:ext>
            </a:extLst>
          </p:cNvPr>
          <p:cNvSpPr txBox="1"/>
          <p:nvPr/>
        </p:nvSpPr>
        <p:spPr>
          <a:xfrm>
            <a:off x="5966927" y="2347669"/>
            <a:ext cx="2261191" cy="215444"/>
          </a:xfrm>
          <a:prstGeom prst="rect">
            <a:avLst/>
          </a:prstGeom>
          <a:noFill/>
        </p:spPr>
        <p:txBody>
          <a:bodyPr wrap="square" rtlCol="0">
            <a:spAutoFit/>
          </a:bodyPr>
          <a:lstStyle/>
          <a:p>
            <a:r>
              <a:rPr lang="en-US" sz="800" i="1" dirty="0"/>
              <a:t>Photo Credit: Jon Straggas Photography</a:t>
            </a:r>
          </a:p>
        </p:txBody>
      </p:sp>
    </p:spTree>
    <p:extLst>
      <p:ext uri="{BB962C8B-B14F-4D97-AF65-F5344CB8AC3E}">
        <p14:creationId xmlns:p14="http://schemas.microsoft.com/office/powerpoint/2010/main" val="157388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712D31-894F-4577-8388-CAFDBD8D3B9C}"/>
              </a:ext>
            </a:extLst>
          </p:cNvPr>
          <p:cNvSpPr>
            <a:spLocks noGrp="1"/>
          </p:cNvSpPr>
          <p:nvPr>
            <p:ph type="sldNum" sz="quarter" idx="12"/>
          </p:nvPr>
        </p:nvSpPr>
        <p:spPr/>
        <p:txBody>
          <a:bodyPr/>
          <a:lstStyle/>
          <a:p>
            <a:fld id="{18362CF7-34D8-4635-A9AE-FBAFA8966551}" type="slidenum">
              <a:rPr lang="en-US" smtClean="0"/>
              <a:t>4</a:t>
            </a:fld>
            <a:endParaRPr lang="en-US"/>
          </a:p>
        </p:txBody>
      </p:sp>
      <p:graphicFrame>
        <p:nvGraphicFramePr>
          <p:cNvPr id="9" name="Table 5">
            <a:extLst>
              <a:ext uri="{FF2B5EF4-FFF2-40B4-BE49-F238E27FC236}">
                <a16:creationId xmlns:a16="http://schemas.microsoft.com/office/drawing/2014/main" id="{0AC5E7C0-FF74-4B67-8FED-7ACA4715D528}"/>
              </a:ext>
            </a:extLst>
          </p:cNvPr>
          <p:cNvGraphicFramePr>
            <a:graphicFrameLocks noGrp="1"/>
          </p:cNvGraphicFramePr>
          <p:nvPr>
            <p:extLst>
              <p:ext uri="{D42A27DB-BD31-4B8C-83A1-F6EECF244321}">
                <p14:modId xmlns:p14="http://schemas.microsoft.com/office/powerpoint/2010/main" val="1953663153"/>
              </p:ext>
            </p:extLst>
          </p:nvPr>
        </p:nvGraphicFramePr>
        <p:xfrm>
          <a:off x="3008638" y="1047751"/>
          <a:ext cx="5678162" cy="3230880"/>
        </p:xfrm>
        <a:graphic>
          <a:graphicData uri="http://schemas.openxmlformats.org/drawingml/2006/table">
            <a:tbl>
              <a:tblPr firstRow="1" bandRow="1">
                <a:tableStyleId>{5C22544A-7EE6-4342-B048-85BDC9FD1C3A}</a:tableStyleId>
              </a:tblPr>
              <a:tblGrid>
                <a:gridCol w="3262235">
                  <a:extLst>
                    <a:ext uri="{9D8B030D-6E8A-4147-A177-3AD203B41FA5}">
                      <a16:colId xmlns:a16="http://schemas.microsoft.com/office/drawing/2014/main" val="655356165"/>
                    </a:ext>
                  </a:extLst>
                </a:gridCol>
                <a:gridCol w="2415927">
                  <a:extLst>
                    <a:ext uri="{9D8B030D-6E8A-4147-A177-3AD203B41FA5}">
                      <a16:colId xmlns:a16="http://schemas.microsoft.com/office/drawing/2014/main" val="3002039299"/>
                    </a:ext>
                  </a:extLst>
                </a:gridCol>
              </a:tblGrid>
              <a:tr h="4724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FY22 </a:t>
                      </a:r>
                      <a:r>
                        <a:rPr lang="en-US" sz="2000" i="1" dirty="0">
                          <a:latin typeface="Arial" panose="020B0604020202020204" pitchFamily="34" charset="0"/>
                          <a:cs typeface="Arial" panose="020B0604020202020204" pitchFamily="34" charset="0"/>
                        </a:rPr>
                        <a:t>REVISED</a:t>
                      </a:r>
                      <a:r>
                        <a:rPr lang="en-US" sz="2000" dirty="0">
                          <a:latin typeface="Arial" panose="020B0604020202020204" pitchFamily="34" charset="0"/>
                          <a:cs typeface="Arial" panose="020B0604020202020204" pitchFamily="34" charset="0"/>
                        </a:rPr>
                        <a:t> BUDGET</a:t>
                      </a:r>
                    </a:p>
                  </a:txBody>
                  <a:tcPr/>
                </a:tc>
                <a:tc hMerge="1">
                  <a:txBody>
                    <a:bodyPr/>
                    <a:lstStyle/>
                    <a:p>
                      <a:pPr algn="ctr"/>
                      <a:endParaRPr lang="en-US" dirty="0"/>
                    </a:p>
                  </a:txBody>
                  <a:tcPr/>
                </a:tc>
                <a:extLst>
                  <a:ext uri="{0D108BD9-81ED-4DB2-BD59-A6C34878D82A}">
                    <a16:rowId xmlns:a16="http://schemas.microsoft.com/office/drawing/2014/main" val="639223294"/>
                  </a:ext>
                </a:extLst>
              </a:tr>
              <a:tr h="472440">
                <a:tc>
                  <a:txBody>
                    <a:bodyPr/>
                    <a:lstStyle/>
                    <a:p>
                      <a:r>
                        <a:rPr lang="en-US" sz="2000" dirty="0">
                          <a:latin typeface="Arial" panose="020B0604020202020204" pitchFamily="34" charset="0"/>
                          <a:cs typeface="Arial" panose="020B0604020202020204" pitchFamily="34" charset="0"/>
                        </a:rPr>
                        <a:t>Operating Revenue</a:t>
                      </a:r>
                    </a:p>
                  </a:txBody>
                  <a:tcPr/>
                </a:tc>
                <a:tc>
                  <a:txBody>
                    <a:bodyPr/>
                    <a:lstStyle/>
                    <a:p>
                      <a:r>
                        <a:rPr lang="en-US" sz="2000" dirty="0">
                          <a:latin typeface="Arial" panose="020B0604020202020204" pitchFamily="34" charset="0"/>
                          <a:cs typeface="Arial" panose="020B0604020202020204" pitchFamily="34" charset="0"/>
                        </a:rPr>
                        <a:t>$1,577,000</a:t>
                      </a:r>
                    </a:p>
                  </a:txBody>
                  <a:tcPr/>
                </a:tc>
                <a:extLst>
                  <a:ext uri="{0D108BD9-81ED-4DB2-BD59-A6C34878D82A}">
                    <a16:rowId xmlns:a16="http://schemas.microsoft.com/office/drawing/2014/main" val="3908087380"/>
                  </a:ext>
                </a:extLst>
              </a:tr>
              <a:tr h="472440">
                <a:tc>
                  <a:txBody>
                    <a:bodyPr/>
                    <a:lstStyle/>
                    <a:p>
                      <a:r>
                        <a:rPr lang="en-US" sz="2000" b="0" dirty="0">
                          <a:latin typeface="Arial" panose="020B0604020202020204" pitchFamily="34" charset="0"/>
                          <a:cs typeface="Arial" panose="020B0604020202020204" pitchFamily="34" charset="0"/>
                        </a:rPr>
                        <a:t>Operating Expense</a:t>
                      </a:r>
                    </a:p>
                  </a:txBody>
                  <a:tcPr/>
                </a:tc>
                <a:tc>
                  <a:txBody>
                    <a:bodyPr/>
                    <a:lstStyle/>
                    <a:p>
                      <a:r>
                        <a:rPr lang="en-US" sz="2000" b="0" dirty="0">
                          <a:latin typeface="Arial" panose="020B0604020202020204" pitchFamily="34" charset="0"/>
                          <a:cs typeface="Arial" panose="020B0604020202020204" pitchFamily="34" charset="0"/>
                        </a:rPr>
                        <a:t>$1,992,425</a:t>
                      </a:r>
                    </a:p>
                  </a:txBody>
                  <a:tcPr/>
                </a:tc>
                <a:extLst>
                  <a:ext uri="{0D108BD9-81ED-4DB2-BD59-A6C34878D82A}">
                    <a16:rowId xmlns:a16="http://schemas.microsoft.com/office/drawing/2014/main" val="4176447017"/>
                  </a:ext>
                </a:extLst>
              </a:tr>
              <a:tr h="472440">
                <a:tc>
                  <a:txBody>
                    <a:bodyPr/>
                    <a:lstStyle/>
                    <a:p>
                      <a:r>
                        <a:rPr lang="en-US" sz="2000" b="0" dirty="0">
                          <a:latin typeface="Arial" panose="020B0604020202020204" pitchFamily="34" charset="0"/>
                          <a:cs typeface="Arial" panose="020B0604020202020204" pitchFamily="34" charset="0"/>
                        </a:rPr>
                        <a:t>Operating Income</a:t>
                      </a:r>
                    </a:p>
                  </a:txBody>
                  <a:tcPr/>
                </a:tc>
                <a:tc>
                  <a:txBody>
                    <a:bodyPr/>
                    <a:lstStyle/>
                    <a:p>
                      <a:r>
                        <a:rPr lang="en-US" sz="2000" b="0" dirty="0">
                          <a:solidFill>
                            <a:srgbClr val="FF0000"/>
                          </a:solidFill>
                          <a:latin typeface="Arial" panose="020B0604020202020204" pitchFamily="34" charset="0"/>
                          <a:cs typeface="Arial" panose="020B0604020202020204" pitchFamily="34" charset="0"/>
                        </a:rPr>
                        <a:t>$(415,425)</a:t>
                      </a:r>
                    </a:p>
                  </a:txBody>
                  <a:tcPr/>
                </a:tc>
                <a:extLst>
                  <a:ext uri="{0D108BD9-81ED-4DB2-BD59-A6C34878D82A}">
                    <a16:rowId xmlns:a16="http://schemas.microsoft.com/office/drawing/2014/main" val="2226117184"/>
                  </a:ext>
                </a:extLst>
              </a:tr>
              <a:tr h="472440">
                <a:tc>
                  <a:txBody>
                    <a:bodyPr/>
                    <a:lstStyle/>
                    <a:p>
                      <a:r>
                        <a:rPr lang="en-US" sz="2000" i="1" dirty="0">
                          <a:latin typeface="Arial" panose="020B0604020202020204" pitchFamily="34" charset="0"/>
                          <a:cs typeface="Arial" panose="020B0604020202020204" pitchFamily="34" charset="0"/>
                        </a:rPr>
                        <a:t>Nonoperating Revenue</a:t>
                      </a:r>
                    </a:p>
                  </a:txBody>
                  <a:tcPr/>
                </a:tc>
                <a:tc>
                  <a:txBody>
                    <a:bodyPr/>
                    <a:lstStyle/>
                    <a:p>
                      <a:r>
                        <a:rPr lang="en-US" sz="2000" i="1" dirty="0">
                          <a:latin typeface="Arial" panose="020B0604020202020204" pitchFamily="34" charset="0"/>
                          <a:cs typeface="Arial" panose="020B0604020202020204" pitchFamily="34" charset="0"/>
                        </a:rPr>
                        <a:t>$5,000</a:t>
                      </a:r>
                    </a:p>
                  </a:txBody>
                  <a:tcPr/>
                </a:tc>
                <a:extLst>
                  <a:ext uri="{0D108BD9-81ED-4DB2-BD59-A6C34878D82A}">
                    <a16:rowId xmlns:a16="http://schemas.microsoft.com/office/drawing/2014/main" val="1515075256"/>
                  </a:ext>
                </a:extLst>
              </a:tr>
              <a:tr h="472440">
                <a:tc>
                  <a:txBody>
                    <a:bodyPr/>
                    <a:lstStyle/>
                    <a:p>
                      <a:r>
                        <a:rPr lang="en-US" sz="2000" b="1" dirty="0">
                          <a:latin typeface="Arial" panose="020B0604020202020204" pitchFamily="34" charset="0"/>
                          <a:cs typeface="Arial" panose="020B0604020202020204" pitchFamily="34" charset="0"/>
                        </a:rPr>
                        <a:t>NET INCOME</a:t>
                      </a:r>
                    </a:p>
                  </a:txBody>
                  <a:tcPr/>
                </a:tc>
                <a:tc>
                  <a:txBody>
                    <a:bodyPr/>
                    <a:lstStyle/>
                    <a:p>
                      <a:r>
                        <a:rPr lang="en-US" sz="2000" b="1" dirty="0">
                          <a:solidFill>
                            <a:srgbClr val="FF0000"/>
                          </a:solidFill>
                          <a:latin typeface="Arial" panose="020B0604020202020204" pitchFamily="34" charset="0"/>
                          <a:cs typeface="Arial" panose="020B0604020202020204" pitchFamily="34" charset="0"/>
                        </a:rPr>
                        <a:t>$(410,425)</a:t>
                      </a:r>
                    </a:p>
                  </a:txBody>
                  <a:tcPr/>
                </a:tc>
                <a:extLst>
                  <a:ext uri="{0D108BD9-81ED-4DB2-BD59-A6C34878D82A}">
                    <a16:rowId xmlns:a16="http://schemas.microsoft.com/office/drawing/2014/main" val="2890993903"/>
                  </a:ext>
                </a:extLst>
              </a:tr>
              <a:tr h="182878">
                <a:tc>
                  <a:txBody>
                    <a:bodyPr/>
                    <a:lstStyle/>
                    <a:p>
                      <a:r>
                        <a:rPr lang="en-US" sz="2000" dirty="0">
                          <a:latin typeface="Arial" panose="020B0604020202020204" pitchFamily="34" charset="0"/>
                          <a:cs typeface="Arial" panose="020B0604020202020204" pitchFamily="34" charset="0"/>
                        </a:rPr>
                        <a:t>Projected Fund Balance</a:t>
                      </a:r>
                      <a:endParaRPr lang="en-US" sz="2000" b="1" dirty="0">
                        <a:latin typeface="Arial" panose="020B0604020202020204" pitchFamily="34" charset="0"/>
                        <a:cs typeface="Arial" panose="020B0604020202020204" pitchFamily="34" charset="0"/>
                      </a:endParaRPr>
                    </a:p>
                  </a:txBody>
                  <a:tcPr/>
                </a:tc>
                <a:tc>
                  <a:txBody>
                    <a:bodyPr/>
                    <a:lstStyle/>
                    <a:p>
                      <a:pPr algn="l" fontAlgn="b"/>
                      <a:r>
                        <a:rPr lang="en-US" sz="2000" b="0" i="0" u="none" strike="noStrike" dirty="0">
                          <a:solidFill>
                            <a:srgbClr val="000000"/>
                          </a:solidFill>
                          <a:effectLst/>
                          <a:latin typeface="Arial" panose="020B0604020202020204" pitchFamily="34" charset="0"/>
                        </a:rPr>
                        <a:t> $</a:t>
                      </a:r>
                      <a:r>
                        <a:rPr lang="en-US" sz="2000" i="0" kern="1200" dirty="0">
                          <a:solidFill>
                            <a:schemeClr val="dk1"/>
                          </a:solidFill>
                          <a:latin typeface="Arial" panose="020B0604020202020204" pitchFamily="34" charset="0"/>
                          <a:ea typeface="+mn-ea"/>
                          <a:cs typeface="Arial" panose="020B0604020202020204" pitchFamily="34" charset="0"/>
                        </a:rPr>
                        <a:t>2,593,600 </a:t>
                      </a:r>
                    </a:p>
                  </a:txBody>
                  <a:tcPr marL="0" marR="0" marT="0" marB="0" anchor="b"/>
                </a:tc>
                <a:extLst>
                  <a:ext uri="{0D108BD9-81ED-4DB2-BD59-A6C34878D82A}">
                    <a16:rowId xmlns:a16="http://schemas.microsoft.com/office/drawing/2014/main" val="1391791921"/>
                  </a:ext>
                </a:extLst>
              </a:tr>
            </a:tbl>
          </a:graphicData>
        </a:graphic>
      </p:graphicFrame>
      <p:pic>
        <p:nvPicPr>
          <p:cNvPr id="11" name="Picture 10" descr="A person and person jumping in the air&#10;&#10;Description automatically generated with low confidence">
            <a:extLst>
              <a:ext uri="{FF2B5EF4-FFF2-40B4-BE49-F238E27FC236}">
                <a16:creationId xmlns:a16="http://schemas.microsoft.com/office/drawing/2014/main" id="{368C63DC-959B-42F3-A785-455840C1B3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657350"/>
            <a:ext cx="2261191" cy="2199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D884EF91-D294-4194-94D0-E342F3A3A9D0}"/>
              </a:ext>
            </a:extLst>
          </p:cNvPr>
          <p:cNvSpPr txBox="1"/>
          <p:nvPr/>
        </p:nvSpPr>
        <p:spPr>
          <a:xfrm>
            <a:off x="533400" y="3856712"/>
            <a:ext cx="2261191" cy="246221"/>
          </a:xfrm>
          <a:prstGeom prst="rect">
            <a:avLst/>
          </a:prstGeom>
          <a:noFill/>
        </p:spPr>
        <p:txBody>
          <a:bodyPr wrap="square" rtlCol="0">
            <a:spAutoFit/>
          </a:bodyPr>
          <a:lstStyle/>
          <a:p>
            <a:r>
              <a:rPr lang="en-US" sz="1000" i="1" dirty="0"/>
              <a:t>Photo Credit: Jon Straggas Photography</a:t>
            </a:r>
          </a:p>
        </p:txBody>
      </p:sp>
    </p:spTree>
    <p:extLst>
      <p:ext uri="{BB962C8B-B14F-4D97-AF65-F5344CB8AC3E}">
        <p14:creationId xmlns:p14="http://schemas.microsoft.com/office/powerpoint/2010/main" val="187566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A71DDD0-55FF-4A48-A3D6-0F42ECF1E86B}"/>
              </a:ext>
            </a:extLst>
          </p:cNvPr>
          <p:cNvGraphicFramePr>
            <a:graphicFrameLocks noGrp="1"/>
          </p:cNvGraphicFramePr>
          <p:nvPr>
            <p:ph idx="1"/>
            <p:extLst>
              <p:ext uri="{D42A27DB-BD31-4B8C-83A1-F6EECF244321}">
                <p14:modId xmlns:p14="http://schemas.microsoft.com/office/powerpoint/2010/main" val="3959209850"/>
              </p:ext>
            </p:extLst>
          </p:nvPr>
        </p:nvGraphicFramePr>
        <p:xfrm>
          <a:off x="3429000" y="805181"/>
          <a:ext cx="5173981" cy="3263616"/>
        </p:xfrm>
        <a:graphic>
          <a:graphicData uri="http://schemas.openxmlformats.org/drawingml/2006/table">
            <a:tbl>
              <a:tblPr firstRow="1" bandRow="1">
                <a:tableStyleId>{5C22544A-7EE6-4342-B048-85BDC9FD1C3A}</a:tableStyleId>
              </a:tblPr>
              <a:tblGrid>
                <a:gridCol w="2964180">
                  <a:extLst>
                    <a:ext uri="{9D8B030D-6E8A-4147-A177-3AD203B41FA5}">
                      <a16:colId xmlns:a16="http://schemas.microsoft.com/office/drawing/2014/main" val="503027143"/>
                    </a:ext>
                  </a:extLst>
                </a:gridCol>
                <a:gridCol w="2209801">
                  <a:extLst>
                    <a:ext uri="{9D8B030D-6E8A-4147-A177-3AD203B41FA5}">
                      <a16:colId xmlns:a16="http://schemas.microsoft.com/office/drawing/2014/main" val="2410452541"/>
                    </a:ext>
                  </a:extLst>
                </a:gridCol>
              </a:tblGrid>
              <a:tr h="407952">
                <a:tc gridSpan="2">
                  <a:txBody>
                    <a:bodyPr/>
                    <a:lstStyle/>
                    <a:p>
                      <a:pPr algn="ctr"/>
                      <a:r>
                        <a:rPr lang="en-US" sz="1600" dirty="0">
                          <a:solidFill>
                            <a:schemeClr val="tx1"/>
                          </a:solidFill>
                          <a:latin typeface="Arial" panose="020B0604020202020204" pitchFamily="34" charset="0"/>
                          <a:cs typeface="Arial" panose="020B0604020202020204" pitchFamily="34" charset="0"/>
                        </a:rPr>
                        <a:t>FY23 PROPOSED BUDGET SUMMARY</a:t>
                      </a:r>
                    </a:p>
                  </a:txBody>
                  <a:tcPr/>
                </a:tc>
                <a:tc hMerge="1">
                  <a:txBody>
                    <a:bodyPr/>
                    <a:lstStyle/>
                    <a:p>
                      <a:pPr algn="ctr"/>
                      <a:endParaRPr lang="en-US" dirty="0"/>
                    </a:p>
                  </a:txBody>
                  <a:tcPr/>
                </a:tc>
                <a:extLst>
                  <a:ext uri="{0D108BD9-81ED-4DB2-BD59-A6C34878D82A}">
                    <a16:rowId xmlns:a16="http://schemas.microsoft.com/office/drawing/2014/main" val="3569188065"/>
                  </a:ext>
                </a:extLst>
              </a:tr>
              <a:tr h="407952">
                <a:tc>
                  <a:txBody>
                    <a:bodyPr/>
                    <a:lstStyle/>
                    <a:p>
                      <a:r>
                        <a:rPr lang="en-US" sz="1600" dirty="0">
                          <a:latin typeface="Arial" panose="020B0604020202020204" pitchFamily="34" charset="0"/>
                          <a:cs typeface="Arial" panose="020B0604020202020204" pitchFamily="34" charset="0"/>
                        </a:rPr>
                        <a:t>Operating Revenue</a:t>
                      </a:r>
                    </a:p>
                  </a:txBody>
                  <a:tcPr/>
                </a:tc>
                <a:tc>
                  <a:txBody>
                    <a:bodyPr/>
                    <a:lstStyle/>
                    <a:p>
                      <a:r>
                        <a:rPr lang="en-US" sz="1600" dirty="0">
                          <a:latin typeface="Arial" panose="020B0604020202020204" pitchFamily="34" charset="0"/>
                          <a:cs typeface="Arial" panose="020B0604020202020204" pitchFamily="34" charset="0"/>
                        </a:rPr>
                        <a:t>$1,778,000</a:t>
                      </a:r>
                    </a:p>
                  </a:txBody>
                  <a:tcPr/>
                </a:tc>
                <a:extLst>
                  <a:ext uri="{0D108BD9-81ED-4DB2-BD59-A6C34878D82A}">
                    <a16:rowId xmlns:a16="http://schemas.microsoft.com/office/drawing/2014/main" val="3241236356"/>
                  </a:ext>
                </a:extLst>
              </a:tr>
              <a:tr h="407952">
                <a:tc>
                  <a:txBody>
                    <a:bodyPr/>
                    <a:lstStyle/>
                    <a:p>
                      <a:r>
                        <a:rPr lang="en-US" sz="1600" u="none" dirty="0">
                          <a:latin typeface="Arial" panose="020B0604020202020204" pitchFamily="34" charset="0"/>
                          <a:cs typeface="Arial" panose="020B0604020202020204" pitchFamily="34" charset="0"/>
                        </a:rPr>
                        <a:t>Operating Expense</a:t>
                      </a:r>
                    </a:p>
                  </a:txBody>
                  <a:tcPr/>
                </a:tc>
                <a:tc>
                  <a:txBody>
                    <a:bodyPr/>
                    <a:lstStyle/>
                    <a:p>
                      <a:r>
                        <a:rPr lang="en-US" sz="1600" u="none" dirty="0">
                          <a:latin typeface="Arial" panose="020B0604020202020204" pitchFamily="34" charset="0"/>
                          <a:cs typeface="Arial" panose="020B0604020202020204" pitchFamily="34" charset="0"/>
                        </a:rPr>
                        <a:t>$2,222,340</a:t>
                      </a:r>
                    </a:p>
                  </a:txBody>
                  <a:tcPr/>
                </a:tc>
                <a:extLst>
                  <a:ext uri="{0D108BD9-81ED-4DB2-BD59-A6C34878D82A}">
                    <a16:rowId xmlns:a16="http://schemas.microsoft.com/office/drawing/2014/main" val="3872268452"/>
                  </a:ext>
                </a:extLst>
              </a:tr>
              <a:tr h="407952">
                <a:tc>
                  <a:txBody>
                    <a:bodyPr/>
                    <a:lstStyle/>
                    <a:p>
                      <a:pPr algn="l"/>
                      <a:r>
                        <a:rPr lang="en-US" sz="1600" b="0" dirty="0">
                          <a:latin typeface="Arial" panose="020B0604020202020204" pitchFamily="34" charset="0"/>
                          <a:cs typeface="Arial" panose="020B0604020202020204" pitchFamily="34" charset="0"/>
                        </a:rPr>
                        <a:t>Total</a:t>
                      </a:r>
                    </a:p>
                  </a:txBody>
                  <a:tcPr/>
                </a:tc>
                <a:tc>
                  <a:txBody>
                    <a:bodyPr/>
                    <a:lstStyle/>
                    <a:p>
                      <a:pPr algn="l"/>
                      <a:r>
                        <a:rPr lang="en-US" sz="1600" b="0" dirty="0">
                          <a:solidFill>
                            <a:srgbClr val="FF0000"/>
                          </a:solidFill>
                          <a:latin typeface="Arial" panose="020B0604020202020204" pitchFamily="34" charset="0"/>
                          <a:cs typeface="Arial" panose="020B0604020202020204" pitchFamily="34" charset="0"/>
                        </a:rPr>
                        <a:t>$(444,340)</a:t>
                      </a:r>
                    </a:p>
                  </a:txBody>
                  <a:tcPr/>
                </a:tc>
                <a:extLst>
                  <a:ext uri="{0D108BD9-81ED-4DB2-BD59-A6C34878D82A}">
                    <a16:rowId xmlns:a16="http://schemas.microsoft.com/office/drawing/2014/main" val="1427606607"/>
                  </a:ext>
                </a:extLst>
              </a:tr>
              <a:tr h="407952">
                <a:tc>
                  <a:txBody>
                    <a:bodyPr/>
                    <a:lstStyle/>
                    <a:p>
                      <a:pPr algn="r"/>
                      <a:r>
                        <a:rPr lang="en-US" sz="1600" b="0" dirty="0">
                          <a:latin typeface="Arial" panose="020B0604020202020204" pitchFamily="34" charset="0"/>
                          <a:cs typeface="Arial" panose="020B0604020202020204" pitchFamily="34" charset="0"/>
                        </a:rPr>
                        <a:t>Capital Outlay (Expense)</a:t>
                      </a:r>
                    </a:p>
                  </a:txBody>
                  <a:tcPr/>
                </a:tc>
                <a:tc>
                  <a:txBody>
                    <a:bodyPr/>
                    <a:lstStyle/>
                    <a:p>
                      <a:pPr algn="l"/>
                      <a:r>
                        <a:rPr lang="en-US" sz="1600" b="0" dirty="0">
                          <a:solidFill>
                            <a:schemeClr val="bg1"/>
                          </a:solidFill>
                          <a:latin typeface="Arial" panose="020B0604020202020204" pitchFamily="34" charset="0"/>
                          <a:cs typeface="Arial" panose="020B0604020202020204" pitchFamily="34" charset="0"/>
                        </a:rPr>
                        <a:t>$123,000</a:t>
                      </a:r>
                    </a:p>
                  </a:txBody>
                  <a:tcPr/>
                </a:tc>
                <a:extLst>
                  <a:ext uri="{0D108BD9-81ED-4DB2-BD59-A6C34878D82A}">
                    <a16:rowId xmlns:a16="http://schemas.microsoft.com/office/drawing/2014/main" val="4238415924"/>
                  </a:ext>
                </a:extLst>
              </a:tr>
              <a:tr h="407952">
                <a:tc>
                  <a:txBody>
                    <a:bodyPr/>
                    <a:lstStyle/>
                    <a:p>
                      <a:pPr algn="r"/>
                      <a:r>
                        <a:rPr lang="en-US" sz="1600" b="0">
                          <a:latin typeface="Arial" panose="020B0604020202020204" pitchFamily="34" charset="0"/>
                          <a:cs typeface="Arial" panose="020B0604020202020204" pitchFamily="34" charset="0"/>
                        </a:rPr>
                        <a:t>Investment Income (</a:t>
                      </a:r>
                      <a:r>
                        <a:rPr lang="en-US" sz="1600" b="0" dirty="0">
                          <a:latin typeface="Arial" panose="020B0604020202020204" pitchFamily="34" charset="0"/>
                          <a:cs typeface="Arial" panose="020B0604020202020204" pitchFamily="34" charset="0"/>
                        </a:rPr>
                        <a:t>Revenue)</a:t>
                      </a:r>
                    </a:p>
                  </a:txBody>
                  <a:tcPr/>
                </a:tc>
                <a:tc>
                  <a:txBody>
                    <a:bodyPr/>
                    <a:lstStyle/>
                    <a:p>
                      <a:r>
                        <a:rPr lang="en-US" sz="1600" b="0" dirty="0">
                          <a:latin typeface="Arial" panose="020B0604020202020204" pitchFamily="34" charset="0"/>
                          <a:cs typeface="Arial" panose="020B0604020202020204" pitchFamily="34" charset="0"/>
                        </a:rPr>
                        <a:t>$15,000</a:t>
                      </a:r>
                    </a:p>
                  </a:txBody>
                  <a:tcPr/>
                </a:tc>
                <a:extLst>
                  <a:ext uri="{0D108BD9-81ED-4DB2-BD59-A6C34878D82A}">
                    <a16:rowId xmlns:a16="http://schemas.microsoft.com/office/drawing/2014/main" val="3322409504"/>
                  </a:ext>
                </a:extLst>
              </a:tr>
              <a:tr h="407952">
                <a:tc>
                  <a:txBody>
                    <a:bodyPr/>
                    <a:lstStyle/>
                    <a:p>
                      <a:r>
                        <a:rPr lang="en-US" sz="1600" b="1" dirty="0">
                          <a:latin typeface="Arial" panose="020B0604020202020204" pitchFamily="34" charset="0"/>
                          <a:cs typeface="Arial" panose="020B0604020202020204" pitchFamily="34" charset="0"/>
                        </a:rPr>
                        <a:t>NET INCOME</a:t>
                      </a:r>
                    </a:p>
                  </a:txBody>
                  <a:tcPr/>
                </a:tc>
                <a:tc>
                  <a:txBody>
                    <a:bodyPr/>
                    <a:lstStyle/>
                    <a:p>
                      <a:r>
                        <a:rPr lang="en-US" sz="1600" b="1" dirty="0">
                          <a:solidFill>
                            <a:srgbClr val="FF0000"/>
                          </a:solidFill>
                          <a:latin typeface="Arial" panose="020B0604020202020204" pitchFamily="34" charset="0"/>
                          <a:cs typeface="Arial" panose="020B0604020202020204" pitchFamily="34" charset="0"/>
                        </a:rPr>
                        <a:t>$(552,340)</a:t>
                      </a:r>
                    </a:p>
                  </a:txBody>
                  <a:tcPr/>
                </a:tc>
                <a:extLst>
                  <a:ext uri="{0D108BD9-81ED-4DB2-BD59-A6C34878D82A}">
                    <a16:rowId xmlns:a16="http://schemas.microsoft.com/office/drawing/2014/main" val="698142984"/>
                  </a:ext>
                </a:extLst>
              </a:tr>
              <a:tr h="407952">
                <a:tc>
                  <a:txBody>
                    <a:bodyPr/>
                    <a:lstStyle/>
                    <a:p>
                      <a:r>
                        <a:rPr lang="en-US" sz="1600" dirty="0">
                          <a:latin typeface="Arial" panose="020B0604020202020204" pitchFamily="34" charset="0"/>
                          <a:cs typeface="Arial" panose="020B0604020202020204" pitchFamily="34" charset="0"/>
                        </a:rPr>
                        <a:t>Projected Fund Balance</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$2,398,894</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3399063"/>
                  </a:ext>
                </a:extLst>
              </a:tr>
            </a:tbl>
          </a:graphicData>
        </a:graphic>
      </p:graphicFrame>
      <p:sp>
        <p:nvSpPr>
          <p:cNvPr id="4" name="Slide Number Placeholder 3">
            <a:extLst>
              <a:ext uri="{FF2B5EF4-FFF2-40B4-BE49-F238E27FC236}">
                <a16:creationId xmlns:a16="http://schemas.microsoft.com/office/drawing/2014/main" id="{264A5B89-7AAC-4AEA-A8BF-0CAC1EB53CE6}"/>
              </a:ext>
            </a:extLst>
          </p:cNvPr>
          <p:cNvSpPr>
            <a:spLocks noGrp="1"/>
          </p:cNvSpPr>
          <p:nvPr>
            <p:ph type="sldNum" sz="quarter" idx="12"/>
          </p:nvPr>
        </p:nvSpPr>
        <p:spPr/>
        <p:txBody>
          <a:bodyPr/>
          <a:lstStyle/>
          <a:p>
            <a:fld id="{18362CF7-34D8-4635-A9AE-FBAFA8966551}" type="slidenum">
              <a:rPr lang="en-US" smtClean="0"/>
              <a:t>5</a:t>
            </a:fld>
            <a:endParaRPr lang="en-US"/>
          </a:p>
        </p:txBody>
      </p:sp>
      <p:pic>
        <p:nvPicPr>
          <p:cNvPr id="6" name="Picture 5" descr="A person lifting weights&#10;&#10;Description automatically generated with medium confidence">
            <a:extLst>
              <a:ext uri="{FF2B5EF4-FFF2-40B4-BE49-F238E27FC236}">
                <a16:creationId xmlns:a16="http://schemas.microsoft.com/office/drawing/2014/main" id="{22DA9D99-7976-4B13-B55D-7A841A5FA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809750"/>
            <a:ext cx="2438400" cy="1741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615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BA1342A-09FC-4CE3-B76E-191E9BADBECE}"/>
              </a:ext>
            </a:extLst>
          </p:cNvPr>
          <p:cNvSpPr>
            <a:spLocks noGrp="1"/>
          </p:cNvSpPr>
          <p:nvPr>
            <p:ph type="sldNum" sz="quarter" idx="12"/>
          </p:nvPr>
        </p:nvSpPr>
        <p:spPr>
          <a:xfrm>
            <a:off x="6553200" y="4767263"/>
            <a:ext cx="2133600" cy="273844"/>
          </a:xfrm>
        </p:spPr>
        <p:txBody>
          <a:bodyPr/>
          <a:lstStyle/>
          <a:p>
            <a:fld id="{18362CF7-34D8-4635-A9AE-FBAFA8966551}" type="slidenum">
              <a:rPr lang="en-US" smtClean="0"/>
              <a:t>6</a:t>
            </a:fld>
            <a:endParaRPr lang="en-US"/>
          </a:p>
        </p:txBody>
      </p:sp>
      <p:graphicFrame>
        <p:nvGraphicFramePr>
          <p:cNvPr id="8" name="Chart 7">
            <a:extLst>
              <a:ext uri="{FF2B5EF4-FFF2-40B4-BE49-F238E27FC236}">
                <a16:creationId xmlns:a16="http://schemas.microsoft.com/office/drawing/2014/main" id="{C015AA50-7A98-4C2C-8821-4CE5F0074F88}"/>
              </a:ext>
            </a:extLst>
          </p:cNvPr>
          <p:cNvGraphicFramePr>
            <a:graphicFrameLocks/>
          </p:cNvGraphicFramePr>
          <p:nvPr>
            <p:extLst>
              <p:ext uri="{D42A27DB-BD31-4B8C-83A1-F6EECF244321}">
                <p14:modId xmlns:p14="http://schemas.microsoft.com/office/powerpoint/2010/main" val="1418845691"/>
              </p:ext>
            </p:extLst>
          </p:nvPr>
        </p:nvGraphicFramePr>
        <p:xfrm>
          <a:off x="457200" y="1064448"/>
          <a:ext cx="8229600" cy="39457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0AFFF456-C1FA-4A6D-A79F-AFA21956B281}"/>
              </a:ext>
            </a:extLst>
          </p:cNvPr>
          <p:cNvSpPr txBox="1"/>
          <p:nvPr/>
        </p:nvSpPr>
        <p:spPr>
          <a:xfrm>
            <a:off x="6519333" y="3943350"/>
            <a:ext cx="2133599" cy="516762"/>
          </a:xfrm>
          <a:prstGeom prst="rect">
            <a:avLst/>
          </a:prstGeom>
          <a:solidFill>
            <a:srgbClr val="FFFF0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latin typeface="Arial" panose="020B0604020202020204" pitchFamily="34" charset="0"/>
                <a:cs typeface="Arial" panose="020B0604020202020204" pitchFamily="34" charset="0"/>
              </a:rPr>
              <a:t>TOTAL OPERATING </a:t>
            </a:r>
          </a:p>
          <a:p>
            <a:pPr algn="ctr"/>
            <a:r>
              <a:rPr lang="en-US" sz="1400" b="1" dirty="0">
                <a:solidFill>
                  <a:schemeClr val="bg1"/>
                </a:solidFill>
                <a:latin typeface="Arial" panose="020B0604020202020204" pitchFamily="34" charset="0"/>
                <a:cs typeface="Arial" panose="020B0604020202020204" pitchFamily="34" charset="0"/>
              </a:rPr>
              <a:t>REVENUE: $1,778,000</a:t>
            </a:r>
          </a:p>
        </p:txBody>
      </p:sp>
      <p:sp>
        <p:nvSpPr>
          <p:cNvPr id="11" name="TextBox 10">
            <a:extLst>
              <a:ext uri="{FF2B5EF4-FFF2-40B4-BE49-F238E27FC236}">
                <a16:creationId xmlns:a16="http://schemas.microsoft.com/office/drawing/2014/main" id="{9E0A03ED-8365-4050-A605-07A2F80D2760}"/>
              </a:ext>
            </a:extLst>
          </p:cNvPr>
          <p:cNvSpPr txBox="1"/>
          <p:nvPr/>
        </p:nvSpPr>
        <p:spPr>
          <a:xfrm>
            <a:off x="2209800" y="664338"/>
            <a:ext cx="5181600" cy="400110"/>
          </a:xfrm>
          <a:prstGeom prst="rect">
            <a:avLst/>
          </a:prstGeom>
          <a:noFill/>
        </p:spPr>
        <p:txBody>
          <a:bodyPr wrap="square">
            <a:spAutoFit/>
          </a:bodyPr>
          <a:lstStyle/>
          <a:p>
            <a:pPr algn="ctr" rtl="0">
              <a:defRPr sz="1400" b="0" i="0" u="none" strike="noStrike" kern="1200" spc="0" baseline="0">
                <a:solidFill>
                  <a:prstClr val="white">
                    <a:lumMod val="65000"/>
                    <a:lumOff val="35000"/>
                  </a:prstClr>
                </a:solidFill>
                <a:latin typeface="+mn-lt"/>
                <a:ea typeface="+mn-ea"/>
                <a:cs typeface="+mn-cs"/>
              </a:defRPr>
            </a:pPr>
            <a:r>
              <a:rPr lang="en-US" sz="2000" b="1" dirty="0">
                <a:solidFill>
                  <a:srgbClr val="FFFF00"/>
                </a:solidFill>
                <a:latin typeface="Arial" panose="020B0604020202020204" pitchFamily="34" charset="0"/>
                <a:cs typeface="Arial" panose="020B0604020202020204" pitchFamily="34" charset="0"/>
              </a:rPr>
              <a:t>FY23 PROPOSED OPERATING REVENUE</a:t>
            </a:r>
          </a:p>
        </p:txBody>
      </p:sp>
    </p:spTree>
    <p:extLst>
      <p:ext uri="{BB962C8B-B14F-4D97-AF65-F5344CB8AC3E}">
        <p14:creationId xmlns:p14="http://schemas.microsoft.com/office/powerpoint/2010/main" val="119869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0E4265-FB10-4AE7-8311-64D2633CA43A}"/>
              </a:ext>
            </a:extLst>
          </p:cNvPr>
          <p:cNvSpPr>
            <a:spLocks noGrp="1"/>
          </p:cNvSpPr>
          <p:nvPr>
            <p:ph type="sldNum" sz="quarter" idx="12"/>
          </p:nvPr>
        </p:nvSpPr>
        <p:spPr/>
        <p:txBody>
          <a:bodyPr/>
          <a:lstStyle/>
          <a:p>
            <a:fld id="{18362CF7-34D8-4635-A9AE-FBAFA8966551}" type="slidenum">
              <a:rPr lang="en-US" smtClean="0"/>
              <a:t>7</a:t>
            </a:fld>
            <a:endParaRPr lang="en-US"/>
          </a:p>
        </p:txBody>
      </p:sp>
      <p:graphicFrame>
        <p:nvGraphicFramePr>
          <p:cNvPr id="7" name="Content Placeholder 5">
            <a:extLst>
              <a:ext uri="{FF2B5EF4-FFF2-40B4-BE49-F238E27FC236}">
                <a16:creationId xmlns:a16="http://schemas.microsoft.com/office/drawing/2014/main" id="{E87C53C8-29EF-440D-908F-35EEF809F3A7}"/>
              </a:ext>
            </a:extLst>
          </p:cNvPr>
          <p:cNvGraphicFramePr>
            <a:graphicFrameLocks noGrp="1"/>
          </p:cNvGraphicFramePr>
          <p:nvPr>
            <p:ph idx="1"/>
            <p:extLst>
              <p:ext uri="{D42A27DB-BD31-4B8C-83A1-F6EECF244321}">
                <p14:modId xmlns:p14="http://schemas.microsoft.com/office/powerpoint/2010/main" val="2664123709"/>
              </p:ext>
            </p:extLst>
          </p:nvPr>
        </p:nvGraphicFramePr>
        <p:xfrm>
          <a:off x="76200" y="666751"/>
          <a:ext cx="8839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2483B46-C5F3-442E-8061-F95FD13A61F6}"/>
              </a:ext>
            </a:extLst>
          </p:cNvPr>
          <p:cNvSpPr txBox="1"/>
          <p:nvPr/>
        </p:nvSpPr>
        <p:spPr>
          <a:xfrm>
            <a:off x="2286000" y="819150"/>
            <a:ext cx="4572000" cy="646331"/>
          </a:xfrm>
          <a:prstGeom prst="rect">
            <a:avLst/>
          </a:prstGeom>
          <a:noFill/>
        </p:spPr>
        <p:txBody>
          <a:bodyPr wrap="square">
            <a:spAutoFit/>
          </a:bodyPr>
          <a:lstStyle/>
          <a:p>
            <a:pPr algn="ctr" rtl="0">
              <a:defRPr sz="1200" b="1" i="0" u="none" strike="noStrike" kern="1200" spc="0" baseline="0">
                <a:solidFill>
                  <a:sysClr val="windowText" lastClr="000000"/>
                </a:solidFill>
                <a:latin typeface="+mn-lt"/>
                <a:ea typeface="+mn-ea"/>
                <a:cs typeface="+mn-cs"/>
              </a:defRPr>
            </a:pPr>
            <a:r>
              <a:rPr lang="en-US" sz="1800" b="1" i="0" u="none" strike="noStrike" baseline="0" dirty="0">
                <a:solidFill>
                  <a:schemeClr val="bg2"/>
                </a:solidFill>
                <a:effectLst/>
              </a:rPr>
              <a:t>Beede Swim &amp; Fitness Center</a:t>
            </a:r>
          </a:p>
          <a:p>
            <a:pPr algn="ctr" rtl="0">
              <a:defRPr sz="1200" b="1" i="0" u="none" strike="noStrike" kern="1200" spc="0" baseline="0">
                <a:solidFill>
                  <a:sysClr val="windowText" lastClr="000000"/>
                </a:solidFill>
                <a:latin typeface="+mn-lt"/>
                <a:ea typeface="+mn-ea"/>
                <a:cs typeface="+mn-cs"/>
              </a:defRPr>
            </a:pPr>
            <a:r>
              <a:rPr lang="en-US" sz="1800" dirty="0">
                <a:solidFill>
                  <a:schemeClr val="bg2"/>
                </a:solidFill>
              </a:rPr>
              <a:t>Memberships and Sales by Category</a:t>
            </a:r>
          </a:p>
        </p:txBody>
      </p:sp>
    </p:spTree>
    <p:extLst>
      <p:ext uri="{BB962C8B-B14F-4D97-AF65-F5344CB8AC3E}">
        <p14:creationId xmlns:p14="http://schemas.microsoft.com/office/powerpoint/2010/main" val="166930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0E4265-FB10-4AE7-8311-64D2633CA43A}"/>
              </a:ext>
            </a:extLst>
          </p:cNvPr>
          <p:cNvSpPr>
            <a:spLocks noGrp="1"/>
          </p:cNvSpPr>
          <p:nvPr>
            <p:ph type="sldNum" sz="quarter" idx="12"/>
          </p:nvPr>
        </p:nvSpPr>
        <p:spPr/>
        <p:txBody>
          <a:bodyPr/>
          <a:lstStyle/>
          <a:p>
            <a:fld id="{18362CF7-34D8-4635-A9AE-FBAFA8966551}" type="slidenum">
              <a:rPr lang="en-US" smtClean="0"/>
              <a:t>8</a:t>
            </a:fld>
            <a:endParaRPr lang="en-US"/>
          </a:p>
        </p:txBody>
      </p:sp>
      <p:graphicFrame>
        <p:nvGraphicFramePr>
          <p:cNvPr id="6" name="Chart 5">
            <a:extLst>
              <a:ext uri="{FF2B5EF4-FFF2-40B4-BE49-F238E27FC236}">
                <a16:creationId xmlns:a16="http://schemas.microsoft.com/office/drawing/2014/main" id="{411D8A48-37FC-4B42-837B-9FB7AAF49328}"/>
              </a:ext>
            </a:extLst>
          </p:cNvPr>
          <p:cNvGraphicFramePr>
            <a:graphicFrameLocks/>
          </p:cNvGraphicFramePr>
          <p:nvPr>
            <p:extLst>
              <p:ext uri="{D42A27DB-BD31-4B8C-83A1-F6EECF244321}">
                <p14:modId xmlns:p14="http://schemas.microsoft.com/office/powerpoint/2010/main" val="70089691"/>
              </p:ext>
            </p:extLst>
          </p:nvPr>
        </p:nvGraphicFramePr>
        <p:xfrm>
          <a:off x="609600" y="1092684"/>
          <a:ext cx="8077200" cy="34602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504DA267-6CD9-4904-9444-8ABFAB2EFF28}"/>
              </a:ext>
            </a:extLst>
          </p:cNvPr>
          <p:cNvSpPr txBox="1"/>
          <p:nvPr/>
        </p:nvSpPr>
        <p:spPr>
          <a:xfrm>
            <a:off x="6687341" y="3881631"/>
            <a:ext cx="1865317" cy="657913"/>
          </a:xfrm>
          <a:prstGeom prst="rect">
            <a:avLst/>
          </a:prstGeom>
          <a:solidFill>
            <a:srgbClr val="FFFF0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rPr>
              <a:t>TOTAL OPERATING </a:t>
            </a:r>
          </a:p>
          <a:p>
            <a:pPr algn="ctr"/>
            <a:r>
              <a:rPr lang="en-US" sz="1600" b="1" dirty="0">
                <a:solidFill>
                  <a:schemeClr val="bg1"/>
                </a:solidFill>
              </a:rPr>
              <a:t>EXPENSE: $2,222,340</a:t>
            </a:r>
          </a:p>
        </p:txBody>
      </p:sp>
      <p:sp>
        <p:nvSpPr>
          <p:cNvPr id="8" name="TextBox 7">
            <a:extLst>
              <a:ext uri="{FF2B5EF4-FFF2-40B4-BE49-F238E27FC236}">
                <a16:creationId xmlns:a16="http://schemas.microsoft.com/office/drawing/2014/main" id="{0DC87975-2D0D-4F07-9B24-32F32D434FA4}"/>
              </a:ext>
            </a:extLst>
          </p:cNvPr>
          <p:cNvSpPr txBox="1"/>
          <p:nvPr/>
        </p:nvSpPr>
        <p:spPr>
          <a:xfrm>
            <a:off x="1752600" y="692574"/>
            <a:ext cx="6400800" cy="400110"/>
          </a:xfrm>
          <a:prstGeom prst="rect">
            <a:avLst/>
          </a:prstGeom>
          <a:noFill/>
        </p:spPr>
        <p:txBody>
          <a:bodyPr wrap="square">
            <a:spAutoFit/>
          </a:bodyPr>
          <a:lstStyle/>
          <a:p>
            <a:pPr algn="ctr" rtl="0">
              <a:defRPr sz="1400" b="0" i="0" u="none" strike="noStrike" kern="1200" spc="0" baseline="0">
                <a:solidFill>
                  <a:prstClr val="white">
                    <a:lumMod val="65000"/>
                    <a:lumOff val="35000"/>
                  </a:prstClr>
                </a:solidFill>
                <a:latin typeface="+mn-lt"/>
                <a:ea typeface="+mn-ea"/>
                <a:cs typeface="+mn-cs"/>
              </a:defRPr>
            </a:pPr>
            <a:r>
              <a:rPr lang="en-US" sz="2000" b="1" dirty="0">
                <a:solidFill>
                  <a:srgbClr val="FFFF00"/>
                </a:solidFill>
                <a:latin typeface="Arial" panose="020B0604020202020204" pitchFamily="34" charset="0"/>
                <a:cs typeface="Arial" panose="020B0604020202020204" pitchFamily="34" charset="0"/>
              </a:rPr>
              <a:t>FY23 PROPOSED OPERATING EXPENSES</a:t>
            </a:r>
          </a:p>
        </p:txBody>
      </p:sp>
    </p:spTree>
    <p:extLst>
      <p:ext uri="{BB962C8B-B14F-4D97-AF65-F5344CB8AC3E}">
        <p14:creationId xmlns:p14="http://schemas.microsoft.com/office/powerpoint/2010/main" val="174708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52881-4FD8-448D-AA74-E6CDC13C34D9}"/>
              </a:ext>
            </a:extLst>
          </p:cNvPr>
          <p:cNvSpPr>
            <a:spLocks noGrp="1"/>
          </p:cNvSpPr>
          <p:nvPr>
            <p:ph type="sldNum" sz="quarter" idx="12"/>
          </p:nvPr>
        </p:nvSpPr>
        <p:spPr/>
        <p:txBody>
          <a:bodyPr/>
          <a:lstStyle/>
          <a:p>
            <a:fld id="{18362CF7-34D8-4635-A9AE-FBAFA8966551}" type="slidenum">
              <a:rPr lang="en-US" smtClean="0"/>
              <a:pPr/>
              <a:t>9</a:t>
            </a:fld>
            <a:endParaRPr lang="en-US"/>
          </a:p>
        </p:txBody>
      </p:sp>
      <p:graphicFrame>
        <p:nvGraphicFramePr>
          <p:cNvPr id="21" name="Chart 20">
            <a:extLst>
              <a:ext uri="{FF2B5EF4-FFF2-40B4-BE49-F238E27FC236}">
                <a16:creationId xmlns:a16="http://schemas.microsoft.com/office/drawing/2014/main" id="{00000000-0008-0000-1800-000002000000}"/>
              </a:ext>
            </a:extLst>
          </p:cNvPr>
          <p:cNvGraphicFramePr>
            <a:graphicFrameLocks noGrp="1"/>
          </p:cNvGraphicFramePr>
          <p:nvPr>
            <p:extLst>
              <p:ext uri="{D42A27DB-BD31-4B8C-83A1-F6EECF244321}">
                <p14:modId xmlns:p14="http://schemas.microsoft.com/office/powerpoint/2010/main" val="499917160"/>
              </p:ext>
            </p:extLst>
          </p:nvPr>
        </p:nvGraphicFramePr>
        <p:xfrm>
          <a:off x="304800" y="864393"/>
          <a:ext cx="8534400" cy="42219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7169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Electronic Presentation Guidelines 2019</Template>
  <TotalTime>6153</TotalTime>
  <Words>463</Words>
  <Application>Microsoft Office PowerPoint</Application>
  <PresentationFormat>On-screen Show (16:9)</PresentationFormat>
  <Paragraphs>104</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Article 45: Beede Swim &amp; Fitness Center Enterprise Fund Expenditures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FY23 Action Items</vt:lpstr>
      <vt:lpstr>Article 45: Beede Swim &amp; Fitness Center Enterprise Fund Expenditures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Anna McKeown</cp:lastModifiedBy>
  <cp:revision>124</cp:revision>
  <cp:lastPrinted>2020-08-17T21:59:33Z</cp:lastPrinted>
  <dcterms:created xsi:type="dcterms:W3CDTF">2018-11-06T01:42:37Z</dcterms:created>
  <dcterms:modified xsi:type="dcterms:W3CDTF">2022-05-02T18:46:39Z</dcterms:modified>
</cp:coreProperties>
</file>