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7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388" r:id="rId3"/>
    <p:sldId id="365" r:id="rId4"/>
    <p:sldId id="332" r:id="rId5"/>
    <p:sldId id="385" r:id="rId6"/>
    <p:sldId id="387" r:id="rId7"/>
    <p:sldId id="373" r:id="rId8"/>
    <p:sldId id="372" r:id="rId9"/>
    <p:sldId id="368" r:id="rId10"/>
    <p:sldId id="274" r:id="rId11"/>
    <p:sldId id="366" r:id="rId12"/>
    <p:sldId id="375" r:id="rId13"/>
    <p:sldId id="367" r:id="rId14"/>
    <p:sldId id="376" r:id="rId15"/>
    <p:sldId id="378" r:id="rId16"/>
    <p:sldId id="379" r:id="rId17"/>
    <p:sldId id="380" r:id="rId18"/>
    <p:sldId id="386" r:id="rId19"/>
    <p:sldId id="389" r:id="rId20"/>
    <p:sldId id="390" r:id="rId21"/>
    <p:sldId id="391" r:id="rId22"/>
    <p:sldId id="399" r:id="rId23"/>
    <p:sldId id="392" r:id="rId24"/>
    <p:sldId id="396" r:id="rId25"/>
    <p:sldId id="395" r:id="rId26"/>
    <p:sldId id="397" r:id="rId27"/>
    <p:sldId id="398" r:id="rId28"/>
    <p:sldId id="394" r:id="rId29"/>
    <p:sldId id="393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28B"/>
    <a:srgbClr val="D0D8E8"/>
    <a:srgbClr val="0C2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25" autoAdjust="0"/>
    <p:restoredTop sz="91946" autoAdjust="0"/>
  </p:normalViewPr>
  <p:slideViewPr>
    <p:cSldViewPr>
      <p:cViewPr varScale="1">
        <p:scale>
          <a:sx n="138" d="100"/>
          <a:sy n="138" d="100"/>
        </p:scale>
        <p:origin x="432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4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8421F-EBA3-974D-A392-2A670C4B2B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805B63-DBA4-7641-A741-5029FDE1B8C8}">
      <dgm:prSet custT="1"/>
      <dgm:spPr>
        <a:solidFill>
          <a:schemeClr val="bg2">
            <a:lumMod val="60000"/>
            <a:lumOff val="40000"/>
          </a:schemeClr>
        </a:solidFill>
        <a:ln w="28575"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Make it </a:t>
          </a:r>
          <a:r>
            <a:rPr lang="en-US" sz="2400" i="1" dirty="0">
              <a:latin typeface="Arial" panose="020B0604020202020204" pitchFamily="34" charset="0"/>
              <a:cs typeface="Arial" panose="020B0604020202020204" pitchFamily="34" charset="0"/>
            </a:rPr>
            <a:t>more likely 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that housing is included in future redevelopment of existing commercial properties</a:t>
          </a:r>
        </a:p>
      </dgm:t>
    </dgm:pt>
    <dgm:pt modelId="{AB7EDBE2-59C5-FA48-A3A6-9BA17344F361}" type="parTrans" cxnId="{67FDDB54-AB03-DF42-9CA0-9D99A2014AA3}">
      <dgm:prSet/>
      <dgm:spPr/>
      <dgm:t>
        <a:bodyPr/>
        <a:lstStyle/>
        <a:p>
          <a:endParaRPr lang="en-US"/>
        </a:p>
      </dgm:t>
    </dgm:pt>
    <dgm:pt modelId="{29283066-69AA-3D4A-8A43-47CC90D24A3F}" type="sibTrans" cxnId="{67FDDB54-AB03-DF42-9CA0-9D99A2014AA3}">
      <dgm:prSet/>
      <dgm:spPr/>
      <dgm:t>
        <a:bodyPr/>
        <a:lstStyle/>
        <a:p>
          <a:endParaRPr lang="en-US"/>
        </a:p>
      </dgm:t>
    </dgm:pt>
    <dgm:pt modelId="{DA043512-4CEF-054F-8935-CA43766BD25D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Advance the Town’s sustainability goals by facilitating transit-oriented development</a:t>
          </a:r>
        </a:p>
      </dgm:t>
    </dgm:pt>
    <dgm:pt modelId="{99187054-C4C7-4C4D-8BBD-64D692617EDA}" type="parTrans" cxnId="{C994FFE8-0235-F344-9BB3-9B416C173FF1}">
      <dgm:prSet/>
      <dgm:spPr/>
      <dgm:t>
        <a:bodyPr/>
        <a:lstStyle/>
        <a:p>
          <a:endParaRPr lang="en-US"/>
        </a:p>
      </dgm:t>
    </dgm:pt>
    <dgm:pt modelId="{27956D83-7A39-5845-B73C-76A376176D00}" type="sibTrans" cxnId="{C994FFE8-0235-F344-9BB3-9B416C173FF1}">
      <dgm:prSet/>
      <dgm:spPr/>
      <dgm:t>
        <a:bodyPr/>
        <a:lstStyle/>
        <a:p>
          <a:endParaRPr lang="en-US"/>
        </a:p>
      </dgm:t>
    </dgm:pt>
    <dgm:pt modelId="{0E1DB9CD-1FE5-1740-92CF-4303D26E09F3}">
      <dgm:prSet custT="1"/>
      <dgm:spPr>
        <a:solidFill>
          <a:schemeClr val="bg2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Implement dimensional requirements and design standards that reflect the look and feel of Concord</a:t>
          </a:r>
        </a:p>
      </dgm:t>
    </dgm:pt>
    <dgm:pt modelId="{848A8035-872B-E944-B26C-2B3BE9BED63A}" type="parTrans" cxnId="{2A52508C-4574-A74A-88A8-8C6B8167B449}">
      <dgm:prSet/>
      <dgm:spPr/>
      <dgm:t>
        <a:bodyPr/>
        <a:lstStyle/>
        <a:p>
          <a:endParaRPr lang="en-US"/>
        </a:p>
      </dgm:t>
    </dgm:pt>
    <dgm:pt modelId="{625A7407-9700-294B-B742-4FC4259AE9D6}" type="sibTrans" cxnId="{2A52508C-4574-A74A-88A8-8C6B8167B449}">
      <dgm:prSet/>
      <dgm:spPr/>
      <dgm:t>
        <a:bodyPr/>
        <a:lstStyle/>
        <a:p>
          <a:endParaRPr lang="en-US"/>
        </a:p>
      </dgm:t>
    </dgm:pt>
    <dgm:pt modelId="{38DD1046-D0F9-414A-AB49-89884E97497E}" type="pres">
      <dgm:prSet presAssocID="{7DD8421F-EBA3-974D-A392-2A670C4B2B8B}" presName="linear" presStyleCnt="0">
        <dgm:presLayoutVars>
          <dgm:animLvl val="lvl"/>
          <dgm:resizeHandles val="exact"/>
        </dgm:presLayoutVars>
      </dgm:prSet>
      <dgm:spPr/>
    </dgm:pt>
    <dgm:pt modelId="{D84821FB-5355-F949-9B7D-73C445D2CF20}" type="pres">
      <dgm:prSet presAssocID="{8B805B63-DBA4-7641-A741-5029FDE1B8C8}" presName="parentText" presStyleLbl="node1" presStyleIdx="0" presStyleCnt="3" custLinFactNeighborX="-1316" custLinFactNeighborY="730">
        <dgm:presLayoutVars>
          <dgm:chMax val="0"/>
          <dgm:bulletEnabled val="1"/>
        </dgm:presLayoutVars>
      </dgm:prSet>
      <dgm:spPr/>
    </dgm:pt>
    <dgm:pt modelId="{40F6F111-6302-9040-BC0D-3741CDD522AC}" type="pres">
      <dgm:prSet presAssocID="{29283066-69AA-3D4A-8A43-47CC90D24A3F}" presName="spacer" presStyleCnt="0"/>
      <dgm:spPr/>
    </dgm:pt>
    <dgm:pt modelId="{35A4B0E1-829E-0146-B164-505B7C6EF88D}" type="pres">
      <dgm:prSet presAssocID="{DA043512-4CEF-054F-8935-CA43766BD2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D2B6C50-F8D6-F44E-B705-DEAF546E33FF}" type="pres">
      <dgm:prSet presAssocID="{27956D83-7A39-5845-B73C-76A376176D00}" presName="spacer" presStyleCnt="0"/>
      <dgm:spPr/>
    </dgm:pt>
    <dgm:pt modelId="{807D9105-AC9E-B340-9C7A-8DB475902F84}" type="pres">
      <dgm:prSet presAssocID="{0E1DB9CD-1FE5-1740-92CF-4303D26E09F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98CC302-0675-794C-87BB-884A7251A534}" type="presOf" srcId="{7DD8421F-EBA3-974D-A392-2A670C4B2B8B}" destId="{38DD1046-D0F9-414A-AB49-89884E97497E}" srcOrd="0" destOrd="0" presId="urn:microsoft.com/office/officeart/2005/8/layout/vList2"/>
    <dgm:cxn modelId="{15282129-DFA0-C644-B4F0-35AFE5377D15}" type="presOf" srcId="{0E1DB9CD-1FE5-1740-92CF-4303D26E09F3}" destId="{807D9105-AC9E-B340-9C7A-8DB475902F84}" srcOrd="0" destOrd="0" presId="urn:microsoft.com/office/officeart/2005/8/layout/vList2"/>
    <dgm:cxn modelId="{387C0E51-00E7-894A-8F2D-6E71A5356329}" type="presOf" srcId="{8B805B63-DBA4-7641-A741-5029FDE1B8C8}" destId="{D84821FB-5355-F949-9B7D-73C445D2CF20}" srcOrd="0" destOrd="0" presId="urn:microsoft.com/office/officeart/2005/8/layout/vList2"/>
    <dgm:cxn modelId="{67FDDB54-AB03-DF42-9CA0-9D99A2014AA3}" srcId="{7DD8421F-EBA3-974D-A392-2A670C4B2B8B}" destId="{8B805B63-DBA4-7641-A741-5029FDE1B8C8}" srcOrd="0" destOrd="0" parTransId="{AB7EDBE2-59C5-FA48-A3A6-9BA17344F361}" sibTransId="{29283066-69AA-3D4A-8A43-47CC90D24A3F}"/>
    <dgm:cxn modelId="{2A52508C-4574-A74A-88A8-8C6B8167B449}" srcId="{7DD8421F-EBA3-974D-A392-2A670C4B2B8B}" destId="{0E1DB9CD-1FE5-1740-92CF-4303D26E09F3}" srcOrd="2" destOrd="0" parTransId="{848A8035-872B-E944-B26C-2B3BE9BED63A}" sibTransId="{625A7407-9700-294B-B742-4FC4259AE9D6}"/>
    <dgm:cxn modelId="{1290BBD7-4524-B848-A50C-53628F5A766D}" type="presOf" srcId="{DA043512-4CEF-054F-8935-CA43766BD25D}" destId="{35A4B0E1-829E-0146-B164-505B7C6EF88D}" srcOrd="0" destOrd="0" presId="urn:microsoft.com/office/officeart/2005/8/layout/vList2"/>
    <dgm:cxn modelId="{C994FFE8-0235-F344-9BB3-9B416C173FF1}" srcId="{7DD8421F-EBA3-974D-A392-2A670C4B2B8B}" destId="{DA043512-4CEF-054F-8935-CA43766BD25D}" srcOrd="1" destOrd="0" parTransId="{99187054-C4C7-4C4D-8BBD-64D692617EDA}" sibTransId="{27956D83-7A39-5845-B73C-76A376176D00}"/>
    <dgm:cxn modelId="{ECD66F8F-0448-6B49-8736-8EECC1AD7EA9}" type="presParOf" srcId="{38DD1046-D0F9-414A-AB49-89884E97497E}" destId="{D84821FB-5355-F949-9B7D-73C445D2CF20}" srcOrd="0" destOrd="0" presId="urn:microsoft.com/office/officeart/2005/8/layout/vList2"/>
    <dgm:cxn modelId="{EEA60B3D-D389-674B-8DA5-B91A38509657}" type="presParOf" srcId="{38DD1046-D0F9-414A-AB49-89884E97497E}" destId="{40F6F111-6302-9040-BC0D-3741CDD522AC}" srcOrd="1" destOrd="0" presId="urn:microsoft.com/office/officeart/2005/8/layout/vList2"/>
    <dgm:cxn modelId="{706FC7B1-07C1-5644-9462-1EAC97CBE970}" type="presParOf" srcId="{38DD1046-D0F9-414A-AB49-89884E97497E}" destId="{35A4B0E1-829E-0146-B164-505B7C6EF88D}" srcOrd="2" destOrd="0" presId="urn:microsoft.com/office/officeart/2005/8/layout/vList2"/>
    <dgm:cxn modelId="{6DB4E70A-1A59-D84B-964E-58143ED7B1EF}" type="presParOf" srcId="{38DD1046-D0F9-414A-AB49-89884E97497E}" destId="{6D2B6C50-F8D6-F44E-B705-DEAF546E33FF}" srcOrd="3" destOrd="0" presId="urn:microsoft.com/office/officeart/2005/8/layout/vList2"/>
    <dgm:cxn modelId="{98CF2326-090D-B445-B482-1B4C61588C9B}" type="presParOf" srcId="{38DD1046-D0F9-414A-AB49-89884E97497E}" destId="{807D9105-AC9E-B340-9C7A-8DB475902F8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B9575-3618-4848-BD18-6FEBD13740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AF5F83-02EB-4F9C-B3E0-60C010AE944C}">
      <dgm:prSet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 lIns="457200"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Commercial 1</a:t>
          </a:r>
          <a:r>
            <a: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Floor = 31,600 </a:t>
          </a:r>
          <a:r>
            <a:rPr lang="en-US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s.f.</a:t>
          </a: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Residential Units = 46</a:t>
          </a:r>
        </a:p>
      </dgm:t>
    </dgm:pt>
    <dgm:pt modelId="{62E4B633-C63F-48DF-A040-978C5411549D}" type="parTrans" cxnId="{8F3BBB48-9EDF-469F-8F92-8A881F359F73}">
      <dgm:prSet/>
      <dgm:spPr/>
      <dgm:t>
        <a:bodyPr/>
        <a:lstStyle/>
        <a:p>
          <a:endParaRPr lang="en-US"/>
        </a:p>
      </dgm:t>
    </dgm:pt>
    <dgm:pt modelId="{F57CC017-DB4B-40ED-B71C-0280D95DB1B6}" type="sibTrans" cxnId="{8F3BBB48-9EDF-469F-8F92-8A881F359F73}">
      <dgm:prSet/>
      <dgm:spPr/>
      <dgm:t>
        <a:bodyPr/>
        <a:lstStyle/>
        <a:p>
          <a:endParaRPr lang="en-US"/>
        </a:p>
      </dgm:t>
    </dgm:pt>
    <dgm:pt modelId="{E7343FF1-DBAD-4A7E-AC2D-5829F9E41D55}">
      <dgm:prSet/>
      <dgm:spPr>
        <a:solidFill>
          <a:schemeClr val="accent1">
            <a:lumMod val="20000"/>
            <a:lumOff val="80000"/>
          </a:schemeClr>
        </a:solidFill>
      </dgm:spPr>
      <dgm:t>
        <a:bodyPr lIns="457200"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Commercial 1</a:t>
          </a:r>
          <a:r>
            <a: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Floor =5,800 </a:t>
          </a:r>
          <a:r>
            <a:rPr lang="en-US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s.f.</a:t>
          </a: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Residential Units = 10</a:t>
          </a:r>
        </a:p>
      </dgm:t>
    </dgm:pt>
    <dgm:pt modelId="{49A15A3D-0172-4E3E-9DA1-12162CD3EE51}" type="parTrans" cxnId="{7622573C-A3BF-4BD8-9821-ADD53C716AAC}">
      <dgm:prSet/>
      <dgm:spPr/>
      <dgm:t>
        <a:bodyPr/>
        <a:lstStyle/>
        <a:p>
          <a:endParaRPr lang="en-US"/>
        </a:p>
      </dgm:t>
    </dgm:pt>
    <dgm:pt modelId="{CD906366-4C2D-4545-8093-7B3D338D9CAD}" type="sibTrans" cxnId="{7622573C-A3BF-4BD8-9821-ADD53C716AAC}">
      <dgm:prSet/>
      <dgm:spPr/>
      <dgm:t>
        <a:bodyPr/>
        <a:lstStyle/>
        <a:p>
          <a:endParaRPr lang="en-US"/>
        </a:p>
      </dgm:t>
    </dgm:pt>
    <dgm:pt modelId="{6D495C9C-E35D-4E56-B7FC-D4618894E15E}">
      <dgm:prSet/>
      <dgm:spPr>
        <a:solidFill>
          <a:schemeClr val="accent1">
            <a:lumMod val="20000"/>
            <a:lumOff val="80000"/>
          </a:schemeClr>
        </a:solidFill>
      </dgm:spPr>
      <dgm:t>
        <a:bodyPr lIns="457200"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Commercial 1</a:t>
          </a:r>
          <a:r>
            <a:rPr lang="en-US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Floor = 4,440 </a:t>
          </a:r>
          <a:r>
            <a:rPr lang="en-US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s.f.</a:t>
          </a: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Residential Units = 7</a:t>
          </a:r>
        </a:p>
      </dgm:t>
    </dgm:pt>
    <dgm:pt modelId="{B11F31BF-FC2F-4B00-9B4E-C1F3272E4323}" type="parTrans" cxnId="{99440737-36FA-4E71-A9E1-BCDFFCDED422}">
      <dgm:prSet/>
      <dgm:spPr/>
      <dgm:t>
        <a:bodyPr/>
        <a:lstStyle/>
        <a:p>
          <a:endParaRPr lang="en-US"/>
        </a:p>
      </dgm:t>
    </dgm:pt>
    <dgm:pt modelId="{C7BB40A5-9377-4950-A536-67B776E2A958}" type="sibTrans" cxnId="{99440737-36FA-4E71-A9E1-BCDFFCDED422}">
      <dgm:prSet/>
      <dgm:spPr/>
      <dgm:t>
        <a:bodyPr/>
        <a:lstStyle/>
        <a:p>
          <a:endParaRPr lang="en-US"/>
        </a:p>
      </dgm:t>
    </dgm:pt>
    <dgm:pt modelId="{1EC6C1EF-33CF-43C3-936E-C8CBBCF45853}">
      <dgm:prSet/>
      <dgm:spPr>
        <a:solidFill>
          <a:schemeClr val="accent1">
            <a:lumMod val="20000"/>
            <a:lumOff val="80000"/>
          </a:schemeClr>
        </a:solidFill>
        <a:effectLst>
          <a:softEdge rad="12700"/>
        </a:effectLst>
      </dgm:spPr>
      <dgm:t>
        <a:bodyPr lIns="457200"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Space = 15% of total site, includes seating &amp; pathways</a:t>
          </a:r>
        </a:p>
      </dgm:t>
    </dgm:pt>
    <dgm:pt modelId="{8FFBD078-B0A3-4D3B-B7DB-CDF801DC459F}" type="parTrans" cxnId="{34790548-294A-4AD9-9457-C091B61753D8}">
      <dgm:prSet/>
      <dgm:spPr/>
      <dgm:t>
        <a:bodyPr/>
        <a:lstStyle/>
        <a:p>
          <a:endParaRPr lang="en-US"/>
        </a:p>
      </dgm:t>
    </dgm:pt>
    <dgm:pt modelId="{2DCF1CA7-F8D5-491E-80EB-E931475C574A}" type="sibTrans" cxnId="{34790548-294A-4AD9-9457-C091B61753D8}">
      <dgm:prSet/>
      <dgm:spPr/>
      <dgm:t>
        <a:bodyPr/>
        <a:lstStyle/>
        <a:p>
          <a:endParaRPr lang="en-US"/>
        </a:p>
      </dgm:t>
    </dgm:pt>
    <dgm:pt modelId="{36C406AE-8114-254B-9721-F221373236E1}" type="pres">
      <dgm:prSet presAssocID="{0ACB9575-3618-4848-BD18-6FEBD13740F2}" presName="linear" presStyleCnt="0">
        <dgm:presLayoutVars>
          <dgm:animLvl val="lvl"/>
          <dgm:resizeHandles val="exact"/>
        </dgm:presLayoutVars>
      </dgm:prSet>
      <dgm:spPr/>
    </dgm:pt>
    <dgm:pt modelId="{11569467-3788-9E43-87F7-ABC14B40183F}" type="pres">
      <dgm:prSet presAssocID="{F8AF5F83-02EB-4F9C-B3E0-60C010AE944C}" presName="parentText" presStyleLbl="node1" presStyleIdx="0" presStyleCnt="4" custLinFactNeighborX="734" custLinFactNeighborY="-66825">
        <dgm:presLayoutVars>
          <dgm:chMax val="0"/>
          <dgm:bulletEnabled val="1"/>
        </dgm:presLayoutVars>
      </dgm:prSet>
      <dgm:spPr/>
    </dgm:pt>
    <dgm:pt modelId="{DA23C974-54AB-CA47-ABC2-93F3C74BE624}" type="pres">
      <dgm:prSet presAssocID="{F57CC017-DB4B-40ED-B71C-0280D95DB1B6}" presName="spacer" presStyleCnt="0"/>
      <dgm:spPr/>
    </dgm:pt>
    <dgm:pt modelId="{C07C1B54-0766-4E4A-9E28-6160EF2F6047}" type="pres">
      <dgm:prSet presAssocID="{E7343FF1-DBAD-4A7E-AC2D-5829F9E41D55}" presName="parentText" presStyleLbl="node1" presStyleIdx="1" presStyleCnt="4" custLinFactNeighborY="6018">
        <dgm:presLayoutVars>
          <dgm:chMax val="0"/>
          <dgm:bulletEnabled val="1"/>
        </dgm:presLayoutVars>
      </dgm:prSet>
      <dgm:spPr/>
    </dgm:pt>
    <dgm:pt modelId="{83441C8B-DC1D-8947-A9FA-E3B90A89B165}" type="pres">
      <dgm:prSet presAssocID="{CD906366-4C2D-4545-8093-7B3D338D9CAD}" presName="spacer" presStyleCnt="0"/>
      <dgm:spPr/>
    </dgm:pt>
    <dgm:pt modelId="{1AB93DC6-DB81-1F41-B61D-032534E1065B}" type="pres">
      <dgm:prSet presAssocID="{6D495C9C-E35D-4E56-B7FC-D4618894E15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F65891-240E-B24B-A0C0-E4D860DBAE28}" type="pres">
      <dgm:prSet presAssocID="{C7BB40A5-9377-4950-A536-67B776E2A958}" presName="spacer" presStyleCnt="0"/>
      <dgm:spPr/>
    </dgm:pt>
    <dgm:pt modelId="{BDC17202-B31C-2946-BC1C-DC4AC4EE96BC}" type="pres">
      <dgm:prSet presAssocID="{1EC6C1EF-33CF-43C3-936E-C8CBBCF45853}" presName="parentText" presStyleLbl="node1" presStyleIdx="3" presStyleCnt="4" custLinFactNeighborX="2743" custLinFactNeighborY="17377">
        <dgm:presLayoutVars>
          <dgm:chMax val="0"/>
          <dgm:bulletEnabled val="1"/>
        </dgm:presLayoutVars>
      </dgm:prSet>
      <dgm:spPr/>
    </dgm:pt>
  </dgm:ptLst>
  <dgm:cxnLst>
    <dgm:cxn modelId="{98009626-CB3D-894A-BDF8-1EB37469850E}" type="presOf" srcId="{1EC6C1EF-33CF-43C3-936E-C8CBBCF45853}" destId="{BDC17202-B31C-2946-BC1C-DC4AC4EE96BC}" srcOrd="0" destOrd="0" presId="urn:microsoft.com/office/officeart/2005/8/layout/vList2"/>
    <dgm:cxn modelId="{99440737-36FA-4E71-A9E1-BCDFFCDED422}" srcId="{0ACB9575-3618-4848-BD18-6FEBD13740F2}" destId="{6D495C9C-E35D-4E56-B7FC-D4618894E15E}" srcOrd="2" destOrd="0" parTransId="{B11F31BF-FC2F-4B00-9B4E-C1F3272E4323}" sibTransId="{C7BB40A5-9377-4950-A536-67B776E2A958}"/>
    <dgm:cxn modelId="{7622573C-A3BF-4BD8-9821-ADD53C716AAC}" srcId="{0ACB9575-3618-4848-BD18-6FEBD13740F2}" destId="{E7343FF1-DBAD-4A7E-AC2D-5829F9E41D55}" srcOrd="1" destOrd="0" parTransId="{49A15A3D-0172-4E3E-9DA1-12162CD3EE51}" sibTransId="{CD906366-4C2D-4545-8093-7B3D338D9CAD}"/>
    <dgm:cxn modelId="{6768CF3D-3B99-1A4D-BEEB-89BA96E259AE}" type="presOf" srcId="{0ACB9575-3618-4848-BD18-6FEBD13740F2}" destId="{36C406AE-8114-254B-9721-F221373236E1}" srcOrd="0" destOrd="0" presId="urn:microsoft.com/office/officeart/2005/8/layout/vList2"/>
    <dgm:cxn modelId="{34790548-294A-4AD9-9457-C091B61753D8}" srcId="{0ACB9575-3618-4848-BD18-6FEBD13740F2}" destId="{1EC6C1EF-33CF-43C3-936E-C8CBBCF45853}" srcOrd="3" destOrd="0" parTransId="{8FFBD078-B0A3-4D3B-B7DB-CDF801DC459F}" sibTransId="{2DCF1CA7-F8D5-491E-80EB-E931475C574A}"/>
    <dgm:cxn modelId="{C6574F48-7B52-D340-9826-DD10B05A676F}" type="presOf" srcId="{F8AF5F83-02EB-4F9C-B3E0-60C010AE944C}" destId="{11569467-3788-9E43-87F7-ABC14B40183F}" srcOrd="0" destOrd="0" presId="urn:microsoft.com/office/officeart/2005/8/layout/vList2"/>
    <dgm:cxn modelId="{8F3BBB48-9EDF-469F-8F92-8A881F359F73}" srcId="{0ACB9575-3618-4848-BD18-6FEBD13740F2}" destId="{F8AF5F83-02EB-4F9C-B3E0-60C010AE944C}" srcOrd="0" destOrd="0" parTransId="{62E4B633-C63F-48DF-A040-978C5411549D}" sibTransId="{F57CC017-DB4B-40ED-B71C-0280D95DB1B6}"/>
    <dgm:cxn modelId="{DFEA2888-05F7-1347-9B5C-4D84174C2388}" type="presOf" srcId="{6D495C9C-E35D-4E56-B7FC-D4618894E15E}" destId="{1AB93DC6-DB81-1F41-B61D-032534E1065B}" srcOrd="0" destOrd="0" presId="urn:microsoft.com/office/officeart/2005/8/layout/vList2"/>
    <dgm:cxn modelId="{278875DE-E8CF-7B4D-AB4B-069D5F6E9950}" type="presOf" srcId="{E7343FF1-DBAD-4A7E-AC2D-5829F9E41D55}" destId="{C07C1B54-0766-4E4A-9E28-6160EF2F6047}" srcOrd="0" destOrd="0" presId="urn:microsoft.com/office/officeart/2005/8/layout/vList2"/>
    <dgm:cxn modelId="{D5644326-02E7-6148-8F17-3361A5114BA6}" type="presParOf" srcId="{36C406AE-8114-254B-9721-F221373236E1}" destId="{11569467-3788-9E43-87F7-ABC14B40183F}" srcOrd="0" destOrd="0" presId="urn:microsoft.com/office/officeart/2005/8/layout/vList2"/>
    <dgm:cxn modelId="{44A76669-1BA7-D24E-B86D-3E53E52DF090}" type="presParOf" srcId="{36C406AE-8114-254B-9721-F221373236E1}" destId="{DA23C974-54AB-CA47-ABC2-93F3C74BE624}" srcOrd="1" destOrd="0" presId="urn:microsoft.com/office/officeart/2005/8/layout/vList2"/>
    <dgm:cxn modelId="{6441F45F-B2A2-0D4D-AA68-20557A425C68}" type="presParOf" srcId="{36C406AE-8114-254B-9721-F221373236E1}" destId="{C07C1B54-0766-4E4A-9E28-6160EF2F6047}" srcOrd="2" destOrd="0" presId="urn:microsoft.com/office/officeart/2005/8/layout/vList2"/>
    <dgm:cxn modelId="{48FCAB4E-58A4-8D49-AEC4-81CECCE35FDF}" type="presParOf" srcId="{36C406AE-8114-254B-9721-F221373236E1}" destId="{83441C8B-DC1D-8947-A9FA-E3B90A89B165}" srcOrd="3" destOrd="0" presId="urn:microsoft.com/office/officeart/2005/8/layout/vList2"/>
    <dgm:cxn modelId="{17D755E1-757D-BC4B-821C-38DD5BB0F683}" type="presParOf" srcId="{36C406AE-8114-254B-9721-F221373236E1}" destId="{1AB93DC6-DB81-1F41-B61D-032534E1065B}" srcOrd="4" destOrd="0" presId="urn:microsoft.com/office/officeart/2005/8/layout/vList2"/>
    <dgm:cxn modelId="{F8758F31-FABC-4D4D-B514-648327EAF130}" type="presParOf" srcId="{36C406AE-8114-254B-9721-F221373236E1}" destId="{7BF65891-240E-B24B-A0C0-E4D860DBAE28}" srcOrd="5" destOrd="0" presId="urn:microsoft.com/office/officeart/2005/8/layout/vList2"/>
    <dgm:cxn modelId="{0EAE6F81-9878-E74F-B7E0-28BED30F4340}" type="presParOf" srcId="{36C406AE-8114-254B-9721-F221373236E1}" destId="{BDC17202-B31C-2946-BC1C-DC4AC4EE96B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821FB-5355-F949-9B7D-73C445D2CF20}">
      <dsp:nvSpPr>
        <dsp:cNvPr id="0" name=""/>
        <dsp:cNvSpPr/>
      </dsp:nvSpPr>
      <dsp:spPr>
        <a:xfrm>
          <a:off x="0" y="2431"/>
          <a:ext cx="7467600" cy="9547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Make it </a:t>
          </a:r>
          <a:r>
            <a:rPr lang="en-US" sz="2400" i="1" kern="1200" dirty="0">
              <a:latin typeface="Arial" panose="020B0604020202020204" pitchFamily="34" charset="0"/>
              <a:cs typeface="Arial" panose="020B0604020202020204" pitchFamily="34" charset="0"/>
            </a:rPr>
            <a:t>more likely 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that housing is included in future redevelopment of existing commercial properties</a:t>
          </a:r>
        </a:p>
      </dsp:txBody>
      <dsp:txXfrm>
        <a:off x="46606" y="49037"/>
        <a:ext cx="7374388" cy="861508"/>
      </dsp:txXfrm>
    </dsp:sp>
    <dsp:sp modelId="{35A4B0E1-829E-0146-B164-505B7C6EF88D}">
      <dsp:nvSpPr>
        <dsp:cNvPr id="0" name=""/>
        <dsp:cNvSpPr/>
      </dsp:nvSpPr>
      <dsp:spPr>
        <a:xfrm>
          <a:off x="0" y="1102959"/>
          <a:ext cx="7467600" cy="9547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Advance the Town’s sustainability goals by facilitating transit-oriented development</a:t>
          </a:r>
        </a:p>
      </dsp:txBody>
      <dsp:txXfrm>
        <a:off x="46606" y="1149565"/>
        <a:ext cx="7374388" cy="861508"/>
      </dsp:txXfrm>
    </dsp:sp>
    <dsp:sp modelId="{807D9105-AC9E-B340-9C7A-8DB475902F84}">
      <dsp:nvSpPr>
        <dsp:cNvPr id="0" name=""/>
        <dsp:cNvSpPr/>
      </dsp:nvSpPr>
      <dsp:spPr>
        <a:xfrm>
          <a:off x="0" y="2204559"/>
          <a:ext cx="7467600" cy="9547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Implement dimensional requirements and design standards that reflect the look and feel of Concord</a:t>
          </a:r>
        </a:p>
      </dsp:txBody>
      <dsp:txXfrm>
        <a:off x="46606" y="2251165"/>
        <a:ext cx="7374388" cy="861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69467-3788-9E43-87F7-ABC14B40183F}">
      <dsp:nvSpPr>
        <dsp:cNvPr id="0" name=""/>
        <dsp:cNvSpPr/>
      </dsp:nvSpPr>
      <dsp:spPr>
        <a:xfrm>
          <a:off x="0" y="5409"/>
          <a:ext cx="3372629" cy="84942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Commercial 1</a:t>
          </a:r>
          <a:r>
            <a:rPr lang="en-US" sz="1600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Floor = 31,600 </a:t>
          </a:r>
          <a:r>
            <a:rPr lang="en-US" sz="1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s.f.</a:t>
          </a: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Residential Units = 46</a:t>
          </a:r>
        </a:p>
      </dsp:txBody>
      <dsp:txXfrm>
        <a:off x="41465" y="46874"/>
        <a:ext cx="3289699" cy="766490"/>
      </dsp:txXfrm>
    </dsp:sp>
    <dsp:sp modelId="{C07C1B54-0766-4E4A-9E28-6160EF2F6047}">
      <dsp:nvSpPr>
        <dsp:cNvPr id="0" name=""/>
        <dsp:cNvSpPr/>
      </dsp:nvSpPr>
      <dsp:spPr>
        <a:xfrm>
          <a:off x="0" y="934475"/>
          <a:ext cx="3372629" cy="84942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Commercial 1</a:t>
          </a:r>
          <a:r>
            <a:rPr lang="en-US" sz="1600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Floor =5,800 </a:t>
          </a:r>
          <a:r>
            <a:rPr lang="en-US" sz="1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s.f.</a:t>
          </a: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Residential Units = 10</a:t>
          </a:r>
        </a:p>
      </dsp:txBody>
      <dsp:txXfrm>
        <a:off x="41465" y="975940"/>
        <a:ext cx="3289699" cy="766490"/>
      </dsp:txXfrm>
    </dsp:sp>
    <dsp:sp modelId="{1AB93DC6-DB81-1F41-B61D-032534E1065B}">
      <dsp:nvSpPr>
        <dsp:cNvPr id="0" name=""/>
        <dsp:cNvSpPr/>
      </dsp:nvSpPr>
      <dsp:spPr>
        <a:xfrm>
          <a:off x="0" y="1827202"/>
          <a:ext cx="3372629" cy="84942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Commercial 1</a:t>
          </a:r>
          <a:r>
            <a:rPr lang="en-US" sz="1600" kern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Floor = 4,440 </a:t>
          </a:r>
          <a:r>
            <a:rPr lang="en-US" sz="16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s.f.</a:t>
          </a: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, Residential Units = 7</a:t>
          </a:r>
        </a:p>
      </dsp:txBody>
      <dsp:txXfrm>
        <a:off x="41465" y="1868667"/>
        <a:ext cx="3289699" cy="766490"/>
      </dsp:txXfrm>
    </dsp:sp>
    <dsp:sp modelId="{BDC17202-B31C-2946-BC1C-DC4AC4EE96BC}">
      <dsp:nvSpPr>
        <dsp:cNvPr id="0" name=""/>
        <dsp:cNvSpPr/>
      </dsp:nvSpPr>
      <dsp:spPr>
        <a:xfrm>
          <a:off x="0" y="2730709"/>
          <a:ext cx="3372629" cy="84942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Open Space = 15% of total site, includes seating &amp; pathways</a:t>
          </a:r>
        </a:p>
      </dsp:txBody>
      <dsp:txXfrm>
        <a:off x="41465" y="2772174"/>
        <a:ext cx="3289699" cy="76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73D05-6575-4EDC-B64A-CFB6DC1CF850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49471-CD9B-4060-9245-E5C00C25A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9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4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6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8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0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5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95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map of the Thoreau Depot Business District.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2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7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background, Concord has more than a decade of experience in limiting formula businesses in the Business Districts.</a:t>
            </a:r>
          </a:p>
          <a:p>
            <a:endParaRPr lang="en-US" dirty="0"/>
          </a:p>
          <a:p>
            <a:r>
              <a:rPr lang="en-US" dirty="0"/>
              <a:t>At Town Meeting in 2011, Formula Businesses were defined; </a:t>
            </a:r>
          </a:p>
          <a:p>
            <a:r>
              <a:rPr lang="en-US" dirty="0"/>
              <a:t>	were limited to 10 in the West Concord Business and West Concord Village Districts (combined) and </a:t>
            </a:r>
          </a:p>
          <a:p>
            <a:r>
              <a:rPr lang="en-US" dirty="0"/>
              <a:t>	A special permit process for establishing, expanding or relocation of formula businesses was approved.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0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09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9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6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49471-CD9B-4060-9245-E5C00C25A7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3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7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62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9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568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5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5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1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33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3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5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8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62CF7-34D8-4635-A9AE-FBAFA89665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4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3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5.jpeg"/><Relationship Id="rId10" Type="http://schemas.microsoft.com/office/2007/relationships/diagramDrawing" Target="../diagrams/drawing2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7350"/>
            <a:ext cx="7772400" cy="3048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Article 33: Zoning Bylaw Amendment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Zoning Map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Thoreau Depot Business District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Annual Town Meeting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 1, 2022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4767263"/>
            <a:ext cx="228600" cy="273844"/>
          </a:xfrm>
        </p:spPr>
        <p:txBody>
          <a:bodyPr/>
          <a:lstStyle/>
          <a:p>
            <a:fld id="{18362CF7-34D8-4635-A9AE-FBAFA8966551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23" descr="Town Sea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2895"/>
            <a:ext cx="10668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13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784373"/>
            <a:ext cx="8229600" cy="400110"/>
          </a:xfrm>
        </p:spPr>
        <p:txBody>
          <a:bodyPr anchor="b">
            <a:no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Limit Where Increased Height Allowed by Special Permit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7342D-B05F-4192-8A6D-A729DC701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788" y="1207389"/>
            <a:ext cx="6212423" cy="3384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D9EEE3-6C84-4C21-AD66-679F9F4678C3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369159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11</a:t>
            </a:fld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C883399-2BF1-4438-9077-76D453F2EAE3}"/>
              </a:ext>
            </a:extLst>
          </p:cNvPr>
          <p:cNvSpPr txBox="1">
            <a:spLocks/>
          </p:cNvSpPr>
          <p:nvPr/>
        </p:nvSpPr>
        <p:spPr>
          <a:xfrm>
            <a:off x="412187" y="677307"/>
            <a:ext cx="8229600" cy="513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New Dimensional Setback Requirements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E480D4-B98A-4B36-A740-9B09A0E84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1" t="5701" r="26407" b="40380"/>
          <a:stretch/>
        </p:blipFill>
        <p:spPr>
          <a:xfrm>
            <a:off x="4535687" y="1190465"/>
            <a:ext cx="4106100" cy="3576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5BED0-B3A8-164C-A149-203526E53DC8}"/>
              </a:ext>
            </a:extLst>
          </p:cNvPr>
          <p:cNvSpPr txBox="1"/>
          <p:nvPr/>
        </p:nvSpPr>
        <p:spPr>
          <a:xfrm>
            <a:off x="563586" y="1190465"/>
            <a:ext cx="385822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zoning has no front yard set back requirements.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zoning adds front yard minimum and maximum setbacks: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Sudbury Rd: 12 feet/20 feet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Thoreau St: 0 feet/12 feet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Requires at least 5 feet of rear yard setback abutting residential to be landscaped.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0AFA8-D4FA-4A9C-9F62-E75C95D2A565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262381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ADDA2-E855-4A07-9D00-0F641C91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1D4B43-73D6-42BD-987B-B88BE3CB8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31" y="720952"/>
            <a:ext cx="7572333" cy="769441"/>
          </a:xfrm>
        </p:spPr>
        <p:txBody>
          <a:bodyPr>
            <a:no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Enhance Walkability and Define Streetscape</a:t>
            </a:r>
          </a:p>
        </p:txBody>
      </p:sp>
      <p:pic>
        <p:nvPicPr>
          <p:cNvPr id="9" name="Picture 8" descr="A picture containing text, printer&#10;&#10;Description automatically generated">
            <a:extLst>
              <a:ext uri="{FF2B5EF4-FFF2-40B4-BE49-F238E27FC236}">
                <a16:creationId xmlns:a16="http://schemas.microsoft.com/office/drawing/2014/main" id="{2FBF814F-0063-4E69-B54B-32629436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0" y="2569953"/>
            <a:ext cx="3871190" cy="2197310"/>
          </a:xfrm>
          <a:prstGeom prst="rect">
            <a:avLst/>
          </a:prstGeom>
        </p:spPr>
      </p:pic>
      <p:grpSp>
        <p:nvGrpSpPr>
          <p:cNvPr id="10" name="object 4">
            <a:extLst>
              <a:ext uri="{FF2B5EF4-FFF2-40B4-BE49-F238E27FC236}">
                <a16:creationId xmlns:a16="http://schemas.microsoft.com/office/drawing/2014/main" id="{1B3DAB3D-ACD3-417D-82B7-DFAA98CA77B2}"/>
              </a:ext>
            </a:extLst>
          </p:cNvPr>
          <p:cNvGrpSpPr/>
          <p:nvPr/>
        </p:nvGrpSpPr>
        <p:grpSpPr>
          <a:xfrm>
            <a:off x="419096" y="1454263"/>
            <a:ext cx="4445464" cy="2198845"/>
            <a:chOff x="457200" y="735750"/>
            <a:chExt cx="6882765" cy="2664460"/>
          </a:xfrm>
        </p:grpSpPr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4EF64C38-14F1-4C74-B818-267423FE171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735750"/>
              <a:ext cx="6882650" cy="2664039"/>
            </a:xfrm>
            <a:prstGeom prst="rect">
              <a:avLst/>
            </a:pr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CFFC35ED-543F-404F-8154-B16F14546391}"/>
                </a:ext>
              </a:extLst>
            </p:cNvPr>
            <p:cNvSpPr/>
            <p:nvPr/>
          </p:nvSpPr>
          <p:spPr>
            <a:xfrm>
              <a:off x="5986763" y="2043936"/>
              <a:ext cx="736600" cy="462280"/>
            </a:xfrm>
            <a:custGeom>
              <a:avLst/>
              <a:gdLst/>
              <a:ahLst/>
              <a:cxnLst/>
              <a:rect l="l" t="t" r="r" b="b"/>
              <a:pathLst>
                <a:path w="736600" h="462280">
                  <a:moveTo>
                    <a:pt x="320039" y="0"/>
                  </a:moveTo>
                  <a:lnTo>
                    <a:pt x="621791" y="27432"/>
                  </a:lnTo>
                  <a:lnTo>
                    <a:pt x="539495" y="283464"/>
                  </a:lnTo>
                  <a:lnTo>
                    <a:pt x="736091" y="315468"/>
                  </a:lnTo>
                  <a:lnTo>
                    <a:pt x="320039" y="461772"/>
                  </a:lnTo>
                  <a:lnTo>
                    <a:pt x="0" y="230886"/>
                  </a:lnTo>
                  <a:lnTo>
                    <a:pt x="219455" y="260604"/>
                  </a:lnTo>
                  <a:lnTo>
                    <a:pt x="320039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868A347E-8F21-4409-BF26-C05A0901CA14}"/>
                </a:ext>
              </a:extLst>
            </p:cNvPr>
            <p:cNvSpPr/>
            <p:nvPr/>
          </p:nvSpPr>
          <p:spPr>
            <a:xfrm>
              <a:off x="4850605" y="2000058"/>
              <a:ext cx="704215" cy="402590"/>
            </a:xfrm>
            <a:custGeom>
              <a:avLst/>
              <a:gdLst/>
              <a:ahLst/>
              <a:cxnLst/>
              <a:rect l="l" t="t" r="r" b="b"/>
              <a:pathLst>
                <a:path w="704214" h="402589">
                  <a:moveTo>
                    <a:pt x="411479" y="0"/>
                  </a:moveTo>
                  <a:lnTo>
                    <a:pt x="678941" y="27432"/>
                  </a:lnTo>
                  <a:lnTo>
                    <a:pt x="493775" y="274320"/>
                  </a:lnTo>
                  <a:lnTo>
                    <a:pt x="704087" y="294894"/>
                  </a:lnTo>
                  <a:lnTo>
                    <a:pt x="228599" y="402336"/>
                  </a:lnTo>
                  <a:lnTo>
                    <a:pt x="0" y="201168"/>
                  </a:lnTo>
                  <a:lnTo>
                    <a:pt x="210311" y="246888"/>
                  </a:lnTo>
                  <a:lnTo>
                    <a:pt x="411479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F6817CD4-1CA7-465A-B3C9-486660F3DF37}"/>
                </a:ext>
              </a:extLst>
            </p:cNvPr>
            <p:cNvSpPr/>
            <p:nvPr/>
          </p:nvSpPr>
          <p:spPr>
            <a:xfrm>
              <a:off x="2744932" y="1932191"/>
              <a:ext cx="736600" cy="462280"/>
            </a:xfrm>
            <a:custGeom>
              <a:avLst/>
              <a:gdLst/>
              <a:ahLst/>
              <a:cxnLst/>
              <a:rect l="l" t="t" r="r" b="b"/>
              <a:pathLst>
                <a:path w="736600" h="462280">
                  <a:moveTo>
                    <a:pt x="320039" y="0"/>
                  </a:moveTo>
                  <a:lnTo>
                    <a:pt x="621791" y="27432"/>
                  </a:lnTo>
                  <a:lnTo>
                    <a:pt x="539495" y="283464"/>
                  </a:lnTo>
                  <a:lnTo>
                    <a:pt x="736091" y="315468"/>
                  </a:lnTo>
                  <a:lnTo>
                    <a:pt x="320039" y="461772"/>
                  </a:lnTo>
                  <a:lnTo>
                    <a:pt x="0" y="230886"/>
                  </a:lnTo>
                  <a:lnTo>
                    <a:pt x="219455" y="260604"/>
                  </a:lnTo>
                  <a:lnTo>
                    <a:pt x="320039" y="0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C48DC37F-99ED-4AD1-87D8-A8A3DEEE791F}"/>
                </a:ext>
              </a:extLst>
            </p:cNvPr>
            <p:cNvSpPr/>
            <p:nvPr/>
          </p:nvSpPr>
          <p:spPr>
            <a:xfrm>
              <a:off x="1183860" y="1948303"/>
              <a:ext cx="704215" cy="402590"/>
            </a:xfrm>
            <a:custGeom>
              <a:avLst/>
              <a:gdLst/>
              <a:ahLst/>
              <a:cxnLst/>
              <a:rect l="l" t="t" r="r" b="b"/>
              <a:pathLst>
                <a:path w="704214" h="402589">
                  <a:moveTo>
                    <a:pt x="411480" y="0"/>
                  </a:moveTo>
                  <a:lnTo>
                    <a:pt x="678942" y="27432"/>
                  </a:lnTo>
                  <a:lnTo>
                    <a:pt x="493776" y="274320"/>
                  </a:lnTo>
                  <a:lnTo>
                    <a:pt x="704088" y="294894"/>
                  </a:lnTo>
                  <a:lnTo>
                    <a:pt x="228600" y="402336"/>
                  </a:lnTo>
                  <a:lnTo>
                    <a:pt x="0" y="201168"/>
                  </a:lnTo>
                  <a:lnTo>
                    <a:pt x="210312" y="246888"/>
                  </a:lnTo>
                  <a:lnTo>
                    <a:pt x="41148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698AF4C7-6473-46C6-B892-EC579ED8FFF1}"/>
                </a:ext>
              </a:extLst>
            </p:cNvPr>
            <p:cNvSpPr/>
            <p:nvPr/>
          </p:nvSpPr>
          <p:spPr>
            <a:xfrm>
              <a:off x="844905" y="1551555"/>
              <a:ext cx="27940" cy="801370"/>
            </a:xfrm>
            <a:custGeom>
              <a:avLst/>
              <a:gdLst/>
              <a:ahLst/>
              <a:cxnLst/>
              <a:rect l="l" t="t" r="r" b="b"/>
              <a:pathLst>
                <a:path w="27940" h="801369">
                  <a:moveTo>
                    <a:pt x="27431" y="80103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5B21F70B-556F-430A-9421-AF04D4141F2F}"/>
                </a:ext>
              </a:extLst>
            </p:cNvPr>
            <p:cNvSpPr/>
            <p:nvPr/>
          </p:nvSpPr>
          <p:spPr>
            <a:xfrm>
              <a:off x="841247" y="932689"/>
              <a:ext cx="402590" cy="402590"/>
            </a:xfrm>
            <a:custGeom>
              <a:avLst/>
              <a:gdLst/>
              <a:ahLst/>
              <a:cxnLst/>
              <a:rect l="l" t="t" r="r" b="b"/>
              <a:pathLst>
                <a:path w="402590" h="402590">
                  <a:moveTo>
                    <a:pt x="0" y="402335"/>
                  </a:moveTo>
                  <a:lnTo>
                    <a:pt x="402336" y="0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9467829E-1902-4EB4-B7B6-D468178B6715}"/>
                </a:ext>
              </a:extLst>
            </p:cNvPr>
            <p:cNvSpPr/>
            <p:nvPr/>
          </p:nvSpPr>
          <p:spPr>
            <a:xfrm>
              <a:off x="1473490" y="859538"/>
              <a:ext cx="1202055" cy="0"/>
            </a:xfrm>
            <a:custGeom>
              <a:avLst/>
              <a:gdLst/>
              <a:ahLst/>
              <a:cxnLst/>
              <a:rect l="l" t="t" r="r" b="b"/>
              <a:pathLst>
                <a:path w="1202055">
                  <a:moveTo>
                    <a:pt x="0" y="0"/>
                  </a:moveTo>
                  <a:lnTo>
                    <a:pt x="1201788" y="0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701BAB39-B8B5-4226-821F-3234523CD0C4}"/>
                </a:ext>
              </a:extLst>
            </p:cNvPr>
            <p:cNvSpPr/>
            <p:nvPr/>
          </p:nvSpPr>
          <p:spPr>
            <a:xfrm>
              <a:off x="3031235" y="859538"/>
              <a:ext cx="1013460" cy="0"/>
            </a:xfrm>
            <a:custGeom>
              <a:avLst/>
              <a:gdLst/>
              <a:ahLst/>
              <a:cxnLst/>
              <a:rect l="l" t="t" r="r" b="b"/>
              <a:pathLst>
                <a:path w="1013460">
                  <a:moveTo>
                    <a:pt x="0" y="0"/>
                  </a:moveTo>
                  <a:lnTo>
                    <a:pt x="1013460" y="0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7EC1A0FA-B986-426C-8616-03E202CDB70E}"/>
                </a:ext>
              </a:extLst>
            </p:cNvPr>
            <p:cNvSpPr/>
            <p:nvPr/>
          </p:nvSpPr>
          <p:spPr>
            <a:xfrm>
              <a:off x="3968496" y="1024129"/>
              <a:ext cx="128270" cy="384175"/>
            </a:xfrm>
            <a:custGeom>
              <a:avLst/>
              <a:gdLst/>
              <a:ahLst/>
              <a:cxnLst/>
              <a:rect l="l" t="t" r="r" b="b"/>
              <a:pathLst>
                <a:path w="128270" h="384175">
                  <a:moveTo>
                    <a:pt x="128015" y="0"/>
                  </a:moveTo>
                  <a:lnTo>
                    <a:pt x="0" y="384048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91A0D136-1290-40E2-AAFA-19F4B13359AD}"/>
                </a:ext>
              </a:extLst>
            </p:cNvPr>
            <p:cNvSpPr/>
            <p:nvPr/>
          </p:nvSpPr>
          <p:spPr>
            <a:xfrm>
              <a:off x="3940492" y="1660382"/>
              <a:ext cx="54610" cy="902969"/>
            </a:xfrm>
            <a:custGeom>
              <a:avLst/>
              <a:gdLst/>
              <a:ahLst/>
              <a:cxnLst/>
              <a:rect l="l" t="t" r="r" b="b"/>
              <a:pathLst>
                <a:path w="54610" h="902969">
                  <a:moveTo>
                    <a:pt x="0" y="0"/>
                  </a:moveTo>
                  <a:lnTo>
                    <a:pt x="54292" y="902385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78512EE6-DBC3-4C4A-B6F3-E997372AC0BB}"/>
                </a:ext>
              </a:extLst>
            </p:cNvPr>
            <p:cNvSpPr/>
            <p:nvPr/>
          </p:nvSpPr>
          <p:spPr>
            <a:xfrm>
              <a:off x="2731110" y="2523157"/>
              <a:ext cx="1123315" cy="119380"/>
            </a:xfrm>
            <a:custGeom>
              <a:avLst/>
              <a:gdLst/>
              <a:ahLst/>
              <a:cxnLst/>
              <a:rect l="l" t="t" r="r" b="b"/>
              <a:pathLst>
                <a:path w="1123314" h="119380">
                  <a:moveTo>
                    <a:pt x="1122921" y="11906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AD0CB43F-2860-4F65-ADB8-606691B03160}"/>
                </a:ext>
              </a:extLst>
            </p:cNvPr>
            <p:cNvSpPr/>
            <p:nvPr/>
          </p:nvSpPr>
          <p:spPr>
            <a:xfrm>
              <a:off x="975556" y="2519198"/>
              <a:ext cx="1319530" cy="86995"/>
            </a:xfrm>
            <a:custGeom>
              <a:avLst/>
              <a:gdLst/>
              <a:ahLst/>
              <a:cxnLst/>
              <a:rect l="l" t="t" r="r" b="b"/>
              <a:pathLst>
                <a:path w="1319530" h="86994">
                  <a:moveTo>
                    <a:pt x="1319301" y="8638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CB95ED1C-5A26-47B8-9AD9-DDA47142C716}"/>
                </a:ext>
              </a:extLst>
            </p:cNvPr>
            <p:cNvSpPr/>
            <p:nvPr/>
          </p:nvSpPr>
          <p:spPr>
            <a:xfrm>
              <a:off x="731520" y="859533"/>
              <a:ext cx="3420110" cy="1798320"/>
            </a:xfrm>
            <a:custGeom>
              <a:avLst/>
              <a:gdLst/>
              <a:ahLst/>
              <a:cxnLst/>
              <a:rect l="l" t="t" r="r" b="b"/>
              <a:pathLst>
                <a:path w="3420110" h="1798320">
                  <a:moveTo>
                    <a:pt x="111556" y="638619"/>
                  </a:moveTo>
                  <a:lnTo>
                    <a:pt x="109727" y="585215"/>
                  </a:lnTo>
                  <a:lnTo>
                    <a:pt x="82295" y="585215"/>
                  </a:lnTo>
                </a:path>
                <a:path w="3420110" h="1798320">
                  <a:moveTo>
                    <a:pt x="27431" y="585215"/>
                  </a:moveTo>
                  <a:lnTo>
                    <a:pt x="0" y="585215"/>
                  </a:lnTo>
                  <a:lnTo>
                    <a:pt x="36575" y="548639"/>
                  </a:lnTo>
                </a:path>
                <a:path w="3420110" h="1798320">
                  <a:moveTo>
                    <a:pt x="548640" y="36575"/>
                  </a:moveTo>
                  <a:lnTo>
                    <a:pt x="585216" y="0"/>
                  </a:lnTo>
                  <a:lnTo>
                    <a:pt x="637463" y="0"/>
                  </a:lnTo>
                </a:path>
                <a:path w="3420110" h="1798320">
                  <a:moveTo>
                    <a:pt x="1996008" y="0"/>
                  </a:moveTo>
                  <a:lnTo>
                    <a:pt x="2048256" y="0"/>
                  </a:lnTo>
                  <a:lnTo>
                    <a:pt x="2139696" y="36575"/>
                  </a:lnTo>
                  <a:lnTo>
                    <a:pt x="2139696" y="0"/>
                  </a:lnTo>
                  <a:lnTo>
                    <a:pt x="2193035" y="0"/>
                  </a:lnTo>
                </a:path>
                <a:path w="3420110" h="1798320">
                  <a:moveTo>
                    <a:pt x="3366516" y="0"/>
                  </a:moveTo>
                  <a:lnTo>
                    <a:pt x="3419855" y="0"/>
                  </a:lnTo>
                  <a:lnTo>
                    <a:pt x="3401567" y="54863"/>
                  </a:lnTo>
                </a:path>
                <a:path w="3420110" h="1798320">
                  <a:moveTo>
                    <a:pt x="3218688" y="603503"/>
                  </a:moveTo>
                  <a:lnTo>
                    <a:pt x="3200400" y="658367"/>
                  </a:lnTo>
                  <a:lnTo>
                    <a:pt x="3203257" y="705865"/>
                  </a:lnTo>
                </a:path>
                <a:path w="3420110" h="1798320">
                  <a:moveTo>
                    <a:pt x="3266122" y="1750720"/>
                  </a:moveTo>
                  <a:lnTo>
                    <a:pt x="3268980" y="1798218"/>
                  </a:lnTo>
                  <a:lnTo>
                    <a:pt x="3220161" y="1793036"/>
                  </a:lnTo>
                </a:path>
                <a:path w="3420110" h="1798320">
                  <a:moveTo>
                    <a:pt x="1950770" y="1658442"/>
                  </a:moveTo>
                  <a:lnTo>
                    <a:pt x="1901952" y="1653273"/>
                  </a:lnTo>
                  <a:lnTo>
                    <a:pt x="1853945" y="1678863"/>
                  </a:lnTo>
                </a:path>
                <a:path w="3420110" h="1798320">
                  <a:moveTo>
                    <a:pt x="1757933" y="1730057"/>
                  </a:moveTo>
                  <a:lnTo>
                    <a:pt x="1709927" y="1755647"/>
                  </a:lnTo>
                  <a:lnTo>
                    <a:pt x="1661058" y="1752447"/>
                  </a:lnTo>
                </a:path>
                <a:path w="3420110" h="1798320">
                  <a:moveTo>
                    <a:pt x="195160" y="1656473"/>
                  </a:moveTo>
                  <a:lnTo>
                    <a:pt x="146304" y="1653273"/>
                  </a:lnTo>
                  <a:lnTo>
                    <a:pt x="144475" y="1599857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9FDF3B9A-66D6-4CE0-ACC8-D468B9612E87}"/>
                </a:ext>
              </a:extLst>
            </p:cNvPr>
            <p:cNvSpPr/>
            <p:nvPr/>
          </p:nvSpPr>
          <p:spPr>
            <a:xfrm>
              <a:off x="4828032" y="1583560"/>
              <a:ext cx="0" cy="927735"/>
            </a:xfrm>
            <a:custGeom>
              <a:avLst/>
              <a:gdLst/>
              <a:ahLst/>
              <a:cxnLst/>
              <a:rect l="l" t="t" r="r" b="b"/>
              <a:pathLst>
                <a:path h="927735">
                  <a:moveTo>
                    <a:pt x="0" y="92770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3B91ACFC-2876-4B55-AB7F-8E52ED518482}"/>
                </a:ext>
              </a:extLst>
            </p:cNvPr>
            <p:cNvSpPr/>
            <p:nvPr/>
          </p:nvSpPr>
          <p:spPr>
            <a:xfrm>
              <a:off x="4785740" y="873828"/>
              <a:ext cx="113664" cy="481330"/>
            </a:xfrm>
            <a:custGeom>
              <a:avLst/>
              <a:gdLst/>
              <a:ahLst/>
              <a:cxnLst/>
              <a:rect l="l" t="t" r="r" b="b"/>
              <a:pathLst>
                <a:path w="113664" h="481330">
                  <a:moveTo>
                    <a:pt x="0" y="480910"/>
                  </a:moveTo>
                  <a:lnTo>
                    <a:pt x="113157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1A468816-9BE1-447B-938B-6CC997DF6D06}"/>
                </a:ext>
              </a:extLst>
            </p:cNvPr>
            <p:cNvSpPr/>
            <p:nvPr/>
          </p:nvSpPr>
          <p:spPr>
            <a:xfrm>
              <a:off x="5066233" y="786382"/>
              <a:ext cx="1712595" cy="0"/>
            </a:xfrm>
            <a:custGeom>
              <a:avLst/>
              <a:gdLst/>
              <a:ahLst/>
              <a:cxnLst/>
              <a:rect l="l" t="t" r="r" b="b"/>
              <a:pathLst>
                <a:path w="1712595">
                  <a:moveTo>
                    <a:pt x="0" y="0"/>
                  </a:moveTo>
                  <a:lnTo>
                    <a:pt x="1712214" y="0"/>
                  </a:lnTo>
                </a:path>
              </a:pathLst>
            </a:custGeom>
            <a:ln w="38100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AB607244-9BB9-40DF-8BDD-18C5ED1F665D}"/>
                </a:ext>
              </a:extLst>
            </p:cNvPr>
            <p:cNvSpPr/>
            <p:nvPr/>
          </p:nvSpPr>
          <p:spPr>
            <a:xfrm>
              <a:off x="6917435" y="950974"/>
              <a:ext cx="96520" cy="384175"/>
            </a:xfrm>
            <a:custGeom>
              <a:avLst/>
              <a:gdLst/>
              <a:ahLst/>
              <a:cxnLst/>
              <a:rect l="l" t="t" r="r" b="b"/>
              <a:pathLst>
                <a:path w="96520" h="384175">
                  <a:moveTo>
                    <a:pt x="0" y="0"/>
                  </a:moveTo>
                  <a:lnTo>
                    <a:pt x="96012" y="384048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3">
              <a:extLst>
                <a:ext uri="{FF2B5EF4-FFF2-40B4-BE49-F238E27FC236}">
                  <a16:creationId xmlns:a16="http://schemas.microsoft.com/office/drawing/2014/main" id="{CB4B3B4B-B709-4A34-8B19-130E6B5B4B88}"/>
                </a:ext>
              </a:extLst>
            </p:cNvPr>
            <p:cNvSpPr/>
            <p:nvPr/>
          </p:nvSpPr>
          <p:spPr>
            <a:xfrm>
              <a:off x="6862571" y="1649920"/>
              <a:ext cx="43815" cy="1038860"/>
            </a:xfrm>
            <a:custGeom>
              <a:avLst/>
              <a:gdLst/>
              <a:ahLst/>
              <a:cxnLst/>
              <a:rect l="l" t="t" r="r" b="b"/>
              <a:pathLst>
                <a:path w="43815" h="1038860">
                  <a:moveTo>
                    <a:pt x="43433" y="0"/>
                  </a:moveTo>
                  <a:lnTo>
                    <a:pt x="0" y="1038796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1790C659-39E0-4D50-8BC1-B3113EC35D9C}"/>
                </a:ext>
              </a:extLst>
            </p:cNvPr>
            <p:cNvSpPr/>
            <p:nvPr/>
          </p:nvSpPr>
          <p:spPr>
            <a:xfrm>
              <a:off x="4929530" y="2664767"/>
              <a:ext cx="1776730" cy="123189"/>
            </a:xfrm>
            <a:custGeom>
              <a:avLst/>
              <a:gdLst/>
              <a:ahLst/>
              <a:cxnLst/>
              <a:rect l="l" t="t" r="r" b="b"/>
              <a:pathLst>
                <a:path w="1776729" h="123189">
                  <a:moveTo>
                    <a:pt x="1776222" y="12277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25">
              <a:extLst>
                <a:ext uri="{FF2B5EF4-FFF2-40B4-BE49-F238E27FC236}">
                  <a16:creationId xmlns:a16="http://schemas.microsoft.com/office/drawing/2014/main" id="{3B0A6749-5A16-48E3-A6C5-1D634C791C76}"/>
                </a:ext>
              </a:extLst>
            </p:cNvPr>
            <p:cNvSpPr/>
            <p:nvPr/>
          </p:nvSpPr>
          <p:spPr>
            <a:xfrm>
              <a:off x="4754879" y="786380"/>
              <a:ext cx="2286000" cy="2011680"/>
            </a:xfrm>
            <a:custGeom>
              <a:avLst/>
              <a:gdLst/>
              <a:ahLst/>
              <a:cxnLst/>
              <a:rect l="l" t="t" r="r" b="b"/>
              <a:pathLst>
                <a:path w="2286000" h="2011680">
                  <a:moveTo>
                    <a:pt x="73151" y="748347"/>
                  </a:moveTo>
                  <a:lnTo>
                    <a:pt x="73151" y="699515"/>
                  </a:lnTo>
                  <a:lnTo>
                    <a:pt x="0" y="699515"/>
                  </a:lnTo>
                  <a:lnTo>
                    <a:pt x="10286" y="655802"/>
                  </a:lnTo>
                </a:path>
                <a:path w="2286000" h="2011680">
                  <a:moveTo>
                    <a:pt x="154304" y="43726"/>
                  </a:moveTo>
                  <a:lnTo>
                    <a:pt x="164591" y="0"/>
                  </a:lnTo>
                  <a:lnTo>
                    <a:pt x="213512" y="0"/>
                  </a:lnTo>
                </a:path>
                <a:path w="2286000" h="2011680">
                  <a:moveTo>
                    <a:pt x="2072487" y="0"/>
                  </a:moveTo>
                  <a:lnTo>
                    <a:pt x="2121408" y="0"/>
                  </a:lnTo>
                  <a:lnTo>
                    <a:pt x="2135124" y="54876"/>
                  </a:lnTo>
                </a:path>
                <a:path w="2286000" h="2011680">
                  <a:moveTo>
                    <a:pt x="2272284" y="603503"/>
                  </a:moveTo>
                  <a:lnTo>
                    <a:pt x="2286000" y="658367"/>
                  </a:lnTo>
                  <a:lnTo>
                    <a:pt x="2286000" y="713231"/>
                  </a:lnTo>
                  <a:lnTo>
                    <a:pt x="2253996" y="709802"/>
                  </a:lnTo>
                </a:path>
                <a:path w="2286000" h="2011680">
                  <a:moveTo>
                    <a:pt x="2189988" y="702944"/>
                  </a:moveTo>
                  <a:lnTo>
                    <a:pt x="2157984" y="699515"/>
                  </a:lnTo>
                  <a:lnTo>
                    <a:pt x="2155697" y="754189"/>
                  </a:lnTo>
                </a:path>
                <a:path w="2286000" h="2011680">
                  <a:moveTo>
                    <a:pt x="2105406" y="1957006"/>
                  </a:moveTo>
                  <a:lnTo>
                    <a:pt x="2103120" y="2011679"/>
                  </a:lnTo>
                  <a:lnTo>
                    <a:pt x="2052370" y="2008174"/>
                  </a:lnTo>
                </a:path>
                <a:path w="2286000" h="2011680">
                  <a:moveTo>
                    <a:pt x="123901" y="1874875"/>
                  </a:moveTo>
                  <a:lnTo>
                    <a:pt x="73151" y="1871370"/>
                  </a:lnTo>
                  <a:lnTo>
                    <a:pt x="73151" y="1822538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B9B423-EE2F-2741-95F7-56886D7A065F}"/>
              </a:ext>
            </a:extLst>
          </p:cNvPr>
          <p:cNvSpPr txBox="1"/>
          <p:nvPr/>
        </p:nvSpPr>
        <p:spPr>
          <a:xfrm>
            <a:off x="426334" y="3753535"/>
            <a:ext cx="4337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Buildings aligned with the sidewalk edge creating a more defined streetscape like Concord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700CE-70A8-4E49-B648-8E48EF7826B9}"/>
              </a:ext>
            </a:extLst>
          </p:cNvPr>
          <p:cNvSpPr txBox="1"/>
          <p:nvPr/>
        </p:nvSpPr>
        <p:spPr>
          <a:xfrm>
            <a:off x="4999940" y="1450116"/>
            <a:ext cx="3706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Parking moved to the rear of buildings, public open space along Sudbury Road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DD9037-BB21-43D7-8241-C1964C9E51F1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4176742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43509"/>
            <a:ext cx="8229600" cy="400110"/>
          </a:xfrm>
        </p:spPr>
        <p:txBody>
          <a:bodyPr anchor="b"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Parking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73E458B-93A0-4BEB-A420-5FB21C23F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708" y="3920272"/>
            <a:ext cx="7740356" cy="468614"/>
          </a:xfrm>
          <a:noFill/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Potential parking reduction by Special Permit (e.g., shared parking)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0F76C-2116-7D44-A2C9-188E2361FE64}"/>
              </a:ext>
            </a:extLst>
          </p:cNvPr>
          <p:cNvSpPr txBox="1"/>
          <p:nvPr/>
        </p:nvSpPr>
        <p:spPr>
          <a:xfrm>
            <a:off x="627176" y="1223228"/>
            <a:ext cx="7725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Prohibit parking in front yard setbacks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minimize visual impact and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neighborhood walkability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B95EA-12C6-7240-A3EB-CD628C2E81A1}"/>
              </a:ext>
            </a:extLst>
          </p:cNvPr>
          <p:cNvSpPr txBox="1"/>
          <p:nvPr/>
        </p:nvSpPr>
        <p:spPr>
          <a:xfrm>
            <a:off x="634395" y="2170716"/>
            <a:ext cx="77403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 residential parking requirements for mixed-use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Current requirement: 2 spaces per residential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New requirement: 1 space for 1-2 bedroom units, 2 spaces for &gt;2 bedrooms.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change to commercial parking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B6EA24-AA77-48E1-8B1F-CE4D22EE00E7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17959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4EB96-7387-4819-BBBF-1E241A41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09FB03-6449-4215-A527-D60FE638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016" y="474084"/>
            <a:ext cx="4163784" cy="7694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Design Guidelines</a:t>
            </a: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D978D698-D4A5-4BC4-BCB8-2901A49C8774}"/>
              </a:ext>
            </a:extLst>
          </p:cNvPr>
          <p:cNvPicPr/>
          <p:nvPr/>
        </p:nvPicPr>
        <p:blipFill rotWithShape="1">
          <a:blip r:embed="rId2" cstate="print"/>
          <a:srcRect l="5396" t="5916" r="4664" b="3498"/>
          <a:stretch/>
        </p:blipFill>
        <p:spPr>
          <a:xfrm>
            <a:off x="544629" y="2847281"/>
            <a:ext cx="3886199" cy="2019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4EE04-D3AC-4CDD-A0A8-E4EE2A50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824" y="1361447"/>
            <a:ext cx="4108361" cy="2209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421F0-C2AD-4E54-9C41-0C280DD4BB06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3EE9D-480F-4C4E-8A9C-C586AAC4208A}"/>
              </a:ext>
            </a:extLst>
          </p:cNvPr>
          <p:cNvSpPr txBox="1"/>
          <p:nvPr/>
        </p:nvSpPr>
        <p:spPr>
          <a:xfrm>
            <a:off x="533400" y="1346481"/>
            <a:ext cx="3753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context-based building and site development standards that reflect scale, design characteristics, and settlement patterns envisioned for the district”</a:t>
            </a:r>
          </a:p>
        </p:txBody>
      </p:sp>
    </p:spTree>
    <p:extLst>
      <p:ext uri="{BB962C8B-B14F-4D97-AF65-F5344CB8AC3E}">
        <p14:creationId xmlns:p14="http://schemas.microsoft.com/office/powerpoint/2010/main" val="2386798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C2694-7902-4282-B288-37C2ACF1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3B310-6639-4F45-BACD-362CD2719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30" y="1163702"/>
            <a:ext cx="5920740" cy="36940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359D24-BB41-413B-9C3D-089F27E4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81" y="394261"/>
            <a:ext cx="4163784" cy="76944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TDB District Boundary Change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252E28-825F-4973-B632-BC0F990E6A64}"/>
              </a:ext>
            </a:extLst>
          </p:cNvPr>
          <p:cNvSpPr/>
          <p:nvPr/>
        </p:nvSpPr>
        <p:spPr>
          <a:xfrm>
            <a:off x="3810000" y="2575560"/>
            <a:ext cx="2118360" cy="2004060"/>
          </a:xfrm>
          <a:custGeom>
            <a:avLst/>
            <a:gdLst>
              <a:gd name="connsiteX0" fmla="*/ 358140 w 2118360"/>
              <a:gd name="connsiteY0" fmla="*/ 0 h 2004060"/>
              <a:gd name="connsiteX1" fmla="*/ 0 w 2118360"/>
              <a:gd name="connsiteY1" fmla="*/ 502920 h 2004060"/>
              <a:gd name="connsiteX2" fmla="*/ 1965960 w 2118360"/>
              <a:gd name="connsiteY2" fmla="*/ 2004060 h 2004060"/>
              <a:gd name="connsiteX3" fmla="*/ 2118360 w 2118360"/>
              <a:gd name="connsiteY3" fmla="*/ 1744980 h 2004060"/>
              <a:gd name="connsiteX4" fmla="*/ 1135380 w 2118360"/>
              <a:gd name="connsiteY4" fmla="*/ 998220 h 2004060"/>
              <a:gd name="connsiteX5" fmla="*/ 358140 w 2118360"/>
              <a:gd name="connsiteY5" fmla="*/ 0 h 20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360" h="2004060">
                <a:moveTo>
                  <a:pt x="358140" y="0"/>
                </a:moveTo>
                <a:lnTo>
                  <a:pt x="0" y="502920"/>
                </a:lnTo>
                <a:lnTo>
                  <a:pt x="1965960" y="2004060"/>
                </a:lnTo>
                <a:lnTo>
                  <a:pt x="2118360" y="1744980"/>
                </a:lnTo>
                <a:lnTo>
                  <a:pt x="1135380" y="998220"/>
                </a:lnTo>
                <a:lnTo>
                  <a:pt x="35814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E5362-9D67-4B3A-90CA-68F798E35B35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161264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EAF33-2E52-4949-9983-270D30F7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5EA7F-9775-4DF6-911E-3F5314228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6" y="1155026"/>
            <a:ext cx="5943123" cy="371445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533D3CA-F238-412F-92B3-71D84223A117}"/>
              </a:ext>
            </a:extLst>
          </p:cNvPr>
          <p:cNvSpPr/>
          <p:nvPr/>
        </p:nvSpPr>
        <p:spPr>
          <a:xfrm>
            <a:off x="3810000" y="2575560"/>
            <a:ext cx="2118360" cy="2004060"/>
          </a:xfrm>
          <a:custGeom>
            <a:avLst/>
            <a:gdLst>
              <a:gd name="connsiteX0" fmla="*/ 358140 w 2118360"/>
              <a:gd name="connsiteY0" fmla="*/ 0 h 2004060"/>
              <a:gd name="connsiteX1" fmla="*/ 0 w 2118360"/>
              <a:gd name="connsiteY1" fmla="*/ 502920 h 2004060"/>
              <a:gd name="connsiteX2" fmla="*/ 1965960 w 2118360"/>
              <a:gd name="connsiteY2" fmla="*/ 2004060 h 2004060"/>
              <a:gd name="connsiteX3" fmla="*/ 2118360 w 2118360"/>
              <a:gd name="connsiteY3" fmla="*/ 1744980 h 2004060"/>
              <a:gd name="connsiteX4" fmla="*/ 1135380 w 2118360"/>
              <a:gd name="connsiteY4" fmla="*/ 998220 h 2004060"/>
              <a:gd name="connsiteX5" fmla="*/ 358140 w 2118360"/>
              <a:gd name="connsiteY5" fmla="*/ 0 h 20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8360" h="2004060">
                <a:moveTo>
                  <a:pt x="358140" y="0"/>
                </a:moveTo>
                <a:lnTo>
                  <a:pt x="0" y="502920"/>
                </a:lnTo>
                <a:lnTo>
                  <a:pt x="1965960" y="2004060"/>
                </a:lnTo>
                <a:lnTo>
                  <a:pt x="2118360" y="1744980"/>
                </a:lnTo>
                <a:lnTo>
                  <a:pt x="1135380" y="998220"/>
                </a:lnTo>
                <a:lnTo>
                  <a:pt x="35814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6B8C1-D846-4E37-8D33-46D66E34525E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5EE875-0E35-93C6-62FB-D35997A7F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776"/>
            <a:ext cx="4648200" cy="85725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TDB District Boundary Change</a:t>
            </a:r>
          </a:p>
        </p:txBody>
      </p:sp>
    </p:spTree>
    <p:extLst>
      <p:ext uri="{BB962C8B-B14F-4D97-AF65-F5344CB8AC3E}">
        <p14:creationId xmlns:p14="http://schemas.microsoft.com/office/powerpoint/2010/main" val="4060502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CB16E-241C-429C-BE19-DE35C7D49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32D26346-9285-4A9A-B667-C0EDB1B20BD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7" b="6073"/>
          <a:stretch/>
        </p:blipFill>
        <p:spPr>
          <a:xfrm>
            <a:off x="1893273" y="3111614"/>
            <a:ext cx="3270595" cy="1668185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D28D97D6-CA14-4E0F-854E-7571BB04380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r="7504"/>
          <a:stretch/>
        </p:blipFill>
        <p:spPr>
          <a:xfrm>
            <a:off x="1751364" y="1046221"/>
            <a:ext cx="3125436" cy="1638660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1B926F27-E474-4E9D-A2F3-C68AA4AB31B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r="28127"/>
          <a:stretch/>
        </p:blipFill>
        <p:spPr>
          <a:xfrm>
            <a:off x="237700" y="2188186"/>
            <a:ext cx="1779885" cy="184685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E874FC1-2A7A-4821-9BDE-30062230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79" y="368542"/>
            <a:ext cx="4127500" cy="7694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Hypothetical Buildout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FA715D-5DC2-4235-9EDE-0DF0742EF261}"/>
              </a:ext>
            </a:extLst>
          </p:cNvPr>
          <p:cNvSpPr txBox="1"/>
          <p:nvPr/>
        </p:nvSpPr>
        <p:spPr>
          <a:xfrm>
            <a:off x="4560369" y="1143482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A05A3-8BC3-4C2D-AFA4-5C0287D12B6E}"/>
              </a:ext>
            </a:extLst>
          </p:cNvPr>
          <p:cNvSpPr txBox="1"/>
          <p:nvPr/>
        </p:nvSpPr>
        <p:spPr>
          <a:xfrm>
            <a:off x="4648200" y="3161389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079E3-E252-46E4-AA2E-C6A127301401}"/>
              </a:ext>
            </a:extLst>
          </p:cNvPr>
          <p:cNvSpPr txBox="1"/>
          <p:nvPr/>
        </p:nvSpPr>
        <p:spPr>
          <a:xfrm>
            <a:off x="2139644" y="3156949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FDA568-E819-4638-BD23-12A5B91A71A7}"/>
              </a:ext>
            </a:extLst>
          </p:cNvPr>
          <p:cNvSpPr txBox="1"/>
          <p:nvPr/>
        </p:nvSpPr>
        <p:spPr>
          <a:xfrm>
            <a:off x="330200" y="2315549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617FD-3488-C242-AB91-BA03C8B4A065}"/>
              </a:ext>
            </a:extLst>
          </p:cNvPr>
          <p:cNvSpPr txBox="1"/>
          <p:nvPr/>
        </p:nvSpPr>
        <p:spPr>
          <a:xfrm>
            <a:off x="6553200" y="2188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7" name="Title 1">
            <a:extLst>
              <a:ext uri="{FF2B5EF4-FFF2-40B4-BE49-F238E27FC236}">
                <a16:creationId xmlns:a16="http://schemas.microsoft.com/office/drawing/2014/main" id="{619CE3FF-571D-7759-7DA6-2938CCC054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494089"/>
              </p:ext>
            </p:extLst>
          </p:nvPr>
        </p:nvGraphicFramePr>
        <p:xfrm>
          <a:off x="5441171" y="1105429"/>
          <a:ext cx="3372629" cy="36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FDC6EDF-46E0-424A-B490-288616523592}"/>
              </a:ext>
            </a:extLst>
          </p:cNvPr>
          <p:cNvSpPr txBox="1"/>
          <p:nvPr/>
        </p:nvSpPr>
        <p:spPr>
          <a:xfrm>
            <a:off x="5563230" y="1421912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243DD4-852A-C744-B109-5A11A3E58801}"/>
              </a:ext>
            </a:extLst>
          </p:cNvPr>
          <p:cNvSpPr txBox="1"/>
          <p:nvPr/>
        </p:nvSpPr>
        <p:spPr>
          <a:xfrm>
            <a:off x="5563230" y="2279948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641FFE-8CDF-724C-A7D2-445F3F43C87F}"/>
              </a:ext>
            </a:extLst>
          </p:cNvPr>
          <p:cNvSpPr txBox="1"/>
          <p:nvPr/>
        </p:nvSpPr>
        <p:spPr>
          <a:xfrm>
            <a:off x="5563230" y="4035042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B5AAC2-3CEC-7341-9C61-F1B4F17AEFD1}"/>
              </a:ext>
            </a:extLst>
          </p:cNvPr>
          <p:cNvSpPr txBox="1"/>
          <p:nvPr/>
        </p:nvSpPr>
        <p:spPr>
          <a:xfrm>
            <a:off x="5563230" y="3211310"/>
            <a:ext cx="228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16D743-BC48-4E7D-9844-70BD9BAEE53C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3795519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CB16E-241C-429C-BE19-DE35C7D49E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18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E874FC1-2A7A-4821-9BDE-30062230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01" y="678869"/>
            <a:ext cx="8012134" cy="769441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Recent Mixed-Use Examples in West Concord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9F9D7-3CD0-6645-BBEA-3A3A525C4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91" y="1541075"/>
            <a:ext cx="4137858" cy="255649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C555C-AF84-0249-971C-8F21BB26A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91" t="8112" r="13847" b="28657"/>
          <a:stretch/>
        </p:blipFill>
        <p:spPr>
          <a:xfrm>
            <a:off x="4681677" y="1541075"/>
            <a:ext cx="4065455" cy="2556497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D0BF01-AADC-4940-AD30-0DA6A4B34D73}"/>
              </a:ext>
            </a:extLst>
          </p:cNvPr>
          <p:cNvSpPr txBox="1"/>
          <p:nvPr/>
        </p:nvSpPr>
        <p:spPr>
          <a:xfrm>
            <a:off x="1468740" y="4097572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Concord Outfitters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C3940-C764-F44C-A34A-774DBBDEE6B1}"/>
              </a:ext>
            </a:extLst>
          </p:cNvPr>
          <p:cNvSpPr txBox="1"/>
          <p:nvPr/>
        </p:nvSpPr>
        <p:spPr>
          <a:xfrm>
            <a:off x="4656599" y="4097572"/>
            <a:ext cx="415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13B </a:t>
            </a:r>
            <a:r>
              <a:rPr lang="en-US" sz="2000" dirty="0"/>
              <a:t>Commonwealth</a:t>
            </a:r>
            <a:r>
              <a:rPr lang="en-US" dirty="0"/>
              <a:t> Ave. Approved Plan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00B31-7F4D-41DF-89D9-3BB5995D2256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3503673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58200" y="4732275"/>
            <a:ext cx="381000" cy="274637"/>
          </a:xfrm>
        </p:spPr>
        <p:txBody>
          <a:bodyPr/>
          <a:lstStyle/>
          <a:p>
            <a:fld id="{18362CF7-34D8-4635-A9AE-FBAFA8966551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A3EED-567B-4BA0-B6D2-1B9CFAD35CDB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A9B4F-D651-4F1C-B31C-34001D7C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49"/>
            <a:ext cx="7239000" cy="308967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Mr. Flint moves that the Town take affirmative action on Article 33 as printed in the Warrant.</a:t>
            </a:r>
          </a:p>
        </p:txBody>
      </p:sp>
    </p:spTree>
    <p:extLst>
      <p:ext uri="{BB962C8B-B14F-4D97-AF65-F5344CB8AC3E}">
        <p14:creationId xmlns:p14="http://schemas.microsoft.com/office/powerpoint/2010/main" val="17432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4732275"/>
            <a:ext cx="304800" cy="274637"/>
          </a:xfrm>
        </p:spPr>
        <p:txBody>
          <a:bodyPr/>
          <a:lstStyle/>
          <a:p>
            <a:fld id="{18362CF7-34D8-4635-A9AE-FBAFA8966551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2A3EED-567B-4BA0-B6D2-1B9CFAD35CDB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A9B4F-D651-4F1C-B31C-34001D7CF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49"/>
            <a:ext cx="7239000" cy="308967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Motion: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Mr. Flint moves that the Town take affirmative action on Article 33 as printed in the Warrant.</a:t>
            </a:r>
          </a:p>
        </p:txBody>
      </p:sp>
    </p:spTree>
    <p:extLst>
      <p:ext uri="{BB962C8B-B14F-4D97-AF65-F5344CB8AC3E}">
        <p14:creationId xmlns:p14="http://schemas.microsoft.com/office/powerpoint/2010/main" val="138270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F614D-5F4A-6247-BB8B-18608927D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857250"/>
          </a:xfrm>
        </p:spPr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4B502-C781-4F4D-9C4C-AC4A8CC9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67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72EBA-B75A-F145-8363-9F388D97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Hypothetical Build-out Traffic Impact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0AA30-8484-6848-B2F2-FCFBC0C3D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4096"/>
            <a:ext cx="8229600" cy="3124200"/>
          </a:xfrm>
        </p:spPr>
        <p:txBody>
          <a:bodyPr>
            <a:normAutofit fontScale="85000" lnSpcReduction="10000"/>
          </a:bodyPr>
          <a:lstStyle/>
          <a:p>
            <a:pPr marL="0" marR="0" indent="0">
              <a:spcBef>
                <a:spcPts val="600"/>
              </a:spcBef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Per Institute of Transportation Engineers Manual,</a:t>
            </a:r>
          </a:p>
          <a:p>
            <a:pPr marL="0" marR="0" indent="0">
              <a:spcBef>
                <a:spcPts val="600"/>
              </a:spcBef>
              <a:buNone/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Crosby’s Parcels are estimated to generate </a:t>
            </a:r>
            <a:r>
              <a:rPr lang="en-US" sz="2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1,500 trips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day. Adding 60 residential units = another</a:t>
            </a:r>
            <a:r>
              <a:rPr lang="en-US" sz="2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trips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spread throughout the day, or a </a:t>
            </a:r>
            <a:r>
              <a:rPr lang="en-US" sz="2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13%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increase in trips associated with the Crosby’s parcels.</a:t>
            </a:r>
          </a:p>
          <a:p>
            <a:pPr marL="0" marR="0" indent="0">
              <a:spcBef>
                <a:spcPts val="600"/>
              </a:spcBef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Assuming 25% of </a:t>
            </a: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traffic on Sudbury Road is going to or from Crosby’s today, that is </a:t>
            </a:r>
            <a:r>
              <a:rPr lang="en-US" sz="35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net increase of 3.25%</a:t>
            </a:r>
          </a:p>
          <a:p>
            <a:pPr marL="0" marR="0" indent="0">
              <a:spcBef>
                <a:spcPts val="600"/>
              </a:spcBef>
              <a:buNone/>
            </a:pPr>
            <a:endParaRPr lang="en-US" sz="29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endParaRPr lang="en-US" sz="2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0D852-AAE2-6548-8232-4A2838F0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81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2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37" y="-2712"/>
            <a:ext cx="2629122" cy="121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Concord Provisions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226222" y="819150"/>
            <a:ext cx="3253070" cy="394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5,663 sf parcel, gross floor area of 2,180 sf. For existing use, to be conforming it would require approx. 9 parking spaces.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For comparison, Sorrento’s 10 space parking lot is approx. 4500 sf., or 80% of the size of the entire Provisions parcel.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 re-development of this parcel that added square footage, either commercial or ANY residential, would require a special permit. If residential added, 15% of lot must be open space.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18338"/>
            <a:ext cx="4938073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4B9C4C-0ECF-541A-DD72-EF009C4AE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t="18228" r="24549" b="36807"/>
          <a:stretch/>
        </p:blipFill>
        <p:spPr>
          <a:xfrm rot="5400000">
            <a:off x="4377433" y="313283"/>
            <a:ext cx="3868423" cy="4514498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8362CF7-34D8-4635-A9AE-FBAFA8966551}" type="slidenum">
              <a:rPr lang="en-US">
                <a:solidFill>
                  <a:srgbClr val="303030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>
              <a:solidFill>
                <a:srgbClr val="303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40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354168" y="4257854"/>
            <a:ext cx="878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of Brookside Square from Comm. Ave. &amp; </a:t>
            </a:r>
            <a:r>
              <a:rPr lang="en-US" dirty="0" err="1"/>
              <a:t>Beharrell</a:t>
            </a:r>
            <a:r>
              <a:rPr lang="en-US" dirty="0"/>
              <a:t>. 140 meters from front of building.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D4F0F1-654C-22B1-AB12-B45964B82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06"/>
          <a:stretch/>
        </p:blipFill>
        <p:spPr>
          <a:xfrm>
            <a:off x="1466850" y="924152"/>
            <a:ext cx="6210300" cy="3395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D271B0-AB0A-2DE0-024E-54C1DD88587D}"/>
              </a:ext>
            </a:extLst>
          </p:cNvPr>
          <p:cNvSpPr txBox="1"/>
          <p:nvPr/>
        </p:nvSpPr>
        <p:spPr>
          <a:xfrm>
            <a:off x="5638800" y="1217650"/>
            <a:ext cx="2667000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Brookside Square, 40’ tall</a:t>
            </a:r>
          </a:p>
          <a:p>
            <a:pPr algn="ctr"/>
            <a:r>
              <a:rPr lang="en-US" dirty="0"/>
              <a:t>74 units, 8 affordable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541FBC-2BCD-977F-87B5-987EFA80372D}"/>
              </a:ext>
            </a:extLst>
          </p:cNvPr>
          <p:cNvCxnSpPr/>
          <p:nvPr/>
        </p:nvCxnSpPr>
        <p:spPr>
          <a:xfrm>
            <a:off x="1066800" y="-62865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5327D1-D9B0-7B4A-9EC6-49E38C01F9B3}"/>
              </a:ext>
            </a:extLst>
          </p:cNvPr>
          <p:cNvCxnSpPr>
            <a:cxnSpLocks/>
          </p:cNvCxnSpPr>
          <p:nvPr/>
        </p:nvCxnSpPr>
        <p:spPr>
          <a:xfrm flipH="1">
            <a:off x="4724400" y="1863981"/>
            <a:ext cx="1600200" cy="1241169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359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838200" y="4281241"/>
            <a:ext cx="7265832" cy="371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 of Brookside Square from Comm Ave. 90 meters from of building.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541FBC-2BCD-977F-87B5-987EFA80372D}"/>
              </a:ext>
            </a:extLst>
          </p:cNvPr>
          <p:cNvCxnSpPr/>
          <p:nvPr/>
        </p:nvCxnSpPr>
        <p:spPr>
          <a:xfrm>
            <a:off x="1066800" y="-62865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5C78DC-FFCE-1CAC-4037-CAC18722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50" y="928799"/>
            <a:ext cx="4457700" cy="33432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AA8705-AB6E-C1FB-D4C9-9D6C71433B80}"/>
              </a:ext>
            </a:extLst>
          </p:cNvPr>
          <p:cNvSpPr/>
          <p:nvPr/>
        </p:nvSpPr>
        <p:spPr>
          <a:xfrm>
            <a:off x="2895600" y="1276350"/>
            <a:ext cx="2286000" cy="2362200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975B4-BD3C-79FC-2EDA-2A5C169FE2E3}"/>
              </a:ext>
            </a:extLst>
          </p:cNvPr>
          <p:cNvSpPr txBox="1"/>
          <p:nvPr/>
        </p:nvSpPr>
        <p:spPr>
          <a:xfrm>
            <a:off x="0" y="1276350"/>
            <a:ext cx="28956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Brookside Square,</a:t>
            </a:r>
          </a:p>
          <a:p>
            <a:pPr algn="ctr"/>
            <a:r>
              <a:rPr lang="en-US" dirty="0"/>
              <a:t>74 apartments, 8 affordable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6D638F-D229-9584-F2DC-DED1CBA07F8F}"/>
              </a:ext>
            </a:extLst>
          </p:cNvPr>
          <p:cNvCxnSpPr>
            <a:cxnSpLocks/>
          </p:cNvCxnSpPr>
          <p:nvPr/>
        </p:nvCxnSpPr>
        <p:spPr>
          <a:xfrm>
            <a:off x="1676400" y="1922681"/>
            <a:ext cx="1219200" cy="26806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071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1066800" y="435863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13B Commonwealth Ave. Eight apartments, two affordable units, will block view of Brookside Square.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EF52DD-DDB0-3F0C-1BE9-2EAD17E42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1" t="8112" r="13847" b="28657"/>
          <a:stretch/>
        </p:blipFill>
        <p:spPr>
          <a:xfrm>
            <a:off x="1524000" y="971550"/>
            <a:ext cx="5334000" cy="335420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78786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1219199" y="4386263"/>
            <a:ext cx="647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Chang An. 36 feet to the ridge.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160DA2-6189-B9FC-B3F1-DA89F9EB6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40" b="1431"/>
          <a:stretch/>
        </p:blipFill>
        <p:spPr>
          <a:xfrm>
            <a:off x="1687312" y="930760"/>
            <a:ext cx="5540774" cy="34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850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49803-BB62-B625-2813-BE236BEE0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28" r="3116" b="1576"/>
          <a:stretch/>
        </p:blipFill>
        <p:spPr>
          <a:xfrm>
            <a:off x="1845993" y="927538"/>
            <a:ext cx="5452014" cy="3288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120CA2-8A9A-6F0A-68F5-4440E33158B8}"/>
              </a:ext>
            </a:extLst>
          </p:cNvPr>
          <p:cNvSpPr txBox="1"/>
          <p:nvPr/>
        </p:nvSpPr>
        <p:spPr>
          <a:xfrm>
            <a:off x="1238250" y="4257854"/>
            <a:ext cx="66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Concord Crossing, mixed-use, 43’ to main ridge, max height 47’</a:t>
            </a:r>
          </a:p>
          <a:p>
            <a:pPr algn="ctr"/>
            <a:r>
              <a:rPr lang="en-US" dirty="0"/>
              <a:t>Taller than what is allowed under Article 33 with a Special Permit </a:t>
            </a:r>
          </a:p>
        </p:txBody>
      </p:sp>
    </p:spTree>
    <p:extLst>
      <p:ext uri="{BB962C8B-B14F-4D97-AF65-F5344CB8AC3E}">
        <p14:creationId xmlns:p14="http://schemas.microsoft.com/office/powerpoint/2010/main" val="1508853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990600" y="4301242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Debra’s Next Door. Mixed use, approximately 35’ high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D07FE-23AF-B13B-1384-5013409E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47985"/>
            <a:ext cx="5181600" cy="344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4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7006-ADF2-024D-9CB0-6CDF4A85D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Height and Massing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4C23A-3B71-BD44-A177-B9C949B2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29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CFF741-3CF2-5B4F-8F9B-10AF5F52A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599" y="1000302"/>
            <a:ext cx="5410201" cy="334259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442D4-A214-D544-9CD9-7BF7CEED14AF}"/>
              </a:ext>
            </a:extLst>
          </p:cNvPr>
          <p:cNvSpPr txBox="1"/>
          <p:nvPr/>
        </p:nvSpPr>
        <p:spPr>
          <a:xfrm>
            <a:off x="1219199" y="4386263"/>
            <a:ext cx="6477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Concord Outfitters. Mixed-use, two stories, two apartments.</a:t>
            </a:r>
          </a:p>
        </p:txBody>
      </p:sp>
    </p:spTree>
    <p:extLst>
      <p:ext uri="{BB962C8B-B14F-4D97-AF65-F5344CB8AC3E}">
        <p14:creationId xmlns:p14="http://schemas.microsoft.com/office/powerpoint/2010/main" val="112852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50766" y="723546"/>
            <a:ext cx="5867378" cy="649412"/>
          </a:xfrm>
        </p:spPr>
        <p:txBody>
          <a:bodyPr anchor="b"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Thoreau Depot Business District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3</a:t>
            </a:fld>
            <a:endParaRPr lang="en-US"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id="{4AA1571D-51D3-427D-983E-F4618CBE85E3}"/>
              </a:ext>
            </a:extLst>
          </p:cNvPr>
          <p:cNvGrpSpPr/>
          <p:nvPr/>
        </p:nvGrpSpPr>
        <p:grpSpPr>
          <a:xfrm>
            <a:off x="1650766" y="1533230"/>
            <a:ext cx="5867400" cy="3190348"/>
            <a:chOff x="457200" y="1618487"/>
            <a:chExt cx="9138920" cy="4480560"/>
          </a:xfrm>
        </p:grpSpPr>
        <p:pic>
          <p:nvPicPr>
            <p:cNvPr id="8" name="object 4">
              <a:extLst>
                <a:ext uri="{FF2B5EF4-FFF2-40B4-BE49-F238E27FC236}">
                  <a16:creationId xmlns:a16="http://schemas.microsoft.com/office/drawing/2014/main" id="{C3B87F05-AF2E-4122-8D2B-FCBE58EBA10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618487"/>
              <a:ext cx="9138885" cy="4480560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D6C05E-7CC9-47C0-8855-D10A44BB20CD}"/>
                </a:ext>
              </a:extLst>
            </p:cNvPr>
            <p:cNvSpPr/>
            <p:nvPr/>
          </p:nvSpPr>
          <p:spPr>
            <a:xfrm>
              <a:off x="9002714" y="5617977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457200" h="457200">
                  <a:moveTo>
                    <a:pt x="228600" y="0"/>
                  </a:moveTo>
                  <a:lnTo>
                    <a:pt x="182529" y="4644"/>
                  </a:lnTo>
                  <a:lnTo>
                    <a:pt x="139619" y="17964"/>
                  </a:lnTo>
                  <a:lnTo>
                    <a:pt x="100788" y="39041"/>
                  </a:lnTo>
                  <a:lnTo>
                    <a:pt x="66955" y="66955"/>
                  </a:lnTo>
                  <a:lnTo>
                    <a:pt x="39041" y="100788"/>
                  </a:lnTo>
                  <a:lnTo>
                    <a:pt x="17964" y="139619"/>
                  </a:lnTo>
                  <a:lnTo>
                    <a:pt x="4644" y="182529"/>
                  </a:lnTo>
                  <a:lnTo>
                    <a:pt x="0" y="228599"/>
                  </a:lnTo>
                  <a:lnTo>
                    <a:pt x="4644" y="274670"/>
                  </a:lnTo>
                  <a:lnTo>
                    <a:pt x="17964" y="317580"/>
                  </a:lnTo>
                  <a:lnTo>
                    <a:pt x="39041" y="356411"/>
                  </a:lnTo>
                  <a:lnTo>
                    <a:pt x="66955" y="390244"/>
                  </a:lnTo>
                  <a:lnTo>
                    <a:pt x="100788" y="418158"/>
                  </a:lnTo>
                  <a:lnTo>
                    <a:pt x="139619" y="439235"/>
                  </a:lnTo>
                  <a:lnTo>
                    <a:pt x="182529" y="452555"/>
                  </a:lnTo>
                  <a:lnTo>
                    <a:pt x="228600" y="457199"/>
                  </a:lnTo>
                  <a:lnTo>
                    <a:pt x="274670" y="452555"/>
                  </a:lnTo>
                  <a:lnTo>
                    <a:pt x="317580" y="439235"/>
                  </a:lnTo>
                  <a:lnTo>
                    <a:pt x="356411" y="418158"/>
                  </a:lnTo>
                  <a:lnTo>
                    <a:pt x="390244" y="390244"/>
                  </a:lnTo>
                  <a:lnTo>
                    <a:pt x="418158" y="356411"/>
                  </a:lnTo>
                  <a:lnTo>
                    <a:pt x="439235" y="317580"/>
                  </a:lnTo>
                  <a:lnTo>
                    <a:pt x="452555" y="274670"/>
                  </a:lnTo>
                  <a:lnTo>
                    <a:pt x="457200" y="228599"/>
                  </a:lnTo>
                  <a:lnTo>
                    <a:pt x="452555" y="182529"/>
                  </a:lnTo>
                  <a:lnTo>
                    <a:pt x="439235" y="139619"/>
                  </a:lnTo>
                  <a:lnTo>
                    <a:pt x="418158" y="100788"/>
                  </a:lnTo>
                  <a:lnTo>
                    <a:pt x="390244" y="66955"/>
                  </a:lnTo>
                  <a:lnTo>
                    <a:pt x="356411" y="39041"/>
                  </a:lnTo>
                  <a:lnTo>
                    <a:pt x="317580" y="17964"/>
                  </a:lnTo>
                  <a:lnTo>
                    <a:pt x="274670" y="4644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225E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CE4437FD-D89A-41DF-A2EE-05ECD8D58C4B}"/>
                </a:ext>
              </a:extLst>
            </p:cNvPr>
            <p:cNvSpPr/>
            <p:nvPr/>
          </p:nvSpPr>
          <p:spPr>
            <a:xfrm>
              <a:off x="9087385" y="5660616"/>
              <a:ext cx="144145" cy="209550"/>
            </a:xfrm>
            <a:custGeom>
              <a:avLst/>
              <a:gdLst/>
              <a:ahLst/>
              <a:cxnLst/>
              <a:rect l="l" t="t" r="r" b="b"/>
              <a:pathLst>
                <a:path w="144145" h="209550">
                  <a:moveTo>
                    <a:pt x="0" y="0"/>
                  </a:moveTo>
                  <a:lnTo>
                    <a:pt x="143929" y="209067"/>
                  </a:lnTo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813C97-CDF6-455B-921F-83AB043881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86732" y="3028950"/>
            <a:ext cx="731520" cy="4572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24552F-9579-4112-9071-F96AE72289FB}"/>
              </a:ext>
            </a:extLst>
          </p:cNvPr>
          <p:cNvCxnSpPr>
            <a:cxnSpLocks/>
          </p:cNvCxnSpPr>
          <p:nvPr/>
        </p:nvCxnSpPr>
        <p:spPr>
          <a:xfrm rot="10800000" flipH="1">
            <a:off x="3505200" y="3486150"/>
            <a:ext cx="1143000" cy="7879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782CB-A5EB-4C83-BA65-761BC9520DDC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1650766" y="2038350"/>
            <a:ext cx="1059243" cy="36056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EAB495-6E72-4206-A209-D8B3434865BE}"/>
              </a:ext>
            </a:extLst>
          </p:cNvPr>
          <p:cNvSpPr txBox="1"/>
          <p:nvPr/>
        </p:nvSpPr>
        <p:spPr>
          <a:xfrm>
            <a:off x="914133" y="1638240"/>
            <a:ext cx="147326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Thoreau</a:t>
            </a:r>
            <a:r>
              <a:rPr lang="en-US" sz="2000" dirty="0"/>
              <a:t> St.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7361F-C15C-4136-9AFC-30C4A1AE95AB}"/>
              </a:ext>
            </a:extLst>
          </p:cNvPr>
          <p:cNvSpPr txBox="1"/>
          <p:nvPr/>
        </p:nvSpPr>
        <p:spPr>
          <a:xfrm>
            <a:off x="7187689" y="2839819"/>
            <a:ext cx="119431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Crosby’s Market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A94779-3AB2-446B-BC6E-4E4C7D5A87BF}"/>
              </a:ext>
            </a:extLst>
          </p:cNvPr>
          <p:cNvSpPr txBox="1"/>
          <p:nvPr/>
        </p:nvSpPr>
        <p:spPr>
          <a:xfrm>
            <a:off x="2933047" y="4143699"/>
            <a:ext cx="1638953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Sudbury Rd.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18B307-2B3D-F64B-A55A-CAA7487BF81E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162000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7182" y="654457"/>
            <a:ext cx="8229600" cy="696855"/>
          </a:xfrm>
        </p:spPr>
        <p:txBody>
          <a:bodyPr>
            <a:normAutofit/>
          </a:bodyPr>
          <a:lstStyle/>
          <a:p>
            <a:r>
              <a:rPr lang="en-US" sz="2800" b="1" dirty="0"/>
              <a:t>What are the objectives of Article 33?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4732275"/>
            <a:ext cx="304800" cy="274637"/>
          </a:xfrm>
        </p:spPr>
        <p:txBody>
          <a:bodyPr/>
          <a:lstStyle/>
          <a:p>
            <a:fld id="{18362CF7-34D8-4635-A9AE-FBAFA8966551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07C07AD2-9E58-5048-A142-87DBF815C6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172326"/>
              </p:ext>
            </p:extLst>
          </p:nvPr>
        </p:nvGraphicFramePr>
        <p:xfrm>
          <a:off x="914400" y="1351312"/>
          <a:ext cx="7467600" cy="3160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2A3EED-567B-4BA0-B6D2-1B9CFAD35CDB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379603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4097" y="819150"/>
            <a:ext cx="8229600" cy="696855"/>
          </a:xfrm>
        </p:spPr>
        <p:txBody>
          <a:bodyPr>
            <a:normAutofit/>
          </a:bodyPr>
          <a:lstStyle/>
          <a:p>
            <a:r>
              <a:rPr lang="en-US" sz="2800" b="1" dirty="0"/>
              <a:t>Why these objectives, and why in the Thoreau Depot?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4732275"/>
            <a:ext cx="304800" cy="274637"/>
          </a:xfrm>
        </p:spPr>
        <p:txBody>
          <a:bodyPr/>
          <a:lstStyle/>
          <a:p>
            <a:fld id="{18362CF7-34D8-4635-A9AE-FBAFA8966551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7700" y="1527673"/>
            <a:ext cx="7848600" cy="2796677"/>
          </a:xfr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Key Priorities of the 2030 Comprehensive Long-Range Plan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Help create housing for a range of needs and income levels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Address the significant shift toward a more senior population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Renew and improve Concord’s village centers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Encourage transit-oriented, sustainable, mixed-use development near train stations</a:t>
            </a:r>
          </a:p>
          <a:p>
            <a:pPr marL="457200" indent="-457200">
              <a:spcBef>
                <a:spcPts val="600"/>
              </a:spcBef>
            </a:pPr>
            <a:endParaRPr lang="en-US" sz="2200" b="1" dirty="0"/>
          </a:p>
          <a:p>
            <a:pPr marL="457200" indent="-457200">
              <a:spcBef>
                <a:spcPts val="600"/>
              </a:spcBef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92678-5884-4BC2-A303-B64E8EF0BDAF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199076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4732275"/>
            <a:ext cx="304800" cy="274637"/>
          </a:xfrm>
        </p:spPr>
        <p:txBody>
          <a:bodyPr/>
          <a:lstStyle/>
          <a:p>
            <a:fld id="{18362CF7-34D8-4635-A9AE-FBAFA896655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92678-5884-4BC2-A303-B64E8EF0BDAF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A56421-8E14-0645-8B14-BA0C15F68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8306" y="774578"/>
            <a:ext cx="6367387" cy="39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0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050" y="647785"/>
            <a:ext cx="8229600" cy="54121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 Opportunity for Mixed-Use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4732275"/>
            <a:ext cx="457200" cy="277875"/>
          </a:xfrm>
        </p:spPr>
        <p:txBody>
          <a:bodyPr/>
          <a:lstStyle/>
          <a:p>
            <a:fld id="{18362CF7-34D8-4635-A9AE-FBAFA8966551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015877E-AE8C-4C30-9DB8-895D215B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675257"/>
              </p:ext>
            </p:extLst>
          </p:nvPr>
        </p:nvGraphicFramePr>
        <p:xfrm>
          <a:off x="657225" y="1270301"/>
          <a:ext cx="7829550" cy="33806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45651">
                  <a:extLst>
                    <a:ext uri="{9D8B030D-6E8A-4147-A177-3AD203B41FA5}">
                      <a16:colId xmlns:a16="http://schemas.microsoft.com/office/drawing/2014/main" val="255815916"/>
                    </a:ext>
                  </a:extLst>
                </a:gridCol>
                <a:gridCol w="2458393">
                  <a:extLst>
                    <a:ext uri="{9D8B030D-6E8A-4147-A177-3AD203B41FA5}">
                      <a16:colId xmlns:a16="http://schemas.microsoft.com/office/drawing/2014/main" val="3363040640"/>
                    </a:ext>
                  </a:extLst>
                </a:gridCol>
                <a:gridCol w="3625506">
                  <a:extLst>
                    <a:ext uri="{9D8B030D-6E8A-4147-A177-3AD203B41FA5}">
                      <a16:colId xmlns:a16="http://schemas.microsoft.com/office/drawing/2014/main" val="3431628373"/>
                    </a:ext>
                  </a:extLst>
                </a:gridCol>
              </a:tblGrid>
              <a:tr h="4683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</a:t>
                      </a:r>
                    </a:p>
                  </a:txBody>
                  <a:tcPr marL="101659" marR="101659" marT="50830" marB="5083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</a:t>
                      </a:r>
                    </a:p>
                  </a:txBody>
                  <a:tcPr marL="101659" marR="101659" marT="50830" marB="5083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Solution</a:t>
                      </a:r>
                    </a:p>
                  </a:txBody>
                  <a:tcPr marL="101659" marR="101659" marT="50830" marB="5083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514467"/>
                  </a:ext>
                </a:extLst>
              </a:tr>
              <a:tr h="291232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space requirement for mixed use = 2x gross floor area of residential portion. </a:t>
                      </a:r>
                    </a:p>
                  </a:txBody>
                  <a:tcPr marL="101659" marR="101659" marT="50830" marB="508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 of required open space makes mixed-use infeasible resulting in commercial-only projects. No requirements defining open space quality.</a:t>
                      </a:r>
                    </a:p>
                  </a:txBody>
                  <a:tcPr marL="101659" marR="101659" marT="50830" marB="508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space for mixed use residential = 15% of lot area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open spaces publicly accessible to extent practicable.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 reduction through improvements to off-site open spaces</a:t>
                      </a:r>
                    </a:p>
                  </a:txBody>
                  <a:tcPr marL="101659" marR="101659" marT="50830" marB="508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151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E5316C-0861-41C5-A022-9EB9A07F3C28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56169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90518"/>
            <a:ext cx="8229600" cy="61741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Create Opportunity for Mixed-Use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34400" y="4732275"/>
            <a:ext cx="381000" cy="277875"/>
          </a:xfrm>
        </p:spPr>
        <p:txBody>
          <a:bodyPr/>
          <a:lstStyle/>
          <a:p>
            <a:fld id="{18362CF7-34D8-4635-A9AE-FBAFA8966551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015877E-AE8C-4C30-9DB8-895D215B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224749"/>
              </p:ext>
            </p:extLst>
          </p:nvPr>
        </p:nvGraphicFramePr>
        <p:xfrm>
          <a:off x="647699" y="1462017"/>
          <a:ext cx="7886701" cy="32447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66901">
                  <a:extLst>
                    <a:ext uri="{9D8B030D-6E8A-4147-A177-3AD203B41FA5}">
                      <a16:colId xmlns:a16="http://schemas.microsoft.com/office/drawing/2014/main" val="255815916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36304064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3431628373"/>
                    </a:ext>
                  </a:extLst>
                </a:gridCol>
              </a:tblGrid>
              <a:tr h="826588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Existing Zoning</a:t>
                      </a:r>
                    </a:p>
                  </a:txBody>
                  <a:tcPr marL="101659" marR="101659" marT="50830" marB="5083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Problem</a:t>
                      </a:r>
                    </a:p>
                  </a:txBody>
                  <a:tcPr marL="101659" marR="101659" marT="50830" marB="5083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 Solution</a:t>
                      </a:r>
                    </a:p>
                  </a:txBody>
                  <a:tcPr marL="101659" marR="101659" marT="50830" marB="5083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514467"/>
                  </a:ext>
                </a:extLst>
              </a:tr>
              <a:tr h="2340546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projects have </a:t>
                      </a:r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&gt;4 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housing units, </a:t>
                      </a:r>
                      <a:r>
                        <a:rPr lang="en-US" sz="1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units must be affordable</a:t>
                      </a:r>
                    </a:p>
                  </a:txBody>
                  <a:tcPr marL="101659" marR="101659" marT="50830" marB="508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current requirement may hinder development of smaller projects.</a:t>
                      </a:r>
                    </a:p>
                  </a:txBody>
                  <a:tcPr marL="101659" marR="101659" marT="50830" marB="508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5-10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units: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affordable (80% AMI)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&gt;10 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units: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 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affordable (half of units required at 80% AMI and half between 100-120% AMI)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Affordable units must have same mix of bedrooms as market rate</a:t>
                      </a:r>
                    </a:p>
                  </a:txBody>
                  <a:tcPr marL="101659" marR="101659" marT="50830" marB="508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7151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1180D7-0DA4-4D8D-B31E-4E9DEBF69DBF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161701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62CF7-34D8-4635-A9AE-FBAFA8966551}" type="slidenum">
              <a:rPr lang="en-US" smtClean="0"/>
              <a:t>9</a:t>
            </a:fld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C883399-2BF1-4438-9077-76D453F2EAE3}"/>
              </a:ext>
            </a:extLst>
          </p:cNvPr>
          <p:cNvSpPr txBox="1">
            <a:spLocks/>
          </p:cNvSpPr>
          <p:nvPr/>
        </p:nvSpPr>
        <p:spPr>
          <a:xfrm>
            <a:off x="307457" y="933884"/>
            <a:ext cx="4876800" cy="513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Lower Effective Height Limit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ADB198-4B7E-0343-907C-34BD8DF0BB22}"/>
              </a:ext>
            </a:extLst>
          </p:cNvPr>
          <p:cNvSpPr txBox="1"/>
          <p:nvPr/>
        </p:nvSpPr>
        <p:spPr>
          <a:xfrm>
            <a:off x="887396" y="1471648"/>
            <a:ext cx="36846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Current zoning limits height to 35 feet, measured to the top of a flat roof or the </a:t>
            </a:r>
            <a:r>
              <a:rPr lang="en-US" sz="2300" b="1" i="1" dirty="0"/>
              <a:t>mean</a:t>
            </a:r>
            <a:r>
              <a:rPr lang="en-US" sz="2300" dirty="0"/>
              <a:t> of a pitched roof.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300" dirty="0"/>
              <a:t>New zoning would </a:t>
            </a:r>
            <a:r>
              <a:rPr lang="en-US" sz="2300" b="1" dirty="0"/>
              <a:t>keep the 35 foot limit</a:t>
            </a:r>
            <a:r>
              <a:rPr lang="en-US" sz="2300" dirty="0"/>
              <a:t> for flat roofs and limit pitched roofs to 38 feet measured at the </a:t>
            </a:r>
            <a:r>
              <a:rPr lang="en-US" sz="2300" b="1" i="1" dirty="0"/>
              <a:t>ridge</a:t>
            </a:r>
            <a:r>
              <a:rPr lang="en-US" sz="2300" dirty="0"/>
              <a:t>.</a:t>
            </a:r>
          </a:p>
        </p:txBody>
      </p:sp>
      <p:pic>
        <p:nvPicPr>
          <p:cNvPr id="1028" name="Picture 4" descr="ASCE mean Roof Height illustration">
            <a:extLst>
              <a:ext uri="{FF2B5EF4-FFF2-40B4-BE49-F238E27FC236}">
                <a16:creationId xmlns:a16="http://schemas.microsoft.com/office/drawing/2014/main" id="{12FA7A10-0238-6946-BFBB-2146DF6A9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t="4519" r="7627" b="9543"/>
          <a:stretch/>
        </p:blipFill>
        <p:spPr bwMode="auto">
          <a:xfrm>
            <a:off x="4827908" y="1198157"/>
            <a:ext cx="3315892" cy="35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3B2FA-4054-BC4E-A28C-77431FD536D1}"/>
              </a:ext>
            </a:extLst>
          </p:cNvPr>
          <p:cNvSpPr txBox="1"/>
          <p:nvPr/>
        </p:nvSpPr>
        <p:spPr>
          <a:xfrm>
            <a:off x="4797042" y="1182769"/>
            <a:ext cx="2286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38 ft. to Ridge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A52C7-61D4-FE4F-9B32-823905063770}"/>
              </a:ext>
            </a:extLst>
          </p:cNvPr>
          <p:cNvSpPr txBox="1"/>
          <p:nvPr/>
        </p:nvSpPr>
        <p:spPr>
          <a:xfrm>
            <a:off x="4791255" y="1705237"/>
            <a:ext cx="1652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35 ft.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F37B5-D774-4FB9-AA63-2AF63879CF53}"/>
              </a:ext>
            </a:extLst>
          </p:cNvPr>
          <p:cNvSpPr txBox="1"/>
          <p:nvPr/>
        </p:nvSpPr>
        <p:spPr>
          <a:xfrm>
            <a:off x="6400800" y="4381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Art. 33: TDB Zoning</a:t>
            </a:r>
          </a:p>
        </p:txBody>
      </p:sp>
    </p:spTree>
    <p:extLst>
      <p:ext uri="{BB962C8B-B14F-4D97-AF65-F5344CB8AC3E}">
        <p14:creationId xmlns:p14="http://schemas.microsoft.com/office/powerpoint/2010/main" val="3172169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Electronic Presentation Guidelines 2019</Template>
  <TotalTime>19198</TotalTime>
  <Words>1221</Words>
  <Application>Microsoft Office PowerPoint</Application>
  <PresentationFormat>On-screen Show (16:9)</PresentationFormat>
  <Paragraphs>178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Article 33: Zoning Bylaw Amendment  Zoning Map &amp; Thoreau Depot Business District   Annual Town Meeting May 1, 2022 </vt:lpstr>
      <vt:lpstr>PowerPoint Presentation</vt:lpstr>
      <vt:lpstr>Thoreau Depot Business District</vt:lpstr>
      <vt:lpstr>What are the objectives of Article 33?</vt:lpstr>
      <vt:lpstr>Why these objectives, and why in the Thoreau Depot?</vt:lpstr>
      <vt:lpstr>PowerPoint Presentation</vt:lpstr>
      <vt:lpstr>Create Opportunity for Mixed-Use</vt:lpstr>
      <vt:lpstr>Create Opportunity for Mixed-Use</vt:lpstr>
      <vt:lpstr>PowerPoint Presentation</vt:lpstr>
      <vt:lpstr>Limit Where Increased Height Allowed by Special Permit</vt:lpstr>
      <vt:lpstr>PowerPoint Presentation</vt:lpstr>
      <vt:lpstr>Enhance Walkability and Define Streetscape</vt:lpstr>
      <vt:lpstr>Parking Requirements</vt:lpstr>
      <vt:lpstr>Design Guidelines</vt:lpstr>
      <vt:lpstr>TDB District Boundary Change</vt:lpstr>
      <vt:lpstr>TDB District Boundary Change</vt:lpstr>
      <vt:lpstr>Hypothetical Buildout</vt:lpstr>
      <vt:lpstr>Recent Mixed-Use Examples in West Concord</vt:lpstr>
      <vt:lpstr>PowerPoint Presentation</vt:lpstr>
      <vt:lpstr>Additional Information</vt:lpstr>
      <vt:lpstr>Hypothetical Build-out Traffic Impact Calculation</vt:lpstr>
      <vt:lpstr>Concord Provisions</vt:lpstr>
      <vt:lpstr>Height and Massing Examples</vt:lpstr>
      <vt:lpstr>Height and Massing Examples</vt:lpstr>
      <vt:lpstr>Height and Massing Examples</vt:lpstr>
      <vt:lpstr>Height and Massing Examples</vt:lpstr>
      <vt:lpstr>Height and Massing Examples</vt:lpstr>
      <vt:lpstr>Height and Massing Examples</vt:lpstr>
      <vt:lpstr>Height and Massing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Presentation Guidelines</dc:title>
  <dc:creator>Carmin Reiss</dc:creator>
  <cp:lastModifiedBy>Christopher Carmody</cp:lastModifiedBy>
  <cp:revision>433</cp:revision>
  <dcterms:created xsi:type="dcterms:W3CDTF">2018-11-06T01:42:37Z</dcterms:created>
  <dcterms:modified xsi:type="dcterms:W3CDTF">2022-05-02T20:09:04Z</dcterms:modified>
</cp:coreProperties>
</file>