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olors1.xml" ContentType="application/vnd.ms-office.chartcolorstyle+xml"/>
  <Override PartName="/ppt/charts/style1.xml" ContentType="application/vnd.ms-office.chartstyl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0" r:id="rId2"/>
    <p:sldId id="290" r:id="rId3"/>
    <p:sldId id="291" r:id="rId4"/>
    <p:sldId id="292" r:id="rId5"/>
    <p:sldId id="293" r:id="rId6"/>
    <p:sldId id="294" r:id="rId7"/>
    <p:sldId id="295" r:id="rId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6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60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/>
              <a:t>Use</a:t>
            </a:r>
            <a:r>
              <a:rPr lang="en-US" sz="1800" baseline="0" dirty="0"/>
              <a:t> $5.0 million over 4yrs</a:t>
            </a:r>
          </a:p>
          <a:p>
            <a:pPr>
              <a:defRPr/>
            </a:pPr>
            <a:r>
              <a:rPr lang="en-US" sz="1800" i="1" baseline="0" dirty="0"/>
              <a:t>save $190/</a:t>
            </a:r>
            <a:r>
              <a:rPr lang="en-US" sz="1800" i="1" baseline="0" dirty="0" err="1"/>
              <a:t>yr</a:t>
            </a:r>
            <a:endParaRPr lang="en-US" sz="1800" i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'All Excluded debt'!$AP$10</c:f>
              <c:strCache>
                <c:ptCount val="1"/>
                <c:pt idx="0">
                  <c:v>Previous slide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'All Excluded debt'!$AO$11:$AO$38</c:f>
              <c:strCache>
                <c:ptCount val="28"/>
                <c:pt idx="0">
                  <c:v>FY23</c:v>
                </c:pt>
                <c:pt idx="1">
                  <c:v>FY24</c:v>
                </c:pt>
                <c:pt idx="2">
                  <c:v>FY25</c:v>
                </c:pt>
                <c:pt idx="3">
                  <c:v>FY26</c:v>
                </c:pt>
                <c:pt idx="4">
                  <c:v>FY27</c:v>
                </c:pt>
                <c:pt idx="5">
                  <c:v>FY28</c:v>
                </c:pt>
                <c:pt idx="6">
                  <c:v>FY29</c:v>
                </c:pt>
                <c:pt idx="7">
                  <c:v>FY30</c:v>
                </c:pt>
                <c:pt idx="8">
                  <c:v>FY31</c:v>
                </c:pt>
                <c:pt idx="9">
                  <c:v>FY32</c:v>
                </c:pt>
                <c:pt idx="10">
                  <c:v>FY33</c:v>
                </c:pt>
                <c:pt idx="11">
                  <c:v>FY34</c:v>
                </c:pt>
                <c:pt idx="12">
                  <c:v>FY35</c:v>
                </c:pt>
                <c:pt idx="13">
                  <c:v>FY36</c:v>
                </c:pt>
                <c:pt idx="14">
                  <c:v>FY37</c:v>
                </c:pt>
                <c:pt idx="15">
                  <c:v>FY38</c:v>
                </c:pt>
                <c:pt idx="16">
                  <c:v>FY39</c:v>
                </c:pt>
                <c:pt idx="17">
                  <c:v>FY40</c:v>
                </c:pt>
                <c:pt idx="18">
                  <c:v>FY41</c:v>
                </c:pt>
                <c:pt idx="19">
                  <c:v>FY42</c:v>
                </c:pt>
                <c:pt idx="20">
                  <c:v>FY43</c:v>
                </c:pt>
                <c:pt idx="21">
                  <c:v>FY44</c:v>
                </c:pt>
                <c:pt idx="22">
                  <c:v>FY45</c:v>
                </c:pt>
                <c:pt idx="23">
                  <c:v>FY46</c:v>
                </c:pt>
                <c:pt idx="24">
                  <c:v>FY47</c:v>
                </c:pt>
                <c:pt idx="25">
                  <c:v>FY48</c:v>
                </c:pt>
                <c:pt idx="26">
                  <c:v>FY49</c:v>
                </c:pt>
                <c:pt idx="27">
                  <c:v>FY50</c:v>
                </c:pt>
              </c:strCache>
            </c:strRef>
          </c:cat>
          <c:val>
            <c:numRef>
              <c:f>'All Excluded debt'!$AP$11:$AP$38</c:f>
              <c:numCache>
                <c:formatCode>_("$"* #,##0.00_);_("$"* \(#,##0.00\);_("$"* "-"??_);_(@_)</c:formatCode>
                <c:ptCount val="28"/>
                <c:pt idx="0">
                  <c:v>1148.0022232476067</c:v>
                </c:pt>
                <c:pt idx="1">
                  <c:v>2225.2387766375177</c:v>
                </c:pt>
                <c:pt idx="2">
                  <c:v>2188.6268381001</c:v>
                </c:pt>
                <c:pt idx="3">
                  <c:v>2048.8500463854471</c:v>
                </c:pt>
                <c:pt idx="4">
                  <c:v>1957.3123718729566</c:v>
                </c:pt>
                <c:pt idx="5">
                  <c:v>1933.8340007845468</c:v>
                </c:pt>
                <c:pt idx="6">
                  <c:v>1795.5955870828461</c:v>
                </c:pt>
                <c:pt idx="7">
                  <c:v>1696.0397559064352</c:v>
                </c:pt>
                <c:pt idx="8">
                  <c:v>1681.0997639468792</c:v>
                </c:pt>
                <c:pt idx="9">
                  <c:v>1663.6261468247305</c:v>
                </c:pt>
                <c:pt idx="10">
                  <c:v>1648.9139986324531</c:v>
                </c:pt>
                <c:pt idx="11">
                  <c:v>1628.4704079574583</c:v>
                </c:pt>
                <c:pt idx="12">
                  <c:v>1614.9772980564996</c:v>
                </c:pt>
                <c:pt idx="13">
                  <c:v>1602.2333649704547</c:v>
                </c:pt>
                <c:pt idx="14">
                  <c:v>1590.8153791797995</c:v>
                </c:pt>
                <c:pt idx="15">
                  <c:v>1578.2414343018679</c:v>
                </c:pt>
                <c:pt idx="16">
                  <c:v>1248.6145913100024</c:v>
                </c:pt>
                <c:pt idx="17">
                  <c:v>1244.4461606439377</c:v>
                </c:pt>
                <c:pt idx="18">
                  <c:v>1239.838978100852</c:v>
                </c:pt>
                <c:pt idx="19">
                  <c:v>1231.4077537943747</c:v>
                </c:pt>
                <c:pt idx="20">
                  <c:v>1143.1862444814633</c:v>
                </c:pt>
                <c:pt idx="21">
                  <c:v>1141.9181302250558</c:v>
                </c:pt>
                <c:pt idx="22">
                  <c:v>1140.5347930720059</c:v>
                </c:pt>
                <c:pt idx="23">
                  <c:v>1139.0466809221623</c:v>
                </c:pt>
                <c:pt idx="24">
                  <c:v>1137.1334341655154</c:v>
                </c:pt>
                <c:pt idx="25">
                  <c:v>1130.7124892554509</c:v>
                </c:pt>
                <c:pt idx="26">
                  <c:v>33.955074638797186</c:v>
                </c:pt>
                <c:pt idx="27">
                  <c:v>7.9001840955372638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5E9-440A-A310-CBE877555254}"/>
            </c:ext>
          </c:extLst>
        </c:ser>
        <c:ser>
          <c:idx val="1"/>
          <c:order val="1"/>
          <c:tx>
            <c:strRef>
              <c:f>'All Excluded debt'!$AQ$10</c:f>
              <c:strCache>
                <c:ptCount val="1"/>
                <c:pt idx="0">
                  <c:v>Smoothed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'All Excluded debt'!$AO$11:$AO$38</c:f>
              <c:strCache>
                <c:ptCount val="28"/>
                <c:pt idx="0">
                  <c:v>FY23</c:v>
                </c:pt>
                <c:pt idx="1">
                  <c:v>FY24</c:v>
                </c:pt>
                <c:pt idx="2">
                  <c:v>FY25</c:v>
                </c:pt>
                <c:pt idx="3">
                  <c:v>FY26</c:v>
                </c:pt>
                <c:pt idx="4">
                  <c:v>FY27</c:v>
                </c:pt>
                <c:pt idx="5">
                  <c:v>FY28</c:v>
                </c:pt>
                <c:pt idx="6">
                  <c:v>FY29</c:v>
                </c:pt>
                <c:pt idx="7">
                  <c:v>FY30</c:v>
                </c:pt>
                <c:pt idx="8">
                  <c:v>FY31</c:v>
                </c:pt>
                <c:pt idx="9">
                  <c:v>FY32</c:v>
                </c:pt>
                <c:pt idx="10">
                  <c:v>FY33</c:v>
                </c:pt>
                <c:pt idx="11">
                  <c:v>FY34</c:v>
                </c:pt>
                <c:pt idx="12">
                  <c:v>FY35</c:v>
                </c:pt>
                <c:pt idx="13">
                  <c:v>FY36</c:v>
                </c:pt>
                <c:pt idx="14">
                  <c:v>FY37</c:v>
                </c:pt>
                <c:pt idx="15">
                  <c:v>FY38</c:v>
                </c:pt>
                <c:pt idx="16">
                  <c:v>FY39</c:v>
                </c:pt>
                <c:pt idx="17">
                  <c:v>FY40</c:v>
                </c:pt>
                <c:pt idx="18">
                  <c:v>FY41</c:v>
                </c:pt>
                <c:pt idx="19">
                  <c:v>FY42</c:v>
                </c:pt>
                <c:pt idx="20">
                  <c:v>FY43</c:v>
                </c:pt>
                <c:pt idx="21">
                  <c:v>FY44</c:v>
                </c:pt>
                <c:pt idx="22">
                  <c:v>FY45</c:v>
                </c:pt>
                <c:pt idx="23">
                  <c:v>FY46</c:v>
                </c:pt>
                <c:pt idx="24">
                  <c:v>FY47</c:v>
                </c:pt>
                <c:pt idx="25">
                  <c:v>FY48</c:v>
                </c:pt>
                <c:pt idx="26">
                  <c:v>FY49</c:v>
                </c:pt>
                <c:pt idx="27">
                  <c:v>FY50</c:v>
                </c:pt>
              </c:strCache>
            </c:strRef>
          </c:cat>
          <c:val>
            <c:numRef>
              <c:f>'All Excluded debt'!$AQ$11:$AQ$38</c:f>
              <c:numCache>
                <c:formatCode>_("$"* #,##0.00_);_("$"* \(#,##0.00\);_("$"* "-"??_);_(@_)</c:formatCode>
                <c:ptCount val="28"/>
                <c:pt idx="0">
                  <c:v>1148.0022232476067</c:v>
                </c:pt>
                <c:pt idx="1">
                  <c:v>2035.1887766375178</c:v>
                </c:pt>
                <c:pt idx="2">
                  <c:v>1998.5768381001001</c:v>
                </c:pt>
                <c:pt idx="3">
                  <c:v>1858.8000463854471</c:v>
                </c:pt>
                <c:pt idx="4">
                  <c:v>1767.2623718729567</c:v>
                </c:pt>
                <c:pt idx="5">
                  <c:v>1933.8340007845468</c:v>
                </c:pt>
                <c:pt idx="6">
                  <c:v>1795.5955870828461</c:v>
                </c:pt>
                <c:pt idx="7">
                  <c:v>1696.0397559064352</c:v>
                </c:pt>
                <c:pt idx="8">
                  <c:v>1681.0997639468792</c:v>
                </c:pt>
                <c:pt idx="9">
                  <c:v>1663.6261468247305</c:v>
                </c:pt>
                <c:pt idx="10">
                  <c:v>1648.9139986324531</c:v>
                </c:pt>
                <c:pt idx="11">
                  <c:v>1628.4704079574583</c:v>
                </c:pt>
                <c:pt idx="12">
                  <c:v>1614.9772980564996</c:v>
                </c:pt>
                <c:pt idx="13">
                  <c:v>1602.2333649704547</c:v>
                </c:pt>
                <c:pt idx="14">
                  <c:v>1590.8153791797995</c:v>
                </c:pt>
                <c:pt idx="15">
                  <c:v>1578.2414343018679</c:v>
                </c:pt>
                <c:pt idx="16">
                  <c:v>1248.6145913100024</c:v>
                </c:pt>
                <c:pt idx="17">
                  <c:v>1244.4461606439377</c:v>
                </c:pt>
                <c:pt idx="18">
                  <c:v>1239.838978100852</c:v>
                </c:pt>
                <c:pt idx="19">
                  <c:v>1231.4077537943747</c:v>
                </c:pt>
                <c:pt idx="20">
                  <c:v>1143.1862444814633</c:v>
                </c:pt>
                <c:pt idx="21">
                  <c:v>1141.9181302250558</c:v>
                </c:pt>
                <c:pt idx="22">
                  <c:v>1140.5347930720059</c:v>
                </c:pt>
                <c:pt idx="23">
                  <c:v>1139.0466809221623</c:v>
                </c:pt>
                <c:pt idx="24">
                  <c:v>1137.1334341655154</c:v>
                </c:pt>
                <c:pt idx="25">
                  <c:v>1130.7124892554509</c:v>
                </c:pt>
                <c:pt idx="26">
                  <c:v>33.955074638797186</c:v>
                </c:pt>
                <c:pt idx="27">
                  <c:v>7.9001840955372638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5E9-440A-A310-CBE8775552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08101760"/>
        <c:axId val="308093024"/>
      </c:lineChart>
      <c:catAx>
        <c:axId val="308101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8093024"/>
        <c:crosses val="autoZero"/>
        <c:auto val="1"/>
        <c:lblAlgn val="ctr"/>
        <c:lblOffset val="100"/>
        <c:noMultiLvlLbl val="0"/>
      </c:catAx>
      <c:valAx>
        <c:axId val="308093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8101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'All Excluded debt'!$AO$44:$AO$46</c:f>
              <c:strCache>
                <c:ptCount val="3"/>
                <c:pt idx="0">
                  <c:v>MS Level DS last year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'All Excluded debt'!$AN$47:$AN$72</c:f>
              <c:strCache>
                <c:ptCount val="25"/>
                <c:pt idx="0">
                  <c:v>FY24</c:v>
                </c:pt>
                <c:pt idx="1">
                  <c:v>FY25</c:v>
                </c:pt>
                <c:pt idx="2">
                  <c:v>FY26</c:v>
                </c:pt>
                <c:pt idx="3">
                  <c:v>FY27</c:v>
                </c:pt>
                <c:pt idx="4">
                  <c:v>FY28</c:v>
                </c:pt>
                <c:pt idx="5">
                  <c:v>FY29</c:v>
                </c:pt>
                <c:pt idx="6">
                  <c:v>FY30</c:v>
                </c:pt>
                <c:pt idx="7">
                  <c:v>FY31</c:v>
                </c:pt>
                <c:pt idx="8">
                  <c:v>FY32</c:v>
                </c:pt>
                <c:pt idx="9">
                  <c:v>FY33</c:v>
                </c:pt>
                <c:pt idx="10">
                  <c:v>FY34</c:v>
                </c:pt>
                <c:pt idx="11">
                  <c:v>FY35</c:v>
                </c:pt>
                <c:pt idx="12">
                  <c:v>FY36</c:v>
                </c:pt>
                <c:pt idx="13">
                  <c:v>FY37</c:v>
                </c:pt>
                <c:pt idx="14">
                  <c:v>FY38</c:v>
                </c:pt>
                <c:pt idx="15">
                  <c:v>FY39</c:v>
                </c:pt>
                <c:pt idx="16">
                  <c:v>FY40</c:v>
                </c:pt>
                <c:pt idx="17">
                  <c:v>FY41</c:v>
                </c:pt>
                <c:pt idx="18">
                  <c:v>FY42</c:v>
                </c:pt>
                <c:pt idx="19">
                  <c:v>FY43</c:v>
                </c:pt>
                <c:pt idx="20">
                  <c:v>FY44</c:v>
                </c:pt>
                <c:pt idx="21">
                  <c:v>FY45</c:v>
                </c:pt>
                <c:pt idx="22">
                  <c:v>FY46</c:v>
                </c:pt>
                <c:pt idx="23">
                  <c:v>FY47</c:v>
                </c:pt>
                <c:pt idx="24">
                  <c:v>FY48</c:v>
                </c:pt>
              </c:strCache>
            </c:strRef>
          </c:cat>
          <c:val>
            <c:numRef>
              <c:f>'All Excluded debt'!$AO$47:$AO$72</c:f>
              <c:numCache>
                <c:formatCode>_("$"* #,##0.00_);_("$"* \(#,##0.00\);_("$"* "-"??_);_(@_)</c:formatCode>
                <c:ptCount val="26"/>
                <c:pt idx="0">
                  <c:v>901.94</c:v>
                </c:pt>
                <c:pt idx="1">
                  <c:v>901.94</c:v>
                </c:pt>
                <c:pt idx="2">
                  <c:v>901.94</c:v>
                </c:pt>
                <c:pt idx="3">
                  <c:v>901.94</c:v>
                </c:pt>
                <c:pt idx="4">
                  <c:v>901.94</c:v>
                </c:pt>
                <c:pt idx="5">
                  <c:v>901.94</c:v>
                </c:pt>
                <c:pt idx="6">
                  <c:v>901.94</c:v>
                </c:pt>
                <c:pt idx="7">
                  <c:v>901.94</c:v>
                </c:pt>
                <c:pt idx="8">
                  <c:v>901.94</c:v>
                </c:pt>
                <c:pt idx="9">
                  <c:v>901.94</c:v>
                </c:pt>
                <c:pt idx="10">
                  <c:v>901.94</c:v>
                </c:pt>
                <c:pt idx="11">
                  <c:v>901.94</c:v>
                </c:pt>
                <c:pt idx="12">
                  <c:v>901.94</c:v>
                </c:pt>
                <c:pt idx="13">
                  <c:v>901.94</c:v>
                </c:pt>
                <c:pt idx="14">
                  <c:v>901.94</c:v>
                </c:pt>
                <c:pt idx="15">
                  <c:v>901.94</c:v>
                </c:pt>
                <c:pt idx="16">
                  <c:v>901.94</c:v>
                </c:pt>
                <c:pt idx="17">
                  <c:v>901.94</c:v>
                </c:pt>
                <c:pt idx="18">
                  <c:v>901.94</c:v>
                </c:pt>
                <c:pt idx="19">
                  <c:v>901.94</c:v>
                </c:pt>
                <c:pt idx="20">
                  <c:v>901.94</c:v>
                </c:pt>
                <c:pt idx="21">
                  <c:v>901.94</c:v>
                </c:pt>
                <c:pt idx="22">
                  <c:v>901.94</c:v>
                </c:pt>
                <c:pt idx="23">
                  <c:v>901.94</c:v>
                </c:pt>
                <c:pt idx="24">
                  <c:v>901.94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D7-4DDB-A0FE-6339348E8A8F}"/>
            </c:ext>
          </c:extLst>
        </c:ser>
        <c:ser>
          <c:idx val="1"/>
          <c:order val="1"/>
          <c:tx>
            <c:strRef>
              <c:f>'All Excluded debt'!$AP$44:$AP$46</c:f>
              <c:strCache>
                <c:ptCount val="3"/>
                <c:pt idx="0">
                  <c:v>Diff due to Rates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'All Excluded debt'!$AN$47:$AN$72</c:f>
              <c:strCache>
                <c:ptCount val="25"/>
                <c:pt idx="0">
                  <c:v>FY24</c:v>
                </c:pt>
                <c:pt idx="1">
                  <c:v>FY25</c:v>
                </c:pt>
                <c:pt idx="2">
                  <c:v>FY26</c:v>
                </c:pt>
                <c:pt idx="3">
                  <c:v>FY27</c:v>
                </c:pt>
                <c:pt idx="4">
                  <c:v>FY28</c:v>
                </c:pt>
                <c:pt idx="5">
                  <c:v>FY29</c:v>
                </c:pt>
                <c:pt idx="6">
                  <c:v>FY30</c:v>
                </c:pt>
                <c:pt idx="7">
                  <c:v>FY31</c:v>
                </c:pt>
                <c:pt idx="8">
                  <c:v>FY32</c:v>
                </c:pt>
                <c:pt idx="9">
                  <c:v>FY33</c:v>
                </c:pt>
                <c:pt idx="10">
                  <c:v>FY34</c:v>
                </c:pt>
                <c:pt idx="11">
                  <c:v>FY35</c:v>
                </c:pt>
                <c:pt idx="12">
                  <c:v>FY36</c:v>
                </c:pt>
                <c:pt idx="13">
                  <c:v>FY37</c:v>
                </c:pt>
                <c:pt idx="14">
                  <c:v>FY38</c:v>
                </c:pt>
                <c:pt idx="15">
                  <c:v>FY39</c:v>
                </c:pt>
                <c:pt idx="16">
                  <c:v>FY40</c:v>
                </c:pt>
                <c:pt idx="17">
                  <c:v>FY41</c:v>
                </c:pt>
                <c:pt idx="18">
                  <c:v>FY42</c:v>
                </c:pt>
                <c:pt idx="19">
                  <c:v>FY43</c:v>
                </c:pt>
                <c:pt idx="20">
                  <c:v>FY44</c:v>
                </c:pt>
                <c:pt idx="21">
                  <c:v>FY45</c:v>
                </c:pt>
                <c:pt idx="22">
                  <c:v>FY46</c:v>
                </c:pt>
                <c:pt idx="23">
                  <c:v>FY47</c:v>
                </c:pt>
                <c:pt idx="24">
                  <c:v>FY48</c:v>
                </c:pt>
              </c:strCache>
            </c:strRef>
          </c:cat>
          <c:val>
            <c:numRef>
              <c:f>'All Excluded debt'!$AP$47:$AP$72</c:f>
              <c:numCache>
                <c:formatCode>_("$"* #,##0.00_);_("$"* \(#,##0.00\);_("$"* "-"??_);_(@_)</c:formatCode>
                <c:ptCount val="26"/>
                <c:pt idx="0">
                  <c:v>262.22875960000647</c:v>
                </c:pt>
                <c:pt idx="1">
                  <c:v>257.60636350000664</c:v>
                </c:pt>
                <c:pt idx="2">
                  <c:v>253.1458900000066</c:v>
                </c:pt>
                <c:pt idx="3">
                  <c:v>249.40760650000652</c:v>
                </c:pt>
                <c:pt idx="4">
                  <c:v>244.79129200000671</c:v>
                </c:pt>
                <c:pt idx="5">
                  <c:v>240.81734650000658</c:v>
                </c:pt>
                <c:pt idx="6">
                  <c:v>236.64574900000639</c:v>
                </c:pt>
                <c:pt idx="7">
                  <c:v>232.23658900000646</c:v>
                </c:pt>
                <c:pt idx="8">
                  <c:v>228.31015600000637</c:v>
                </c:pt>
                <c:pt idx="9">
                  <c:v>224.02642900000637</c:v>
                </c:pt>
                <c:pt idx="10">
                  <c:v>219.34549750000633</c:v>
                </c:pt>
                <c:pt idx="11">
                  <c:v>214.98765100000628</c:v>
                </c:pt>
                <c:pt idx="12">
                  <c:v>210.87306850000641</c:v>
                </c:pt>
                <c:pt idx="13">
                  <c:v>206.92192900000646</c:v>
                </c:pt>
                <c:pt idx="14">
                  <c:v>203.13803350000649</c:v>
                </c:pt>
                <c:pt idx="15">
                  <c:v>199.39784950000649</c:v>
                </c:pt>
                <c:pt idx="16">
                  <c:v>196.37225350000608</c:v>
                </c:pt>
                <c:pt idx="17">
                  <c:v>192.43061650000618</c:v>
                </c:pt>
                <c:pt idx="18">
                  <c:v>189.05342800000608</c:v>
                </c:pt>
                <c:pt idx="19">
                  <c:v>102.49895650000565</c:v>
                </c:pt>
                <c:pt idx="20">
                  <c:v>102.4761505000057</c:v>
                </c:pt>
                <c:pt idx="21">
                  <c:v>102.69850900000563</c:v>
                </c:pt>
                <c:pt idx="22">
                  <c:v>102.28610050000566</c:v>
                </c:pt>
                <c:pt idx="23">
                  <c:v>102.67950400000564</c:v>
                </c:pt>
                <c:pt idx="24">
                  <c:v>102.19867750000572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D7-4DDB-A0FE-6339348E8A8F}"/>
            </c:ext>
          </c:extLst>
        </c:ser>
        <c:ser>
          <c:idx val="2"/>
          <c:order val="2"/>
          <c:tx>
            <c:strRef>
              <c:f>'All Excluded debt'!$AQ$44:$AQ$46</c:f>
              <c:strCache>
                <c:ptCount val="3"/>
                <c:pt idx="0">
                  <c:v>Diff due to $7.2 mil cost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'All Excluded debt'!$AN$47:$AN$72</c:f>
              <c:strCache>
                <c:ptCount val="25"/>
                <c:pt idx="0">
                  <c:v>FY24</c:v>
                </c:pt>
                <c:pt idx="1">
                  <c:v>FY25</c:v>
                </c:pt>
                <c:pt idx="2">
                  <c:v>FY26</c:v>
                </c:pt>
                <c:pt idx="3">
                  <c:v>FY27</c:v>
                </c:pt>
                <c:pt idx="4">
                  <c:v>FY28</c:v>
                </c:pt>
                <c:pt idx="5">
                  <c:v>FY29</c:v>
                </c:pt>
                <c:pt idx="6">
                  <c:v>FY30</c:v>
                </c:pt>
                <c:pt idx="7">
                  <c:v>FY31</c:v>
                </c:pt>
                <c:pt idx="8">
                  <c:v>FY32</c:v>
                </c:pt>
                <c:pt idx="9">
                  <c:v>FY33</c:v>
                </c:pt>
                <c:pt idx="10">
                  <c:v>FY34</c:v>
                </c:pt>
                <c:pt idx="11">
                  <c:v>FY35</c:v>
                </c:pt>
                <c:pt idx="12">
                  <c:v>FY36</c:v>
                </c:pt>
                <c:pt idx="13">
                  <c:v>FY37</c:v>
                </c:pt>
                <c:pt idx="14">
                  <c:v>FY38</c:v>
                </c:pt>
                <c:pt idx="15">
                  <c:v>FY39</c:v>
                </c:pt>
                <c:pt idx="16">
                  <c:v>FY40</c:v>
                </c:pt>
                <c:pt idx="17">
                  <c:v>FY41</c:v>
                </c:pt>
                <c:pt idx="18">
                  <c:v>FY42</c:v>
                </c:pt>
                <c:pt idx="19">
                  <c:v>FY43</c:v>
                </c:pt>
                <c:pt idx="20">
                  <c:v>FY44</c:v>
                </c:pt>
                <c:pt idx="21">
                  <c:v>FY45</c:v>
                </c:pt>
                <c:pt idx="22">
                  <c:v>FY46</c:v>
                </c:pt>
                <c:pt idx="23">
                  <c:v>FY47</c:v>
                </c:pt>
                <c:pt idx="24">
                  <c:v>FY48</c:v>
                </c:pt>
              </c:strCache>
            </c:strRef>
          </c:cat>
          <c:val>
            <c:numRef>
              <c:f>'All Excluded debt'!$AQ$47:$AQ$72</c:f>
              <c:numCache>
                <c:formatCode>_("$"* #,##0.00_);_("$"* \(#,##0.00\);_("$"* "-"??_);_(@_)</c:formatCode>
                <c:ptCount val="26"/>
                <c:pt idx="0">
                  <c:v>79.516920000000482</c:v>
                </c:pt>
                <c:pt idx="1">
                  <c:v>79.879915500000379</c:v>
                </c:pt>
                <c:pt idx="2">
                  <c:v>79.402890000000525</c:v>
                </c:pt>
                <c:pt idx="3">
                  <c:v>79.646154000000479</c:v>
                </c:pt>
                <c:pt idx="4">
                  <c:v>79.809597000000394</c:v>
                </c:pt>
                <c:pt idx="5">
                  <c:v>79.133019000000331</c:v>
                </c:pt>
                <c:pt idx="6">
                  <c:v>79.176730500000531</c:v>
                </c:pt>
                <c:pt idx="7">
                  <c:v>79.900821000000406</c:v>
                </c:pt>
                <c:pt idx="8">
                  <c:v>78.984780000000455</c:v>
                </c:pt>
                <c:pt idx="9">
                  <c:v>79.549228500000481</c:v>
                </c:pt>
                <c:pt idx="10">
                  <c:v>79.993945500000564</c:v>
                </c:pt>
                <c:pt idx="11">
                  <c:v>79.558731000000535</c:v>
                </c:pt>
                <c:pt idx="12">
                  <c:v>79.803895500000408</c:v>
                </c:pt>
                <c:pt idx="13">
                  <c:v>79.929328500000338</c:v>
                </c:pt>
                <c:pt idx="14">
                  <c:v>79.935030000000324</c:v>
                </c:pt>
                <c:pt idx="15">
                  <c:v>79.82100000000014</c:v>
                </c:pt>
                <c:pt idx="16">
                  <c:v>79.587238500000467</c:v>
                </c:pt>
                <c:pt idx="17">
                  <c:v>79.993945500000336</c:v>
                </c:pt>
                <c:pt idx="18">
                  <c:v>80.241010500000584</c:v>
                </c:pt>
                <c:pt idx="19">
                  <c:v>79.568233500000474</c:v>
                </c:pt>
                <c:pt idx="20">
                  <c:v>79.535925000000475</c:v>
                </c:pt>
                <c:pt idx="21">
                  <c:v>79.343974500000627</c:v>
                </c:pt>
                <c:pt idx="22">
                  <c:v>79.75258200000053</c:v>
                </c:pt>
                <c:pt idx="23">
                  <c:v>79.201437000000396</c:v>
                </c:pt>
                <c:pt idx="24">
                  <c:v>80.011050000000523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FD7-4DDB-A0FE-6339348E8A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9851344"/>
        <c:axId val="449855088"/>
      </c:barChart>
      <c:catAx>
        <c:axId val="449851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9855088"/>
        <c:crosses val="autoZero"/>
        <c:auto val="1"/>
        <c:lblAlgn val="ctr"/>
        <c:lblOffset val="100"/>
        <c:noMultiLvlLbl val="0"/>
      </c:catAx>
      <c:valAx>
        <c:axId val="4498550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9851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ED64D6C-1F8C-7E45-9C16-26DD35420121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65BB61E-6BA3-1C49-AAF6-60C91DB10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087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Good</a:t>
            </a:r>
            <a:r>
              <a:rPr lang="en-US" baseline="0" dirty="0"/>
              <a:t> Evening </a:t>
            </a:r>
            <a:r>
              <a:rPr lang="mr-IN" baseline="0" dirty="0"/>
              <a:t>–</a:t>
            </a:r>
            <a:r>
              <a:rPr lang="en-US" baseline="0" dirty="0"/>
              <a:t> I’d like to welcome everyone on behalf of the Finance Committee</a:t>
            </a:r>
          </a:p>
          <a:p>
            <a:endParaRPr lang="en-US" baseline="0" dirty="0"/>
          </a:p>
          <a:p>
            <a:r>
              <a:rPr lang="en-US" baseline="0" dirty="0"/>
              <a:t>I’m Dean Banfield, this year’s Chair, and I’m going to help get the conversation started with a few brief remarks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50C55F-7026-494F-ADDF-DEBEFB55F26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456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508000" y="482600"/>
            <a:ext cx="11176000" cy="56896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71451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408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1288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469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508000" y="482600"/>
            <a:ext cx="11176000" cy="56896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468158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709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376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223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706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379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478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080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2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508000" y="482600"/>
            <a:ext cx="11176000" cy="56896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10" name="Picture 23" descr="Town Seal"/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7193"/>
            <a:ext cx="1422400" cy="1407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37707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Middle School </a:t>
            </a:r>
            <a:br>
              <a:rPr lang="en-US" dirty="0"/>
            </a:br>
            <a:r>
              <a:rPr lang="en-US" sz="2700" dirty="0"/>
              <a:t>Impact on Median Household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November 17, 2022</a:t>
            </a:r>
          </a:p>
        </p:txBody>
      </p:sp>
    </p:spTree>
    <p:extLst>
      <p:ext uri="{BB962C8B-B14F-4D97-AF65-F5344CB8AC3E}">
        <p14:creationId xmlns:p14="http://schemas.microsoft.com/office/powerpoint/2010/main" val="1065449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5EDDF-A42D-D8DD-ECE7-82B8D29A3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sz="3600" dirty="0"/>
            </a:br>
            <a:r>
              <a:rPr lang="en-US" sz="3600" dirty="0"/>
              <a:t>Existing Excluded Debt</a:t>
            </a:r>
            <a:br>
              <a:rPr lang="en-US" sz="3600" dirty="0"/>
            </a:br>
            <a:r>
              <a:rPr lang="en-US" sz="2400" dirty="0"/>
              <a:t>(without any Middle School debt)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907EA-7EE6-B277-886E-A714EA83B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2</a:t>
            </a:fld>
            <a:endParaRPr lang="en-US"/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90B3B63F-F0E0-43DC-47C5-A23480DEC2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63516" y="1917666"/>
            <a:ext cx="6292515" cy="378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616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5EDDF-A42D-D8DD-ECE7-82B8D29A3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sz="3600" dirty="0"/>
            </a:br>
            <a:r>
              <a:rPr lang="en-US" sz="3600" dirty="0"/>
              <a:t>Excluded Debt – Middle School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907EA-7EE6-B277-886E-A714EA83B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3</a:t>
            </a:fld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926C835-9031-C125-0F6C-E56D966D94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29202" y="1712644"/>
            <a:ext cx="6150420" cy="3696796"/>
          </a:xfrm>
          <a:prstGeom prst="rect">
            <a:avLst/>
          </a:prstGeom>
        </p:spPr>
      </p:pic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63DB1634-48B1-2661-C94F-06754FEE36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3893451"/>
              </p:ext>
            </p:extLst>
          </p:nvPr>
        </p:nvGraphicFramePr>
        <p:xfrm>
          <a:off x="821489" y="2562725"/>
          <a:ext cx="3835400" cy="14076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5500">
                  <a:extLst>
                    <a:ext uri="{9D8B030D-6E8A-4147-A177-3AD203B41FA5}">
                      <a16:colId xmlns:a16="http://schemas.microsoft.com/office/drawing/2014/main" val="562097479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3678048626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317675938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679051091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37826904"/>
                    </a:ext>
                  </a:extLst>
                </a:gridCol>
              </a:tblGrid>
              <a:tr h="281539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$12 mil issued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$90.816 mil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$7.2 mil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TOTAL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8152722"/>
                  </a:ext>
                </a:extLst>
              </a:tr>
              <a:tr h="28153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FY23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131.27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      -  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-  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131.27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59447830"/>
                  </a:ext>
                </a:extLst>
              </a:tr>
              <a:tr h="28153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FY24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159.36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1,004.81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79.52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1,243.69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76475925"/>
                  </a:ext>
                </a:extLst>
              </a:tr>
              <a:tr h="281539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284004877"/>
                  </a:ext>
                </a:extLst>
              </a:tr>
              <a:tr h="28153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Avg FY24-48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92.65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1,004.36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79.65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1,176.65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08122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9946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5EDDF-A42D-D8DD-ECE7-82B8D29A3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sz="3600" dirty="0"/>
            </a:br>
            <a:r>
              <a:rPr lang="en-US" sz="3600" dirty="0"/>
              <a:t>Excluded Debt – Middle School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907EA-7EE6-B277-886E-A714EA83B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4</a:t>
            </a:fld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9D9DBF4-44F8-8587-640B-DD2D0BC197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04840" y="1840832"/>
            <a:ext cx="6140150" cy="3690623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7464F43-6436-B2FA-4B28-5C610CC96A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4349010"/>
              </p:ext>
            </p:extLst>
          </p:nvPr>
        </p:nvGraphicFramePr>
        <p:xfrm>
          <a:off x="782054" y="2779295"/>
          <a:ext cx="3573381" cy="16210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1950">
                  <a:extLst>
                    <a:ext uri="{9D8B030D-6E8A-4147-A177-3AD203B41FA5}">
                      <a16:colId xmlns:a16="http://schemas.microsoft.com/office/drawing/2014/main" val="3215507808"/>
                    </a:ext>
                  </a:extLst>
                </a:gridCol>
                <a:gridCol w="734597">
                  <a:extLst>
                    <a:ext uri="{9D8B030D-6E8A-4147-A177-3AD203B41FA5}">
                      <a16:colId xmlns:a16="http://schemas.microsoft.com/office/drawing/2014/main" val="291769581"/>
                    </a:ext>
                  </a:extLst>
                </a:gridCol>
                <a:gridCol w="809302">
                  <a:extLst>
                    <a:ext uri="{9D8B030D-6E8A-4147-A177-3AD203B41FA5}">
                      <a16:colId xmlns:a16="http://schemas.microsoft.com/office/drawing/2014/main" val="936198260"/>
                    </a:ext>
                  </a:extLst>
                </a:gridCol>
                <a:gridCol w="572737">
                  <a:extLst>
                    <a:ext uri="{9D8B030D-6E8A-4147-A177-3AD203B41FA5}">
                      <a16:colId xmlns:a16="http://schemas.microsoft.com/office/drawing/2014/main" val="838401496"/>
                    </a:ext>
                  </a:extLst>
                </a:gridCol>
                <a:gridCol w="684795">
                  <a:extLst>
                    <a:ext uri="{9D8B030D-6E8A-4147-A177-3AD203B41FA5}">
                      <a16:colId xmlns:a16="http://schemas.microsoft.com/office/drawing/2014/main" val="3226382364"/>
                    </a:ext>
                  </a:extLst>
                </a:gridCol>
              </a:tblGrid>
              <a:tr h="517371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$12 mil issued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$90.816 mil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$7.2 mil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TOTAL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274380768"/>
                  </a:ext>
                </a:extLst>
              </a:tr>
              <a:tr h="27593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FY23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131.27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      -  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-  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131.27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82007580"/>
                  </a:ext>
                </a:extLst>
              </a:tr>
              <a:tr h="27593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FY24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159.36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1,257.01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99.92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$ 1,516.29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92206080"/>
                  </a:ext>
                </a:extLst>
              </a:tr>
              <a:tr h="275931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476146605"/>
                  </a:ext>
                </a:extLst>
              </a:tr>
              <a:tr h="27593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Avg FY24-48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92.65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918.36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72.89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$ 1,083.90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270650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5864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5EDDF-A42D-D8DD-ECE7-82B8D29A3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Excluded Debt</a:t>
            </a:r>
            <a:br>
              <a:rPr lang="en-US" sz="3600" dirty="0"/>
            </a:br>
            <a:r>
              <a:rPr lang="en-US" sz="2400" dirty="0"/>
              <a:t>(all Middle School debt added as level debt service)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907EA-7EE6-B277-886E-A714EA83B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5</a:t>
            </a:fld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BA612E3-1122-133E-C484-966ECD24CC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25904" y="1688331"/>
            <a:ext cx="5804802" cy="3481337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252F322-5A8A-F366-817C-4898B50A97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4079875"/>
              </p:ext>
            </p:extLst>
          </p:nvPr>
        </p:nvGraphicFramePr>
        <p:xfrm>
          <a:off x="723566" y="2178759"/>
          <a:ext cx="4127500" cy="14547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5500">
                  <a:extLst>
                    <a:ext uri="{9D8B030D-6E8A-4147-A177-3AD203B41FA5}">
                      <a16:colId xmlns:a16="http://schemas.microsoft.com/office/drawing/2014/main" val="2702818294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1713749422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25263920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2548116639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3101897100"/>
                    </a:ext>
                  </a:extLst>
                </a:gridCol>
              </a:tblGrid>
              <a:tr h="290955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Non MS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$102.816 MS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$7.2 MS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TOTAL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56518184"/>
                  </a:ext>
                </a:extLst>
              </a:tr>
              <a:tr h="29095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FY23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1,016.73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131.27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      -  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1,148.00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66701949"/>
                  </a:ext>
                </a:extLst>
              </a:tr>
              <a:tr h="29095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FY24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981.55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1,164.17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79.52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2,225.24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17932567"/>
                  </a:ext>
                </a:extLst>
              </a:tr>
              <a:tr h="290955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70554424"/>
                  </a:ext>
                </a:extLst>
              </a:tr>
              <a:tr h="29095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Avg FY24-48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394.27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1,059.86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76.59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1,530.72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420988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9996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CA0B0-943C-A65B-45B3-496FD2740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4000" dirty="0"/>
            </a:br>
            <a:r>
              <a:rPr lang="en-US" sz="4000" dirty="0"/>
              <a:t>Excluded Debt</a:t>
            </a:r>
            <a:br>
              <a:rPr lang="en-US" dirty="0"/>
            </a:br>
            <a:r>
              <a:rPr lang="en-US" sz="2700" dirty="0"/>
              <a:t>(Smooth previous slide with Stabilization Fund)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E4F047-9A97-CE3C-7E89-0734D6075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90A01CE-7CEA-577D-DCD0-A431CC639F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0781474"/>
              </p:ext>
            </p:extLst>
          </p:nvPr>
        </p:nvGraphicFramePr>
        <p:xfrm>
          <a:off x="609600" y="1757363"/>
          <a:ext cx="10972800" cy="436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30858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B21F7-4F92-BDFD-FE47-5DF95B478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8674" y="4572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What has changed since last winter?</a:t>
            </a:r>
            <a:br>
              <a:rPr lang="en-US" sz="3600" dirty="0"/>
            </a:br>
            <a:r>
              <a:rPr lang="en-US" sz="2700" dirty="0"/>
              <a:t>Increase $340 in FY24, average $275 over 25yrs</a:t>
            </a:r>
            <a:br>
              <a:rPr lang="en-US" sz="2700" dirty="0"/>
            </a:br>
            <a:r>
              <a:rPr lang="en-US" sz="2700" dirty="0"/>
              <a:t>74% is due to Interest Rates; 26% due to additional $7.2 million costs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60A631-37F2-E5CA-3A14-E8561DCA8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BF1918F-471C-E2AF-5824-7D3AD702F73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09600" y="1600200"/>
          <a:ext cx="10972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0152610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096C0779B6944AB6CF6C4004068BD4" ma:contentTypeVersion="15" ma:contentTypeDescription="Create a new document." ma:contentTypeScope="" ma:versionID="b276a989f07f45c57316bc572fa26182">
  <xsd:schema xmlns:xsd="http://www.w3.org/2001/XMLSchema" xmlns:xs="http://www.w3.org/2001/XMLSchema" xmlns:p="http://schemas.microsoft.com/office/2006/metadata/properties" xmlns:ns1="http://schemas.microsoft.com/sharepoint/v3" xmlns:ns2="353e7e51-129d-4be4-a176-58312b68dea3" xmlns:ns3="f428b787-2277-4073-a7fe-e04eb808bb87" targetNamespace="http://schemas.microsoft.com/office/2006/metadata/properties" ma:root="true" ma:fieldsID="e3445f309d54ee30e6d48719bb7a727f" ns1:_="" ns2:_="" ns3:_="">
    <xsd:import namespace="http://schemas.microsoft.com/sharepoint/v3"/>
    <xsd:import namespace="353e7e51-129d-4be4-a176-58312b68dea3"/>
    <xsd:import namespace="f428b787-2277-4073-a7fe-e04eb808bb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e7e51-129d-4be4-a176-58312b68de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eebebd48-0262-4b3c-be1e-fe88a3d91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28b787-2277-4073-a7fe-e04eb808bb87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00afa956-1c28-42f7-a035-33042d6fc447}" ma:internalName="TaxCatchAll" ma:showField="CatchAllData" ma:web="f428b787-2277-4073-a7fe-e04eb808bb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353e7e51-129d-4be4-a176-58312b68dea3">
      <Terms xmlns="http://schemas.microsoft.com/office/infopath/2007/PartnerControls"/>
    </lcf76f155ced4ddcb4097134ff3c332f>
    <TaxCatchAll xmlns="f428b787-2277-4073-a7fe-e04eb808bb87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DB04421-D995-4E3A-8F79-7678BB10E089}"/>
</file>

<file path=customXml/itemProps2.xml><?xml version="1.0" encoding="utf-8"?>
<ds:datastoreItem xmlns:ds="http://schemas.openxmlformats.org/officeDocument/2006/customXml" ds:itemID="{53E53DF2-BE36-4388-88D4-8B27D15E04A2}"/>
</file>

<file path=customXml/itemProps3.xml><?xml version="1.0" encoding="utf-8"?>
<ds:datastoreItem xmlns:ds="http://schemas.openxmlformats.org/officeDocument/2006/customXml" ds:itemID="{AE614A97-B96D-49E7-8334-1A7D6CCCA961}"/>
</file>

<file path=docProps/app.xml><?xml version="1.0" encoding="utf-8"?>
<Properties xmlns="http://schemas.openxmlformats.org/officeDocument/2006/extended-properties" xmlns:vt="http://schemas.openxmlformats.org/officeDocument/2006/docPropsVTypes">
  <TotalTime>649</TotalTime>
  <Words>303</Words>
  <Application>Microsoft Office PowerPoint</Application>
  <PresentationFormat>Widescreen</PresentationFormat>
  <Paragraphs>79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 Theme</vt:lpstr>
      <vt:lpstr>Middle School  Impact on Median Household</vt:lpstr>
      <vt:lpstr> Existing Excluded Debt (without any Middle School debt)</vt:lpstr>
      <vt:lpstr> Excluded Debt – Middle School</vt:lpstr>
      <vt:lpstr> Excluded Debt – Middle School</vt:lpstr>
      <vt:lpstr>Excluded Debt (all Middle School debt added as level debt service)</vt:lpstr>
      <vt:lpstr> Excluded Debt (Smooth previous slide with Stabilization Fund)</vt:lpstr>
      <vt:lpstr>What has changed since last winter? Increase $340 in FY24, average $275 over 25yrs 74% is due to Interest Rates; 26% due to additional $7.2 million costs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Jeremy Romanul</dc:creator>
  <cp:lastModifiedBy>Christopher Carmody</cp:lastModifiedBy>
  <cp:revision>43</cp:revision>
  <cp:lastPrinted>2022-01-17T22:06:14Z</cp:lastPrinted>
  <dcterms:created xsi:type="dcterms:W3CDTF">2019-12-06T14:04:59Z</dcterms:created>
  <dcterms:modified xsi:type="dcterms:W3CDTF">2022-11-16T21:45:24Z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0x01010015096C0779B6944AB6CF6C4004068BD4</vt:lpwstr>
  </property>
</Properties>
</file>