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0" r:id="rId2"/>
    <p:sldId id="310" r:id="rId3"/>
    <p:sldId id="311" r:id="rId4"/>
    <p:sldId id="460" r:id="rId5"/>
    <p:sldId id="461" r:id="rId6"/>
    <p:sldId id="257" r:id="rId7"/>
    <p:sldId id="462" r:id="rId8"/>
    <p:sldId id="271" r:id="rId9"/>
    <p:sldId id="464" r:id="rId10"/>
    <p:sldId id="290" r:id="rId11"/>
    <p:sldId id="463" r:id="rId12"/>
    <p:sldId id="465" r:id="rId13"/>
    <p:sldId id="467" r:id="rId14"/>
    <p:sldId id="468" r:id="rId15"/>
    <p:sldId id="466" r:id="rId16"/>
  </p:sldIdLst>
  <p:sldSz cx="9144000" cy="5143500" type="screen16x9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3333CC"/>
    <a:srgbClr val="0000CC"/>
    <a:srgbClr val="0000FF"/>
    <a:srgbClr val="000099"/>
    <a:srgbClr val="0033CC"/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93469" autoAdjust="0"/>
  </p:normalViewPr>
  <p:slideViewPr>
    <p:cSldViewPr>
      <p:cViewPr varScale="1">
        <p:scale>
          <a:sx n="82" d="100"/>
          <a:sy n="82" d="100"/>
        </p:scale>
        <p:origin x="74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3871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42" y="4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5806F-6B6E-413C-8A0B-EED0BC29406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CBAFA19-D9B6-4D59-8764-F42383990325}">
      <dgm:prSet phldrT="[Text]" custT="1"/>
      <dgm:spPr/>
      <dgm:t>
        <a:bodyPr/>
        <a:lstStyle/>
        <a:p>
          <a:r>
            <a:rPr lang="en-US" sz="2000" b="1" dirty="0"/>
            <a:t>Town Meeting </a:t>
          </a:r>
          <a:r>
            <a:rPr lang="en-US" sz="2000" b="0" dirty="0"/>
            <a:t>authorizes filing of home rule petitions for state legislation</a:t>
          </a:r>
        </a:p>
      </dgm:t>
    </dgm:pt>
    <dgm:pt modelId="{FC1055FA-C201-4F69-ADEB-49181DAF4747}" type="parTrans" cxnId="{02D35F4C-DDA8-42E5-BE24-E15C1CDB5E02}">
      <dgm:prSet/>
      <dgm:spPr/>
      <dgm:t>
        <a:bodyPr/>
        <a:lstStyle/>
        <a:p>
          <a:endParaRPr lang="en-US"/>
        </a:p>
      </dgm:t>
    </dgm:pt>
    <dgm:pt modelId="{DDD1C59F-AF54-413C-AC21-F76F8E4DBA5B}" type="sibTrans" cxnId="{02D35F4C-DDA8-42E5-BE24-E15C1CDB5E02}">
      <dgm:prSet/>
      <dgm:spPr/>
      <dgm:t>
        <a:bodyPr/>
        <a:lstStyle/>
        <a:p>
          <a:endParaRPr lang="en-US"/>
        </a:p>
      </dgm:t>
    </dgm:pt>
    <dgm:pt modelId="{1CF381C1-C64F-45F9-8473-E4CA9EEEF469}">
      <dgm:prSet phldrT="[Text]" custT="1"/>
      <dgm:spPr/>
      <dgm:t>
        <a:bodyPr/>
        <a:lstStyle/>
        <a:p>
          <a:r>
            <a:rPr lang="en-US" sz="2000" dirty="0"/>
            <a:t>Bills filed by Concord’s legislators, heard by committee; passed by full House &amp; Senate, and signed into law by Governor</a:t>
          </a:r>
        </a:p>
      </dgm:t>
    </dgm:pt>
    <dgm:pt modelId="{905564BC-9E6A-42F9-BDA4-7F4D34FC0F5C}" type="parTrans" cxnId="{51E9762E-E764-4152-A1D8-03F312C03816}">
      <dgm:prSet/>
      <dgm:spPr/>
      <dgm:t>
        <a:bodyPr/>
        <a:lstStyle/>
        <a:p>
          <a:endParaRPr lang="en-US"/>
        </a:p>
      </dgm:t>
    </dgm:pt>
    <dgm:pt modelId="{6F6FC96F-84EB-474F-A13E-368FA9EDBDAA}" type="sibTrans" cxnId="{51E9762E-E764-4152-A1D8-03F312C03816}">
      <dgm:prSet/>
      <dgm:spPr/>
      <dgm:t>
        <a:bodyPr/>
        <a:lstStyle/>
        <a:p>
          <a:endParaRPr lang="en-US"/>
        </a:p>
      </dgm:t>
    </dgm:pt>
    <dgm:pt modelId="{46FA3FB8-5635-486C-BFFD-AF0D83628321}">
      <dgm:prSet phldrT="[Text]" custT="1"/>
      <dgm:spPr/>
      <dgm:t>
        <a:bodyPr/>
        <a:lstStyle/>
        <a:p>
          <a:r>
            <a:rPr lang="en-US" sz="2000" b="1" dirty="0"/>
            <a:t>Town Meeting voters</a:t>
          </a:r>
          <a:r>
            <a:rPr lang="en-US" sz="2000" dirty="0"/>
            <a:t> approve enacted legislation</a:t>
          </a:r>
        </a:p>
      </dgm:t>
    </dgm:pt>
    <dgm:pt modelId="{CF154576-51D0-4D25-A6E2-7B78D667CDF8}" type="parTrans" cxnId="{5962EE0B-2892-4DC4-9B1F-E5C0FEAC7FD9}">
      <dgm:prSet/>
      <dgm:spPr/>
      <dgm:t>
        <a:bodyPr/>
        <a:lstStyle/>
        <a:p>
          <a:endParaRPr lang="en-US"/>
        </a:p>
      </dgm:t>
    </dgm:pt>
    <dgm:pt modelId="{637D1834-9154-4534-AAD1-1B1F5FBC3F3B}" type="sibTrans" cxnId="{5962EE0B-2892-4DC4-9B1F-E5C0FEAC7FD9}">
      <dgm:prSet/>
      <dgm:spPr/>
      <dgm:t>
        <a:bodyPr/>
        <a:lstStyle/>
        <a:p>
          <a:endParaRPr lang="en-US"/>
        </a:p>
      </dgm:t>
    </dgm:pt>
    <dgm:pt modelId="{FD4872DB-EDEE-4C31-83B1-1A7DD53BB973}" type="pres">
      <dgm:prSet presAssocID="{B055806F-6B6E-413C-8A0B-EED0BC29406D}" presName="Name0" presStyleCnt="0">
        <dgm:presLayoutVars>
          <dgm:dir/>
          <dgm:resizeHandles val="exact"/>
        </dgm:presLayoutVars>
      </dgm:prSet>
      <dgm:spPr/>
    </dgm:pt>
    <dgm:pt modelId="{483B7CBE-2FD8-4112-BE7A-679B65C1F35B}" type="pres">
      <dgm:prSet presAssocID="{6CBAFA19-D9B6-4D59-8764-F42383990325}" presName="node" presStyleLbl="node1" presStyleIdx="0" presStyleCnt="3">
        <dgm:presLayoutVars>
          <dgm:bulletEnabled val="1"/>
        </dgm:presLayoutVars>
      </dgm:prSet>
      <dgm:spPr/>
    </dgm:pt>
    <dgm:pt modelId="{8E240AF1-2691-4C83-921F-2540A9CE24CE}" type="pres">
      <dgm:prSet presAssocID="{DDD1C59F-AF54-413C-AC21-F76F8E4DBA5B}" presName="sibTrans" presStyleLbl="sibTrans2D1" presStyleIdx="0" presStyleCnt="2"/>
      <dgm:spPr/>
    </dgm:pt>
    <dgm:pt modelId="{B8422C2A-38A5-44AC-AB04-A80B0358B76B}" type="pres">
      <dgm:prSet presAssocID="{DDD1C59F-AF54-413C-AC21-F76F8E4DBA5B}" presName="connectorText" presStyleLbl="sibTrans2D1" presStyleIdx="0" presStyleCnt="2"/>
      <dgm:spPr/>
    </dgm:pt>
    <dgm:pt modelId="{FAC60E0D-41CB-4C3C-893C-24F7F8F57AE9}" type="pres">
      <dgm:prSet presAssocID="{1CF381C1-C64F-45F9-8473-E4CA9EEEF469}" presName="node" presStyleLbl="node1" presStyleIdx="1" presStyleCnt="3">
        <dgm:presLayoutVars>
          <dgm:bulletEnabled val="1"/>
        </dgm:presLayoutVars>
      </dgm:prSet>
      <dgm:spPr/>
    </dgm:pt>
    <dgm:pt modelId="{D914504C-2B68-485E-ADCA-710257A672FB}" type="pres">
      <dgm:prSet presAssocID="{6F6FC96F-84EB-474F-A13E-368FA9EDBDAA}" presName="sibTrans" presStyleLbl="sibTrans2D1" presStyleIdx="1" presStyleCnt="2"/>
      <dgm:spPr/>
    </dgm:pt>
    <dgm:pt modelId="{CA8496D5-E337-4EC1-A2FE-B6B574DA0D73}" type="pres">
      <dgm:prSet presAssocID="{6F6FC96F-84EB-474F-A13E-368FA9EDBDAA}" presName="connectorText" presStyleLbl="sibTrans2D1" presStyleIdx="1" presStyleCnt="2"/>
      <dgm:spPr/>
    </dgm:pt>
    <dgm:pt modelId="{FE6495DC-66EB-4F4A-9284-5E6F3785EDF7}" type="pres">
      <dgm:prSet presAssocID="{46FA3FB8-5635-486C-BFFD-AF0D83628321}" presName="node" presStyleLbl="node1" presStyleIdx="2" presStyleCnt="3">
        <dgm:presLayoutVars>
          <dgm:bulletEnabled val="1"/>
        </dgm:presLayoutVars>
      </dgm:prSet>
      <dgm:spPr/>
    </dgm:pt>
  </dgm:ptLst>
  <dgm:cxnLst>
    <dgm:cxn modelId="{C751B203-B4FC-4010-9102-84C4A312F48C}" type="presOf" srcId="{46FA3FB8-5635-486C-BFFD-AF0D83628321}" destId="{FE6495DC-66EB-4F4A-9284-5E6F3785EDF7}" srcOrd="0" destOrd="0" presId="urn:microsoft.com/office/officeart/2005/8/layout/process1"/>
    <dgm:cxn modelId="{5962EE0B-2892-4DC4-9B1F-E5C0FEAC7FD9}" srcId="{B055806F-6B6E-413C-8A0B-EED0BC29406D}" destId="{46FA3FB8-5635-486C-BFFD-AF0D83628321}" srcOrd="2" destOrd="0" parTransId="{CF154576-51D0-4D25-A6E2-7B78D667CDF8}" sibTransId="{637D1834-9154-4534-AAD1-1B1F5FBC3F3B}"/>
    <dgm:cxn modelId="{0EC04615-A37C-4363-9758-8DFCEE44CE9C}" type="presOf" srcId="{6F6FC96F-84EB-474F-A13E-368FA9EDBDAA}" destId="{D914504C-2B68-485E-ADCA-710257A672FB}" srcOrd="0" destOrd="0" presId="urn:microsoft.com/office/officeart/2005/8/layout/process1"/>
    <dgm:cxn modelId="{51E9762E-E764-4152-A1D8-03F312C03816}" srcId="{B055806F-6B6E-413C-8A0B-EED0BC29406D}" destId="{1CF381C1-C64F-45F9-8473-E4CA9EEEF469}" srcOrd="1" destOrd="0" parTransId="{905564BC-9E6A-42F9-BDA4-7F4D34FC0F5C}" sibTransId="{6F6FC96F-84EB-474F-A13E-368FA9EDBDAA}"/>
    <dgm:cxn modelId="{65E78F48-BD4A-47D0-B182-992376223EFB}" type="presOf" srcId="{6CBAFA19-D9B6-4D59-8764-F42383990325}" destId="{483B7CBE-2FD8-4112-BE7A-679B65C1F35B}" srcOrd="0" destOrd="0" presId="urn:microsoft.com/office/officeart/2005/8/layout/process1"/>
    <dgm:cxn modelId="{02D35F4C-DDA8-42E5-BE24-E15C1CDB5E02}" srcId="{B055806F-6B6E-413C-8A0B-EED0BC29406D}" destId="{6CBAFA19-D9B6-4D59-8764-F42383990325}" srcOrd="0" destOrd="0" parTransId="{FC1055FA-C201-4F69-ADEB-49181DAF4747}" sibTransId="{DDD1C59F-AF54-413C-AC21-F76F8E4DBA5B}"/>
    <dgm:cxn modelId="{C57FF688-4CC3-4BAE-B404-46B7EFDF7916}" type="presOf" srcId="{DDD1C59F-AF54-413C-AC21-F76F8E4DBA5B}" destId="{8E240AF1-2691-4C83-921F-2540A9CE24CE}" srcOrd="0" destOrd="0" presId="urn:microsoft.com/office/officeart/2005/8/layout/process1"/>
    <dgm:cxn modelId="{B9D9688F-C06E-4966-BF93-02AF68381CA7}" type="presOf" srcId="{DDD1C59F-AF54-413C-AC21-F76F8E4DBA5B}" destId="{B8422C2A-38A5-44AC-AB04-A80B0358B76B}" srcOrd="1" destOrd="0" presId="urn:microsoft.com/office/officeart/2005/8/layout/process1"/>
    <dgm:cxn modelId="{BD7300CC-03CE-40C4-95CC-0C72456AD90A}" type="presOf" srcId="{6F6FC96F-84EB-474F-A13E-368FA9EDBDAA}" destId="{CA8496D5-E337-4EC1-A2FE-B6B574DA0D73}" srcOrd="1" destOrd="0" presId="urn:microsoft.com/office/officeart/2005/8/layout/process1"/>
    <dgm:cxn modelId="{ACB2A7E6-A23D-4D5B-A024-61E10F45CAB2}" type="presOf" srcId="{1CF381C1-C64F-45F9-8473-E4CA9EEEF469}" destId="{FAC60E0D-41CB-4C3C-893C-24F7F8F57AE9}" srcOrd="0" destOrd="0" presId="urn:microsoft.com/office/officeart/2005/8/layout/process1"/>
    <dgm:cxn modelId="{D82572F0-77E9-4221-BC90-9F125851536F}" type="presOf" srcId="{B055806F-6B6E-413C-8A0B-EED0BC29406D}" destId="{FD4872DB-EDEE-4C31-83B1-1A7DD53BB973}" srcOrd="0" destOrd="0" presId="urn:microsoft.com/office/officeart/2005/8/layout/process1"/>
    <dgm:cxn modelId="{189B58F3-A286-4C9A-BDB5-D265424F2D2B}" type="presParOf" srcId="{FD4872DB-EDEE-4C31-83B1-1A7DD53BB973}" destId="{483B7CBE-2FD8-4112-BE7A-679B65C1F35B}" srcOrd="0" destOrd="0" presId="urn:microsoft.com/office/officeart/2005/8/layout/process1"/>
    <dgm:cxn modelId="{1F3F7CF7-6806-4AED-A2CA-5AA398617F79}" type="presParOf" srcId="{FD4872DB-EDEE-4C31-83B1-1A7DD53BB973}" destId="{8E240AF1-2691-4C83-921F-2540A9CE24CE}" srcOrd="1" destOrd="0" presId="urn:microsoft.com/office/officeart/2005/8/layout/process1"/>
    <dgm:cxn modelId="{3DAC592F-0687-4FF0-90E0-99F39ABBCB6C}" type="presParOf" srcId="{8E240AF1-2691-4C83-921F-2540A9CE24CE}" destId="{B8422C2A-38A5-44AC-AB04-A80B0358B76B}" srcOrd="0" destOrd="0" presId="urn:microsoft.com/office/officeart/2005/8/layout/process1"/>
    <dgm:cxn modelId="{EAB1C003-BC8D-4FC8-865C-915A23EB84B4}" type="presParOf" srcId="{FD4872DB-EDEE-4C31-83B1-1A7DD53BB973}" destId="{FAC60E0D-41CB-4C3C-893C-24F7F8F57AE9}" srcOrd="2" destOrd="0" presId="urn:microsoft.com/office/officeart/2005/8/layout/process1"/>
    <dgm:cxn modelId="{D9669E01-1F5B-4537-B29C-F5D5E6A33AAB}" type="presParOf" srcId="{FD4872DB-EDEE-4C31-83B1-1A7DD53BB973}" destId="{D914504C-2B68-485E-ADCA-710257A672FB}" srcOrd="3" destOrd="0" presId="urn:microsoft.com/office/officeart/2005/8/layout/process1"/>
    <dgm:cxn modelId="{DBA36B30-072F-4807-B808-76E214F76642}" type="presParOf" srcId="{D914504C-2B68-485E-ADCA-710257A672FB}" destId="{CA8496D5-E337-4EC1-A2FE-B6B574DA0D73}" srcOrd="0" destOrd="0" presId="urn:microsoft.com/office/officeart/2005/8/layout/process1"/>
    <dgm:cxn modelId="{D593E07E-59C9-4041-A66C-07572D30242C}" type="presParOf" srcId="{FD4872DB-EDEE-4C31-83B1-1A7DD53BB973}" destId="{FE6495DC-66EB-4F4A-9284-5E6F3785EDF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B7CBE-2FD8-4112-BE7A-679B65C1F35B}">
      <dsp:nvSpPr>
        <dsp:cNvPr id="0" name=""/>
        <dsp:cNvSpPr/>
      </dsp:nvSpPr>
      <dsp:spPr>
        <a:xfrm>
          <a:off x="7366" y="220579"/>
          <a:ext cx="2201912" cy="25481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Town Meeting </a:t>
          </a:r>
          <a:r>
            <a:rPr lang="en-US" sz="2000" b="0" kern="1200" dirty="0"/>
            <a:t>authorizes filing of home rule petitions for state legislation</a:t>
          </a:r>
        </a:p>
      </dsp:txBody>
      <dsp:txXfrm>
        <a:off x="71858" y="285071"/>
        <a:ext cx="2072928" cy="2419127"/>
      </dsp:txXfrm>
    </dsp:sp>
    <dsp:sp modelId="{8E240AF1-2691-4C83-921F-2540A9CE24CE}">
      <dsp:nvSpPr>
        <dsp:cNvPr id="0" name=""/>
        <dsp:cNvSpPr/>
      </dsp:nvSpPr>
      <dsp:spPr>
        <a:xfrm>
          <a:off x="2429470" y="1221597"/>
          <a:ext cx="466805" cy="546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429470" y="1330812"/>
        <a:ext cx="326764" cy="327644"/>
      </dsp:txXfrm>
    </dsp:sp>
    <dsp:sp modelId="{FAC60E0D-41CB-4C3C-893C-24F7F8F57AE9}">
      <dsp:nvSpPr>
        <dsp:cNvPr id="0" name=""/>
        <dsp:cNvSpPr/>
      </dsp:nvSpPr>
      <dsp:spPr>
        <a:xfrm>
          <a:off x="3090043" y="220579"/>
          <a:ext cx="2201912" cy="25481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Bills filed by Concord’s legislators, heard by committee; passed by full House &amp; Senate, and signed into law by Governor</a:t>
          </a:r>
        </a:p>
      </dsp:txBody>
      <dsp:txXfrm>
        <a:off x="3154535" y="285071"/>
        <a:ext cx="2072928" cy="2419127"/>
      </dsp:txXfrm>
    </dsp:sp>
    <dsp:sp modelId="{D914504C-2B68-485E-ADCA-710257A672FB}">
      <dsp:nvSpPr>
        <dsp:cNvPr id="0" name=""/>
        <dsp:cNvSpPr/>
      </dsp:nvSpPr>
      <dsp:spPr>
        <a:xfrm>
          <a:off x="5512147" y="1221597"/>
          <a:ext cx="466805" cy="546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512147" y="1330812"/>
        <a:ext cx="326764" cy="327644"/>
      </dsp:txXfrm>
    </dsp:sp>
    <dsp:sp modelId="{FE6495DC-66EB-4F4A-9284-5E6F3785EDF7}">
      <dsp:nvSpPr>
        <dsp:cNvPr id="0" name=""/>
        <dsp:cNvSpPr/>
      </dsp:nvSpPr>
      <dsp:spPr>
        <a:xfrm>
          <a:off x="6172720" y="220579"/>
          <a:ext cx="2201912" cy="25481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Town Meeting voters</a:t>
          </a:r>
          <a:r>
            <a:rPr lang="en-US" sz="2000" kern="1200" dirty="0"/>
            <a:t> approve enacted legislation</a:t>
          </a:r>
        </a:p>
      </dsp:txBody>
      <dsp:txXfrm>
        <a:off x="6237212" y="285071"/>
        <a:ext cx="2072928" cy="2419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5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84027-9DAD-483B-B8B3-F406C83F12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90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4699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FA4D-3DC0-C945-A37F-20BCE9536D4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8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2599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85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536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31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FA4D-3DC0-C945-A37F-20BCE9536D4A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5475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98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14394"/>
            <a:ext cx="8458200" cy="1681156"/>
          </a:xfrm>
        </p:spPr>
        <p:txBody>
          <a:bodyPr>
            <a:noAutofit/>
          </a:bodyPr>
          <a:lstStyle/>
          <a:p>
            <a:r>
              <a:rPr lang="en-US" sz="3200" b="1" dirty="0"/>
              <a:t>Reauthorize Home Rule Petitions </a:t>
            </a:r>
            <a:br>
              <a:rPr lang="en-US" sz="3200" b="1" dirty="0"/>
            </a:br>
            <a:r>
              <a:rPr lang="en-US" sz="3200" b="1" dirty="0"/>
              <a:t>for Special Legislation to Fund </a:t>
            </a:r>
            <a:br>
              <a:rPr lang="en-US" sz="3200" b="1" dirty="0"/>
            </a:br>
            <a:r>
              <a:rPr lang="en-US" sz="3200" b="1" dirty="0"/>
              <a:t>Concord Municipal Affordable Housing Trust</a:t>
            </a:r>
            <a:br>
              <a:rPr lang="en-US" sz="3200" b="1" dirty="0"/>
            </a:b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CECBEEF-26A4-7E1D-C019-4E667782F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24150"/>
            <a:ext cx="6400800" cy="1504950"/>
          </a:xfrm>
        </p:spPr>
        <p:txBody>
          <a:bodyPr/>
          <a:lstStyle/>
          <a:p>
            <a:r>
              <a:rPr lang="en-US" dirty="0"/>
              <a:t>Article 2 – Real Estate Transfer Fee</a:t>
            </a:r>
          </a:p>
          <a:p>
            <a:r>
              <a:rPr lang="en-US" dirty="0"/>
              <a:t>Article 3 – Building Permit Surcharge</a:t>
            </a:r>
          </a:p>
        </p:txBody>
      </p:sp>
    </p:spTree>
    <p:extLst>
      <p:ext uri="{BB962C8B-B14F-4D97-AF65-F5344CB8AC3E}">
        <p14:creationId xmlns:p14="http://schemas.microsoft.com/office/powerpoint/2010/main" val="324920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819150"/>
            <a:ext cx="6858000" cy="609600"/>
          </a:xfrm>
        </p:spPr>
        <p:txBody>
          <a:bodyPr>
            <a:noAutofit/>
          </a:bodyPr>
          <a:lstStyle/>
          <a:p>
            <a:pPr algn="l"/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45834B2-40B7-4E65-BDBF-FE2D2B8A3F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042248"/>
              </p:ext>
            </p:extLst>
          </p:nvPr>
        </p:nvGraphicFramePr>
        <p:xfrm>
          <a:off x="381000" y="1428750"/>
          <a:ext cx="8382000" cy="2989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2D7FAAEA-77DF-712E-CC0E-3A9EC0976E22}"/>
              </a:ext>
            </a:extLst>
          </p:cNvPr>
          <p:cNvSpPr txBox="1">
            <a:spLocks/>
          </p:cNvSpPr>
          <p:nvPr/>
        </p:nvSpPr>
        <p:spPr>
          <a:xfrm>
            <a:off x="457200" y="629615"/>
            <a:ext cx="8229600" cy="765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Home Rule Petition Process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23BF9E8-6B7B-6232-3474-60BB5B7138F6}"/>
              </a:ext>
            </a:extLst>
          </p:cNvPr>
          <p:cNvSpPr txBox="1">
            <a:spLocks/>
          </p:cNvSpPr>
          <p:nvPr/>
        </p:nvSpPr>
        <p:spPr>
          <a:xfrm>
            <a:off x="1676400" y="438150"/>
            <a:ext cx="7010400" cy="304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 &amp; 3: Reauthorize Home Rule Petitions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349153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4351"/>
            <a:ext cx="5657850" cy="888176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ARTICLE 3. Reauthorize Home Rule Petition for Building Permit Surcharge for Affordable Housing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066" y="1768642"/>
            <a:ext cx="6109034" cy="2708108"/>
          </a:xfrm>
        </p:spPr>
        <p:txBody>
          <a:bodyPr>
            <a:noAutofit/>
          </a:bodyPr>
          <a:lstStyle/>
          <a:p>
            <a:pPr algn="l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>
                <a:cs typeface="Arial" panose="020B0604020202020204" pitchFamily="34" charset="0"/>
              </a:rPr>
              <a:t>ARTICLE 3.  Mr. Johnson moves: that the Town take affirmative action on Article 3 as printed in the warrant.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11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9958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352BD-58BF-1868-F87D-BC300D1F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04949"/>
            <a:ext cx="8153400" cy="320040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Article would </a:t>
            </a:r>
            <a:r>
              <a:rPr lang="en-US" dirty="0">
                <a:solidFill>
                  <a:srgbClr val="FFFF00"/>
                </a:solidFill>
              </a:rPr>
              <a:t>reauthorize filing home rule legislation</a:t>
            </a:r>
            <a:r>
              <a:rPr lang="en-US" dirty="0"/>
              <a:t> for 2023-2024 legislative session </a:t>
            </a:r>
            <a:r>
              <a:rPr lang="en-US" dirty="0">
                <a:solidFill>
                  <a:srgbClr val="FFFF00"/>
                </a:solidFill>
              </a:rPr>
              <a:t>for Concord to impose a </a:t>
            </a:r>
            <a:r>
              <a:rPr lang="en-US" b="1" dirty="0">
                <a:solidFill>
                  <a:srgbClr val="FFFF00"/>
                </a:solidFill>
              </a:rPr>
              <a:t>building permit surcharge</a:t>
            </a:r>
            <a:r>
              <a:rPr lang="en-US" dirty="0"/>
              <a:t> for </a:t>
            </a:r>
            <a:r>
              <a:rPr lang="en-US" dirty="0">
                <a:solidFill>
                  <a:srgbClr val="FFFF00"/>
                </a:solidFill>
              </a:rPr>
              <a:t>deposit in </a:t>
            </a:r>
            <a:r>
              <a:rPr lang="en-US" b="1" dirty="0">
                <a:solidFill>
                  <a:srgbClr val="FFFF00"/>
                </a:solidFill>
              </a:rPr>
              <a:t>Concord </a:t>
            </a:r>
            <a:r>
              <a:rPr lang="en-US" dirty="0">
                <a:solidFill>
                  <a:srgbClr val="FFFF00"/>
                </a:solidFill>
              </a:rPr>
              <a:t>Municipal Affordable Housing Trust Fund</a:t>
            </a:r>
          </a:p>
          <a:p>
            <a:r>
              <a:rPr lang="en-US" dirty="0"/>
              <a:t>For </a:t>
            </a:r>
            <a:r>
              <a:rPr lang="en-US" b="1" dirty="0"/>
              <a:t>affordable housing </a:t>
            </a:r>
            <a:r>
              <a:rPr lang="en-US" dirty="0"/>
              <a:t>to benefit families and individuals with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rgbClr val="FFFF00"/>
                </a:solidFill>
              </a:rPr>
              <a:t>incomes of up to 150% of AMI </a:t>
            </a:r>
            <a:r>
              <a:rPr lang="en-US" dirty="0">
                <a:solidFill>
                  <a:srgbClr val="FFFF00"/>
                </a:solidFill>
              </a:rPr>
              <a:t>(Area Mean Income)</a:t>
            </a:r>
            <a:r>
              <a:rPr lang="en-US" i="1" dirty="0"/>
              <a:t> </a:t>
            </a:r>
            <a:endParaRPr lang="en-US" dirty="0"/>
          </a:p>
          <a:p>
            <a:r>
              <a:rPr lang="en-US" dirty="0"/>
              <a:t>Home rule petition, if enacted</a:t>
            </a:r>
            <a:r>
              <a:rPr lang="en-US" dirty="0">
                <a:solidFill>
                  <a:srgbClr val="FFFF00"/>
                </a:solidFill>
              </a:rPr>
              <a:t>, would require acceptance of that special act by vote of town meeting.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D26C12-9F5E-0121-14E5-D91EFD9BA948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52074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 3: Reauthorize Home Rule Petition for </a:t>
            </a:r>
          </a:p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Building Permit Surcharge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4146759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352BD-58BF-1868-F87D-BC300D1F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04950"/>
            <a:ext cx="8305800" cy="3429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Revenue estimate for building permit surcharge will depend upon </a:t>
            </a:r>
            <a:r>
              <a:rPr lang="en-US" dirty="0">
                <a:solidFill>
                  <a:srgbClr val="FFFF00"/>
                </a:solidFill>
              </a:rPr>
              <a:t>surcharge rate Select Board adopts.</a:t>
            </a:r>
            <a:r>
              <a:rPr lang="en-US" dirty="0"/>
              <a:t> </a:t>
            </a:r>
          </a:p>
          <a:p>
            <a:r>
              <a:rPr lang="en-US" dirty="0"/>
              <a:t>For 2021, $1,148,000 was raised from building permit fee of $12 per $1,000 of construction value.   </a:t>
            </a:r>
          </a:p>
          <a:p>
            <a:pPr lvl="1"/>
            <a:r>
              <a:rPr lang="en-US" dirty="0"/>
              <a:t>So, for example, a surcharge of $3.60 per $1,000/CV (30%) would have added $344,000, according to the Town.</a:t>
            </a:r>
          </a:p>
          <a:p>
            <a:pPr lvl="1"/>
            <a:r>
              <a:rPr lang="en-US" dirty="0"/>
              <a:t>$6/$1,000 (50%), would have added $574,000.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D26C12-9F5E-0121-14E5-D91EFD9BA948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52074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 3: Reauthorize Home Rule Petition for </a:t>
            </a:r>
          </a:p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Building Permit Surcharge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417232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14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4785" y="1657350"/>
            <a:ext cx="7620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prstClr val="white"/>
                </a:solidFill>
                <a:latin typeface="Calibri"/>
              </a:rPr>
              <a:t>Revised revenue estimates for 2022, per Town staff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39861"/>
              </p:ext>
            </p:extLst>
          </p:nvPr>
        </p:nvGraphicFramePr>
        <p:xfrm>
          <a:off x="647700" y="2216320"/>
          <a:ext cx="7848599" cy="1371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670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717">
                  <a:extLst>
                    <a:ext uri="{9D8B030D-6E8A-4147-A177-3AD203B41FA5}">
                      <a16:colId xmlns:a16="http://schemas.microsoft.com/office/drawing/2014/main" val="4116041090"/>
                    </a:ext>
                  </a:extLst>
                </a:gridCol>
                <a:gridCol w="2019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336"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/>
                        <a:t>Source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2019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2022 – low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2022 – high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33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Real Estate Transfer Fee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$1,300,000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$1,900,000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$1,900,000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791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Building Permit Surcharge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1,460,000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344,000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574,000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5042777"/>
                  </a:ext>
                </a:extLst>
              </a:tr>
              <a:tr h="24433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Total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$2,760,000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$2,244,000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$2,474,000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B5B7A93-67DD-A027-56DA-CEA969373292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52074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 &amp; 3: Reauthorize Home Rule Petitions for Real Estate </a:t>
            </a:r>
          </a:p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Transfer Fee &amp; Building Permit Surcharge for Affordable Housing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87C29D-AA15-28E3-EF0D-826EF34FCFCC}"/>
              </a:ext>
            </a:extLst>
          </p:cNvPr>
          <p:cNvSpPr txBox="1"/>
          <p:nvPr/>
        </p:nvSpPr>
        <p:spPr>
          <a:xfrm>
            <a:off x="615412" y="3731747"/>
            <a:ext cx="8071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Building Permit surcharge rate assumptions:</a:t>
            </a:r>
            <a:r>
              <a:rPr lang="en-US" dirty="0"/>
              <a:t>  2019 appears to have been based on $12 per $1,000 of construction value.  For 2022, low  is based on $3.60/$1,000; while high is based on $6.00/$1,000 CV. </a:t>
            </a:r>
          </a:p>
        </p:txBody>
      </p:sp>
    </p:spTree>
    <p:extLst>
      <p:ext uri="{BB962C8B-B14F-4D97-AF65-F5344CB8AC3E}">
        <p14:creationId xmlns:p14="http://schemas.microsoft.com/office/powerpoint/2010/main" val="2925686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14394"/>
            <a:ext cx="8458200" cy="1681156"/>
          </a:xfrm>
        </p:spPr>
        <p:txBody>
          <a:bodyPr>
            <a:noAutofit/>
          </a:bodyPr>
          <a:lstStyle/>
          <a:p>
            <a:r>
              <a:rPr lang="en-US" sz="3200" b="1" dirty="0"/>
              <a:t>Reauthorize Home Rule Petitions </a:t>
            </a:r>
            <a:br>
              <a:rPr lang="en-US" sz="3200" b="1" dirty="0"/>
            </a:br>
            <a:r>
              <a:rPr lang="en-US" sz="3200" b="1" dirty="0"/>
              <a:t>for Special Legislation to Fund </a:t>
            </a:r>
            <a:br>
              <a:rPr lang="en-US" sz="3200" b="1" dirty="0"/>
            </a:br>
            <a:r>
              <a:rPr lang="en-US" sz="3200" b="1" dirty="0"/>
              <a:t>Concord Municipal Affordable Housing Trust</a:t>
            </a:r>
            <a:br>
              <a:rPr lang="en-US" sz="3200" b="1" dirty="0"/>
            </a:b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CECBEEF-26A4-7E1D-C019-4E667782F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24150"/>
            <a:ext cx="6400800" cy="1504950"/>
          </a:xfrm>
        </p:spPr>
        <p:txBody>
          <a:bodyPr/>
          <a:lstStyle/>
          <a:p>
            <a:r>
              <a:rPr lang="en-US" dirty="0"/>
              <a:t>Article 2 – Real Estate Transfer Fee</a:t>
            </a:r>
          </a:p>
          <a:p>
            <a:r>
              <a:rPr lang="en-US" dirty="0"/>
              <a:t>Article 3 – Building Permit Surcharge</a:t>
            </a:r>
          </a:p>
        </p:txBody>
      </p:sp>
    </p:spTree>
    <p:extLst>
      <p:ext uri="{BB962C8B-B14F-4D97-AF65-F5344CB8AC3E}">
        <p14:creationId xmlns:p14="http://schemas.microsoft.com/office/powerpoint/2010/main" val="2399129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ECF1-8335-7486-D0CA-6C44ECB9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8151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/>
              <a:t>     2019 Affordable Housing Funding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F182-0EB3-2DAF-8009-D9666D66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1658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2019 Annual Town Meeting approved the </a:t>
            </a:r>
            <a:r>
              <a:rPr lang="en-US" b="1" dirty="0">
                <a:solidFill>
                  <a:srgbClr val="FFFF00"/>
                </a:solidFill>
              </a:rPr>
              <a:t>Affordable Housing Funding Committee</a:t>
            </a:r>
            <a:r>
              <a:rPr lang="en-US" dirty="0"/>
              <a:t>’s plan to create and fund a </a:t>
            </a:r>
            <a:r>
              <a:rPr lang="en-US" b="1" dirty="0">
                <a:solidFill>
                  <a:srgbClr val="FFFF00"/>
                </a:solidFill>
              </a:rPr>
              <a:t>Concord Municipal Affordable Housing Trust</a:t>
            </a:r>
            <a:r>
              <a:rPr lang="en-US" dirty="0"/>
              <a:t>: </a:t>
            </a:r>
          </a:p>
          <a:p>
            <a:r>
              <a:rPr lang="en-US" i="1" dirty="0"/>
              <a:t>“Concord needs predictable, sustainable revenue sources so that funds are </a:t>
            </a:r>
            <a:r>
              <a:rPr lang="en-US" b="1" i="1" dirty="0">
                <a:solidFill>
                  <a:srgbClr val="FFFF00"/>
                </a:solidFill>
              </a:rPr>
              <a:t>readily available </a:t>
            </a:r>
            <a:r>
              <a:rPr lang="en-US" b="1" i="1" dirty="0"/>
              <a:t>when affordable home opportunities arise </a:t>
            </a:r>
            <a:r>
              <a:rPr lang="en-US" i="1" dirty="0"/>
              <a:t>. . . . Without the necessary funds to </a:t>
            </a:r>
            <a:r>
              <a:rPr lang="en-US" b="1" i="1" dirty="0">
                <a:solidFill>
                  <a:srgbClr val="FFFF00"/>
                </a:solidFill>
              </a:rPr>
              <a:t>act quickly</a:t>
            </a:r>
            <a:r>
              <a:rPr lang="en-US" i="1" dirty="0"/>
              <a:t>, valuable opportunities could be missed.”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0577-1F81-859D-227F-5DDC6655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2A82BD7-BA0D-42EB-4180-A8E1A53C7904}"/>
              </a:ext>
            </a:extLst>
          </p:cNvPr>
          <p:cNvSpPr txBox="1">
            <a:spLocks/>
          </p:cNvSpPr>
          <p:nvPr/>
        </p:nvSpPr>
        <p:spPr>
          <a:xfrm>
            <a:off x="1676400" y="438150"/>
            <a:ext cx="7010400" cy="304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 &amp; 3: Reauthorize Home Rule Petitions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1592529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ECF1-8335-7486-D0CA-6C44ECB9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9615"/>
            <a:ext cx="8229600" cy="765571"/>
          </a:xfrm>
        </p:spPr>
        <p:txBody>
          <a:bodyPr>
            <a:normAutofit/>
          </a:bodyPr>
          <a:lstStyle/>
          <a:p>
            <a:r>
              <a:rPr lang="en-US" sz="3200" b="1" dirty="0"/>
              <a:t>     2019 Affordable Housing Funding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F182-0EB3-2DAF-8009-D9666D66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1658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2019 Town Meeting voters approved </a:t>
            </a:r>
            <a:r>
              <a:rPr lang="en-US" dirty="0">
                <a:solidFill>
                  <a:srgbClr val="FFFF00"/>
                </a:solidFill>
              </a:rPr>
              <a:t>AHFC’s plan </a:t>
            </a:r>
            <a:r>
              <a:rPr lang="en-US" dirty="0"/>
              <a:t>to</a:t>
            </a:r>
          </a:p>
          <a:p>
            <a:r>
              <a:rPr lang="en-US" dirty="0"/>
              <a:t>Accept state statute to </a:t>
            </a:r>
            <a:r>
              <a:rPr lang="en-US" dirty="0">
                <a:solidFill>
                  <a:srgbClr val="FFFF00"/>
                </a:solidFill>
              </a:rPr>
              <a:t>create Municipal Affordable Housing Trust</a:t>
            </a:r>
            <a:r>
              <a:rPr lang="en-US" dirty="0"/>
              <a:t>-- </a:t>
            </a:r>
            <a:r>
              <a:rPr lang="en-US" i="1" dirty="0"/>
              <a:t>bylaw adopted by 2020 Town Meeting</a:t>
            </a:r>
          </a:p>
          <a:p>
            <a:r>
              <a:rPr lang="en-US" b="1" dirty="0">
                <a:solidFill>
                  <a:srgbClr val="FFFF00"/>
                </a:solidFill>
              </a:rPr>
              <a:t>File home rule legislation for real estate transfer fee and building permit surcharge to fund Trust </a:t>
            </a:r>
            <a:r>
              <a:rPr lang="en-US" dirty="0"/>
              <a:t>with estimated $2.6 million/year - </a:t>
            </a:r>
            <a:r>
              <a:rPr lang="en-US" i="1" dirty="0"/>
              <a:t>updated estimate: $2.2 to $2.4-million</a:t>
            </a:r>
          </a:p>
          <a:p>
            <a:r>
              <a:rPr lang="en-US" dirty="0">
                <a:solidFill>
                  <a:srgbClr val="FFFF00"/>
                </a:solidFill>
              </a:rPr>
              <a:t>Appropriate $500,000 </a:t>
            </a:r>
            <a:r>
              <a:rPr lang="en-US" dirty="0"/>
              <a:t>in the meantime –</a:t>
            </a:r>
            <a:r>
              <a:rPr lang="en-US" i="1" dirty="0"/>
              <a:t> also at town meetings in 2020, 2021 &amp; 2022: $2-million total so far.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0577-1F81-859D-227F-5DDC6655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86BBACA-FF72-3D3C-743D-80DB61D53D96}"/>
              </a:ext>
            </a:extLst>
          </p:cNvPr>
          <p:cNvSpPr txBox="1">
            <a:spLocks/>
          </p:cNvSpPr>
          <p:nvPr/>
        </p:nvSpPr>
        <p:spPr>
          <a:xfrm>
            <a:off x="1676400" y="438150"/>
            <a:ext cx="7010400" cy="304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 &amp; 3: Reauthorize Home Rule Petitions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2293051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D1F55A8-5D55-787E-9703-7204EFB751F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9616621"/>
              </p:ext>
            </p:extLst>
          </p:nvPr>
        </p:nvGraphicFramePr>
        <p:xfrm>
          <a:off x="1600200" y="361950"/>
          <a:ext cx="7162800" cy="42671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8271">
                  <a:extLst>
                    <a:ext uri="{9D8B030D-6E8A-4147-A177-3AD203B41FA5}">
                      <a16:colId xmlns:a16="http://schemas.microsoft.com/office/drawing/2014/main" val="3258381494"/>
                    </a:ext>
                  </a:extLst>
                </a:gridCol>
                <a:gridCol w="3003755">
                  <a:extLst>
                    <a:ext uri="{9D8B030D-6E8A-4147-A177-3AD203B41FA5}">
                      <a16:colId xmlns:a16="http://schemas.microsoft.com/office/drawing/2014/main" val="1089246799"/>
                    </a:ext>
                  </a:extLst>
                </a:gridCol>
                <a:gridCol w="1001252">
                  <a:extLst>
                    <a:ext uri="{9D8B030D-6E8A-4147-A177-3AD203B41FA5}">
                      <a16:colId xmlns:a16="http://schemas.microsoft.com/office/drawing/2014/main" val="969438162"/>
                    </a:ext>
                  </a:extLst>
                </a:gridCol>
                <a:gridCol w="1035513">
                  <a:extLst>
                    <a:ext uri="{9D8B030D-6E8A-4147-A177-3AD203B41FA5}">
                      <a16:colId xmlns:a16="http://schemas.microsoft.com/office/drawing/2014/main" val="3287310941"/>
                    </a:ext>
                  </a:extLst>
                </a:gridCol>
                <a:gridCol w="1044009">
                  <a:extLst>
                    <a:ext uri="{9D8B030D-6E8A-4147-A177-3AD203B41FA5}">
                      <a16:colId xmlns:a16="http://schemas.microsoft.com/office/drawing/2014/main" val="1229213198"/>
                    </a:ext>
                  </a:extLst>
                </a:gridCol>
              </a:tblGrid>
              <a:tr h="298462">
                <a:tc>
                  <a:txBody>
                    <a:bodyPr/>
                    <a:lstStyle/>
                    <a:p>
                      <a:r>
                        <a:rPr lang="en-US" sz="1400" b="1" dirty="0"/>
                        <a:t>REVENUES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BY FUNDING SOURCE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9693478"/>
                  </a:ext>
                </a:extLst>
              </a:tr>
              <a:tr h="298462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2019-2022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Annual Town Meetings (4 @ $500,000)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$2,000,000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73928571"/>
                  </a:ext>
                </a:extLst>
              </a:tr>
              <a:tr h="298462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1/4/21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Donation to AHTF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25,000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87859703"/>
                  </a:ext>
                </a:extLst>
              </a:tr>
              <a:tr h="29846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/>
                        <a:t>Sub-total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$2,025,000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27187796"/>
                  </a:ext>
                </a:extLst>
              </a:tr>
              <a:tr h="298462">
                <a:tc>
                  <a:txBody>
                    <a:bodyPr/>
                    <a:lstStyle/>
                    <a:p>
                      <a:r>
                        <a:rPr lang="en-US" sz="1400" b="1" dirty="0"/>
                        <a:t>EXPENSES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BY PROJECT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i="1" dirty="0"/>
                        <a:t>applicant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02234938"/>
                  </a:ext>
                </a:extLst>
              </a:tr>
              <a:tr h="362994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7/1/19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FF00"/>
                          </a:solidFill>
                        </a:rPr>
                        <a:t>930 Main St (2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CHDC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$(150,000)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11126413"/>
                  </a:ext>
                </a:extLst>
              </a:tr>
              <a:tr h="362994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7/29/19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FF00"/>
                          </a:solidFill>
                        </a:rPr>
                        <a:t>Gerow – design feasibility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CHA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(50,000)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7448960"/>
                  </a:ext>
                </a:extLst>
              </a:tr>
              <a:tr h="362994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2/22/21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FF00"/>
                          </a:solidFill>
                        </a:rPr>
                        <a:t>Emerson Annex (1 unit)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RHSO/Town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(95,000)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257557073"/>
                  </a:ext>
                </a:extLst>
              </a:tr>
              <a:tr h="362994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1/6/22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>
                          <a:solidFill>
                            <a:srgbClr val="FFFF00"/>
                          </a:solidFill>
                        </a:rPr>
                        <a:t>Assabet</a:t>
                      </a:r>
                      <a:r>
                        <a:rPr lang="en-US" sz="1800" dirty="0">
                          <a:solidFill>
                            <a:srgbClr val="FFFF00"/>
                          </a:solidFill>
                        </a:rPr>
                        <a:t> River Bluff (5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CHDC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(650,000)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56361587"/>
                  </a:ext>
                </a:extLst>
              </a:tr>
              <a:tr h="362994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10/4/22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Christopher Heights (83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CHDC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(1,000,000)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41762482"/>
                  </a:ext>
                </a:extLst>
              </a:tr>
              <a:tr h="362994"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/>
                        <a:t>10/25/22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i="1" dirty="0"/>
                        <a:t>Christopher Heights (83 units)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i="1" dirty="0"/>
                        <a:t>decommit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i="1" dirty="0"/>
                        <a:t>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92459849"/>
                  </a:ext>
                </a:extLst>
              </a:tr>
              <a:tr h="2984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/>
                        <a:t>Sub-total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rgbClr val="FFFF00"/>
                          </a:solidFill>
                        </a:rPr>
                        <a:t>$(945,000</a:t>
                      </a:r>
                      <a:r>
                        <a:rPr lang="en-US" sz="1400" dirty="0"/>
                        <a:t>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75255983"/>
                  </a:ext>
                </a:extLst>
              </a:tr>
              <a:tr h="2984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UNCOMMITTED BALANCE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/>
                        <a:t>$1,080,000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92945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06C8E55-9560-0088-4D32-758E0955BF87}"/>
              </a:ext>
            </a:extLst>
          </p:cNvPr>
          <p:cNvSpPr txBox="1"/>
          <p:nvPr/>
        </p:nvSpPr>
        <p:spPr>
          <a:xfrm>
            <a:off x="304800" y="462915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Concord Municipal Affordable Housing Trust</a:t>
            </a:r>
          </a:p>
        </p:txBody>
      </p:sp>
    </p:spTree>
    <p:extLst>
      <p:ext uri="{BB962C8B-B14F-4D97-AF65-F5344CB8AC3E}">
        <p14:creationId xmlns:p14="http://schemas.microsoft.com/office/powerpoint/2010/main" val="3385604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ECF1-8335-7486-D0CA-6C44ECB9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9615"/>
            <a:ext cx="8229600" cy="765571"/>
          </a:xfrm>
        </p:spPr>
        <p:txBody>
          <a:bodyPr>
            <a:normAutofit/>
          </a:bodyPr>
          <a:lstStyle/>
          <a:p>
            <a:r>
              <a:rPr lang="en-US" sz="3200" b="1" dirty="0"/>
              <a:t>   2023-2028 Housing Production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F182-0EB3-2DAF-8009-D9666D66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1658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Town’s </a:t>
            </a:r>
            <a:r>
              <a:rPr lang="en-US" dirty="0">
                <a:solidFill>
                  <a:srgbClr val="FFFF00"/>
                </a:solidFill>
              </a:rPr>
              <a:t>draft 5-year housing strategies currently being updated</a:t>
            </a:r>
            <a:r>
              <a:rPr lang="en-US" dirty="0"/>
              <a:t>, include</a:t>
            </a:r>
          </a:p>
          <a:p>
            <a:r>
              <a:rPr lang="en-US" dirty="0" err="1"/>
              <a:t>Assabet</a:t>
            </a:r>
            <a:r>
              <a:rPr lang="en-US" dirty="0"/>
              <a:t> River Bluff – </a:t>
            </a:r>
            <a:r>
              <a:rPr lang="en-US" b="1" dirty="0"/>
              <a:t>5 affordable units on 1-acre </a:t>
            </a:r>
            <a:r>
              <a:rPr lang="en-US" dirty="0"/>
              <a:t>owned by Concord Housing Development Corporation</a:t>
            </a:r>
            <a:endParaRPr lang="en-US" i="1" dirty="0"/>
          </a:p>
          <a:p>
            <a:r>
              <a:rPr lang="en-US" dirty="0"/>
              <a:t>Junction Village – </a:t>
            </a:r>
            <a:r>
              <a:rPr lang="en-US" b="1" dirty="0"/>
              <a:t>12-acres owned by CHDC </a:t>
            </a:r>
            <a:r>
              <a:rPr lang="en-US" dirty="0"/>
              <a:t>for housing &amp; open space </a:t>
            </a:r>
            <a:r>
              <a:rPr lang="en-US" i="1" dirty="0"/>
              <a:t>of which 100% of the housing units must be affordable </a:t>
            </a:r>
          </a:p>
          <a:p>
            <a:r>
              <a:rPr lang="en-US" dirty="0"/>
              <a:t>Acquire </a:t>
            </a:r>
            <a:r>
              <a:rPr lang="en-US" b="1" dirty="0"/>
              <a:t>privately owned land </a:t>
            </a:r>
            <a:r>
              <a:rPr lang="en-US" dirty="0"/>
              <a:t>and </a:t>
            </a:r>
            <a:r>
              <a:rPr lang="en-US" b="1" dirty="0"/>
              <a:t>surplus town property</a:t>
            </a:r>
            <a:r>
              <a:rPr lang="en-US" dirty="0"/>
              <a:t> for creation of affordable housing</a:t>
            </a:r>
          </a:p>
          <a:p>
            <a:r>
              <a:rPr lang="en-US" dirty="0"/>
              <a:t>Negotiate increased affordable units in privately-developed projects as opportunities arise</a:t>
            </a:r>
          </a:p>
          <a:p>
            <a:r>
              <a:rPr lang="en-US" dirty="0"/>
              <a:t>Buy-down moderate income units to SHI-eligible levels on resale</a:t>
            </a:r>
          </a:p>
          <a:p>
            <a:endParaRPr lang="en-US" dirty="0"/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0577-1F81-859D-227F-5DDC6655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1C5EA0D-37BB-2D83-7E56-D6C861E9290D}"/>
              </a:ext>
            </a:extLst>
          </p:cNvPr>
          <p:cNvSpPr txBox="1">
            <a:spLocks/>
          </p:cNvSpPr>
          <p:nvPr/>
        </p:nvSpPr>
        <p:spPr>
          <a:xfrm>
            <a:off x="1676400" y="438150"/>
            <a:ext cx="7010400" cy="304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ARTICLES 2 &amp; 3: Reauthorize Home Rule Petitions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2992645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4351"/>
            <a:ext cx="5657850" cy="888176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ARTICLE 2. Reauthorize Home Rule Petition for Real Estate Transfer Fee for Affordable Housing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066" y="1768642"/>
            <a:ext cx="6109034" cy="2708108"/>
          </a:xfrm>
        </p:spPr>
        <p:txBody>
          <a:bodyPr>
            <a:noAutofit/>
          </a:bodyPr>
          <a:lstStyle/>
          <a:p>
            <a:pPr algn="l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>
                <a:cs typeface="Arial" panose="020B0604020202020204" pitchFamily="34" charset="0"/>
              </a:rPr>
              <a:t>ARTICLE 2.  Mr. Johnson moves: that the Town take affirmative action on Article 2 as printed in the warrant.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6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9752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352BD-58BF-1868-F87D-BC300D1F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886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Article would </a:t>
            </a:r>
            <a:r>
              <a:rPr lang="en-US" dirty="0">
                <a:solidFill>
                  <a:srgbClr val="FFFF00"/>
                </a:solidFill>
              </a:rPr>
              <a:t>reauthorize filing home rule legislation</a:t>
            </a:r>
            <a:r>
              <a:rPr lang="en-US" dirty="0"/>
              <a:t> for 2023-2024 legislative session </a:t>
            </a:r>
            <a:r>
              <a:rPr lang="en-US" dirty="0">
                <a:solidFill>
                  <a:srgbClr val="FFFF00"/>
                </a:solidFill>
              </a:rPr>
              <a:t>for Concord to impose a </a:t>
            </a:r>
            <a:r>
              <a:rPr lang="en-US" b="1" dirty="0">
                <a:solidFill>
                  <a:srgbClr val="FFFF00"/>
                </a:solidFill>
              </a:rPr>
              <a:t>1% real estate transfer fee on buyer </a:t>
            </a:r>
            <a:r>
              <a:rPr lang="en-US" dirty="0"/>
              <a:t>for </a:t>
            </a:r>
            <a:r>
              <a:rPr lang="en-US" dirty="0">
                <a:solidFill>
                  <a:srgbClr val="FFFF00"/>
                </a:solidFill>
              </a:rPr>
              <a:t>portion of purchase price above </a:t>
            </a:r>
            <a:r>
              <a:rPr lang="en-US" b="1" dirty="0">
                <a:solidFill>
                  <a:srgbClr val="FFFF00"/>
                </a:solidFill>
              </a:rPr>
              <a:t>$1,000,000</a:t>
            </a:r>
            <a:endParaRPr lang="en-US" dirty="0"/>
          </a:p>
          <a:p>
            <a:pPr lvl="1"/>
            <a:r>
              <a:rPr lang="en-US" i="1" dirty="0"/>
              <a:t>previously, above $600,000 (in 2019 home rule petition)</a:t>
            </a:r>
          </a:p>
          <a:p>
            <a:r>
              <a:rPr lang="en-US" dirty="0"/>
              <a:t>Fees </a:t>
            </a:r>
            <a:r>
              <a:rPr lang="en-US" dirty="0">
                <a:solidFill>
                  <a:srgbClr val="FFFF00"/>
                </a:solidFill>
              </a:rPr>
              <a:t>deposited in </a:t>
            </a:r>
            <a:r>
              <a:rPr lang="en-US" b="1" dirty="0">
                <a:solidFill>
                  <a:srgbClr val="FFFF00"/>
                </a:solidFill>
              </a:rPr>
              <a:t>Concord </a:t>
            </a:r>
            <a:r>
              <a:rPr lang="en-US" dirty="0">
                <a:solidFill>
                  <a:srgbClr val="FFFF00"/>
                </a:solidFill>
              </a:rPr>
              <a:t>Municipal Affordable Housing Trust Fund</a:t>
            </a:r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Exempts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transfers to federal, state, local government</a:t>
            </a:r>
            <a:r>
              <a:rPr lang="en-US" dirty="0"/>
              <a:t>, including Concord’s housing entities -- CHA, </a:t>
            </a:r>
            <a:r>
              <a:rPr lang="en-US" i="1" dirty="0"/>
              <a:t>CMAHT</a:t>
            </a:r>
            <a:r>
              <a:rPr lang="en-US" dirty="0"/>
              <a:t>; CHDC; </a:t>
            </a:r>
            <a:r>
              <a:rPr lang="en-US" dirty="0">
                <a:solidFill>
                  <a:srgbClr val="FFFF00"/>
                </a:solidFill>
              </a:rPr>
              <a:t>affordable housing deed-restricted properties; family members; confirmatory deeds for no consideration; charitable &amp; religious organizations</a:t>
            </a:r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Total transfer fee revenue </a:t>
            </a:r>
            <a:r>
              <a:rPr lang="en-US" dirty="0"/>
              <a:t>estimated at </a:t>
            </a:r>
            <a:r>
              <a:rPr lang="en-US" b="1" dirty="0">
                <a:solidFill>
                  <a:srgbClr val="FFFF00"/>
                </a:solidFill>
              </a:rPr>
              <a:t>$1,900,000/year </a:t>
            </a:r>
            <a:r>
              <a:rPr lang="en-US" dirty="0"/>
              <a:t>by Town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7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D26C12-9F5E-0121-14E5-D91EFD9BA948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52074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 2: Reauthorize Home Rule Petition for </a:t>
            </a:r>
          </a:p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Real Estate Transfer Fee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3520310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8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385610"/>
            <a:ext cx="7620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prstClr val="white"/>
                </a:solidFill>
                <a:latin typeface="Calibri"/>
              </a:rPr>
              <a:t>What would the real estate transfer fee look like?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6621"/>
              </p:ext>
            </p:extLst>
          </p:nvPr>
        </p:nvGraphicFramePr>
        <p:xfrm>
          <a:off x="990600" y="1927926"/>
          <a:ext cx="7239000" cy="254882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11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714">
                  <a:extLst>
                    <a:ext uri="{9D8B030D-6E8A-4147-A177-3AD203B41FA5}">
                      <a16:colId xmlns:a16="http://schemas.microsoft.com/office/drawing/2014/main" val="4116041090"/>
                    </a:ext>
                  </a:extLst>
                </a:gridCol>
                <a:gridCol w="1316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5546">
                <a:tc>
                  <a:txBody>
                    <a:bodyPr/>
                    <a:lstStyle/>
                    <a:p>
                      <a:pPr algn="ctr"/>
                      <a:r>
                        <a:rPr lang="en-US" sz="1800" b="1" baseline="0" dirty="0"/>
                        <a:t>Total Purchase Price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$1,000,000 Exemption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Price amount subject to fee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Transfer Fee charged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Fee as % of Total Price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$600,000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-$600,000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0.00 %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-$1,000,000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0.00 %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35042777"/>
                  </a:ext>
                </a:extLst>
              </a:tr>
              <a:tr h="37465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$1,500,000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-$1,000,000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$500,000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$5,000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0.33 %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$2,000,000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-$1,000,000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$10,000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0.50 %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70389982"/>
                  </a:ext>
                </a:extLst>
              </a:tr>
              <a:tr h="37465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$3,000,000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-$1,000,000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$2,000,000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$20,000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0.66 %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98105251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B5B7A93-67DD-A027-56DA-CEA969373292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52074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 2: Reauthorize Home Rule Petition for </a:t>
            </a:r>
          </a:p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Real Estate Transfer Fee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3998430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352BD-58BF-1868-F87D-BC300D1F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5190"/>
            <a:ext cx="8229600" cy="3242073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For </a:t>
            </a:r>
            <a:r>
              <a:rPr lang="en-US" b="1" dirty="0">
                <a:solidFill>
                  <a:srgbClr val="FFFF00"/>
                </a:solidFill>
              </a:rPr>
              <a:t>affordable housing </a:t>
            </a:r>
            <a:r>
              <a:rPr lang="en-US" dirty="0">
                <a:solidFill>
                  <a:srgbClr val="FFFF00"/>
                </a:solidFill>
              </a:rPr>
              <a:t>to benefit families and individuals with </a:t>
            </a:r>
            <a:r>
              <a:rPr lang="en-US" b="1" dirty="0">
                <a:solidFill>
                  <a:srgbClr val="FFFF00"/>
                </a:solidFill>
              </a:rPr>
              <a:t>incomes of up to 150% of Area Mean Income</a:t>
            </a:r>
            <a:r>
              <a:rPr lang="en-US" b="1" i="1" dirty="0">
                <a:solidFill>
                  <a:srgbClr val="FFFF00"/>
                </a:solidFill>
              </a:rPr>
              <a:t>.</a:t>
            </a:r>
            <a:r>
              <a:rPr lang="en-US" i="1" dirty="0"/>
              <a:t> % of AMI not defined in 2019 petition. 150% of AMI would include Planned Residential Developments (PRD) under Concord’s Zoning Bylaw</a:t>
            </a:r>
            <a:endParaRPr lang="en-US" dirty="0"/>
          </a:p>
          <a:p>
            <a:r>
              <a:rPr lang="en-US" dirty="0"/>
              <a:t>Along with Concord, </a:t>
            </a:r>
            <a:r>
              <a:rPr lang="en-US" dirty="0">
                <a:solidFill>
                  <a:srgbClr val="FFFF00"/>
                </a:solidFill>
              </a:rPr>
              <a:t>home rule petitions were filed in 2021-2022 legislative session </a:t>
            </a:r>
            <a:r>
              <a:rPr lang="en-US" dirty="0"/>
              <a:t>by Boston, Cambridge, Somerville, Brookline, Nantucket, Provincetown, Chatham, and Arlington</a:t>
            </a:r>
          </a:p>
          <a:p>
            <a:pPr lvl="1"/>
            <a:r>
              <a:rPr lang="en-US" dirty="0"/>
              <a:t>all were favorably reported out by committee but did not pass in 2022</a:t>
            </a:r>
          </a:p>
          <a:p>
            <a:r>
              <a:rPr lang="en-US" dirty="0">
                <a:solidFill>
                  <a:srgbClr val="FFFF00"/>
                </a:solidFill>
              </a:rPr>
              <a:t>State-wide legislation would require acceptance by a town meeting</a:t>
            </a:r>
            <a:r>
              <a:rPr lang="en-US" dirty="0"/>
              <a:t>, </a:t>
            </a:r>
            <a:r>
              <a:rPr lang="en-US" dirty="0">
                <a:solidFill>
                  <a:srgbClr val="FFFF00"/>
                </a:solidFill>
              </a:rPr>
              <a:t>without a ballot vote</a:t>
            </a:r>
            <a:r>
              <a:rPr lang="en-US" dirty="0"/>
              <a:t>; so it is proposed Concord does so as well. 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9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D26C12-9F5E-0121-14E5-D91EFD9BA948}"/>
              </a:ext>
            </a:extLst>
          </p:cNvPr>
          <p:cNvSpPr txBox="1">
            <a:spLocks/>
          </p:cNvSpPr>
          <p:nvPr/>
        </p:nvSpPr>
        <p:spPr>
          <a:xfrm>
            <a:off x="1676400" y="526002"/>
            <a:ext cx="7010400" cy="52074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ARTICLE 2: Reauthorize Home Rule Petition for </a:t>
            </a:r>
          </a:p>
          <a:p>
            <a:pPr algn="r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Real Estate Transfer Fee for Affordable Housing</a:t>
            </a:r>
          </a:p>
        </p:txBody>
      </p:sp>
    </p:spTree>
    <p:extLst>
      <p:ext uri="{BB962C8B-B14F-4D97-AF65-F5344CB8AC3E}">
        <p14:creationId xmlns:p14="http://schemas.microsoft.com/office/powerpoint/2010/main" val="3535497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5759A8-A190-4D88-9AFE-F92D22BE0951}"/>
</file>

<file path=customXml/itemProps2.xml><?xml version="1.0" encoding="utf-8"?>
<ds:datastoreItem xmlns:ds="http://schemas.openxmlformats.org/officeDocument/2006/customXml" ds:itemID="{D5FF8447-2151-4B58-93E8-07B2865114E0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7748</TotalTime>
  <Words>1221</Words>
  <Application>Microsoft Office PowerPoint</Application>
  <PresentationFormat>On-screen Show (16:9)</PresentationFormat>
  <Paragraphs>179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Reauthorize Home Rule Petitions  for Special Legislation to Fund  Concord Municipal Affordable Housing Trust </vt:lpstr>
      <vt:lpstr>     2019 Affordable Housing Funding Plan</vt:lpstr>
      <vt:lpstr>     2019 Affordable Housing Funding Plan</vt:lpstr>
      <vt:lpstr>PowerPoint Presentation</vt:lpstr>
      <vt:lpstr>   2023-2028 Housing Production Plan</vt:lpstr>
      <vt:lpstr>ARTICLE 2. Reauthorize Home Rule Petition for Real Estate Transfer Fee for Affordable Housing</vt:lpstr>
      <vt:lpstr>PowerPoint Presentation</vt:lpstr>
      <vt:lpstr>PowerPoint Presentation</vt:lpstr>
      <vt:lpstr>PowerPoint Presentation</vt:lpstr>
      <vt:lpstr>  </vt:lpstr>
      <vt:lpstr>ARTICLE 3. Reauthorize Home Rule Petition for Building Permit Surcharge for Affordable Housing</vt:lpstr>
      <vt:lpstr>PowerPoint Presentation</vt:lpstr>
      <vt:lpstr>PowerPoint Presentation</vt:lpstr>
      <vt:lpstr>PowerPoint Presentation</vt:lpstr>
      <vt:lpstr>Reauthorize Home Rule Petitions  for Special Legislation to Fund  Concord Municipal Affordable Housing Trust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Keith Bergman</cp:lastModifiedBy>
  <cp:revision>90</cp:revision>
  <cp:lastPrinted>2019-03-30T18:47:07Z</cp:lastPrinted>
  <dcterms:created xsi:type="dcterms:W3CDTF">2018-11-06T01:42:37Z</dcterms:created>
  <dcterms:modified xsi:type="dcterms:W3CDTF">2022-11-21T02:59:21Z</dcterms:modified>
</cp:coreProperties>
</file>