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0"/>
  </p:notesMasterIdLst>
  <p:sldIdLst>
    <p:sldId id="265" r:id="rId4"/>
    <p:sldId id="257" r:id="rId5"/>
    <p:sldId id="267" r:id="rId6"/>
    <p:sldId id="258" r:id="rId7"/>
    <p:sldId id="259" r:id="rId8"/>
    <p:sldId id="266" r:id="rId9"/>
  </p:sldIdLst>
  <p:sldSz cx="9144000" cy="5143500" type="screen16x9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599"/>
  </p:normalViewPr>
  <p:slideViewPr>
    <p:cSldViewPr>
      <p:cViewPr varScale="1">
        <p:scale>
          <a:sx n="142" d="100"/>
          <a:sy n="142" d="100"/>
        </p:scale>
        <p:origin x="1104" y="12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pher Carmody" userId="f1b8f443-33f1-4b87-bc68-48bb74514dfd" providerId="ADAL" clId="{BD1799B6-2F16-4406-966D-8C603811D24D}"/>
    <pc:docChg chg="modSld">
      <pc:chgData name="Christopher Carmody" userId="f1b8f443-33f1-4b87-bc68-48bb74514dfd" providerId="ADAL" clId="{BD1799B6-2F16-4406-966D-8C603811D24D}" dt="2023-03-01T21:25:29.037" v="1" actId="20577"/>
      <pc:docMkLst>
        <pc:docMk/>
      </pc:docMkLst>
      <pc:sldChg chg="modSp mod">
        <pc:chgData name="Christopher Carmody" userId="f1b8f443-33f1-4b87-bc68-48bb74514dfd" providerId="ADAL" clId="{BD1799B6-2F16-4406-966D-8C603811D24D}" dt="2023-03-01T21:25:29.037" v="1" actId="20577"/>
        <pc:sldMkLst>
          <pc:docMk/>
          <pc:sldMk cId="899401616" sldId="266"/>
        </pc:sldMkLst>
        <pc:spChg chg="mod">
          <ac:chgData name="Christopher Carmody" userId="f1b8f443-33f1-4b87-bc68-48bb74514dfd" providerId="ADAL" clId="{BD1799B6-2F16-4406-966D-8C603811D24D}" dt="2023-03-01T21:25:29.037" v="1" actId="20577"/>
          <ac:spMkLst>
            <pc:docMk/>
            <pc:sldMk cId="899401616" sldId="266"/>
            <ac:spMk id="2" creationId="{00000000-0000-0000-0000-000000000000}"/>
          </ac:spMkLst>
        </pc:spChg>
      </pc:sldChg>
    </pc:docChg>
  </pc:docChgLst>
  <pc:docChgLst>
    <pc:chgData name="Gail Dowd" userId="cf38f0cc-982e-4cca-9755-29ca5d5df103" providerId="ADAL" clId="{74A7F76D-4FC1-40DD-9C9C-921649212D0F}"/>
    <pc:docChg chg="custSel modSld">
      <pc:chgData name="Gail Dowd" userId="cf38f0cc-982e-4cca-9755-29ca5d5df103" providerId="ADAL" clId="{74A7F76D-4FC1-40DD-9C9C-921649212D0F}" dt="2023-02-22T19:10:43.362" v="83" actId="20577"/>
      <pc:docMkLst>
        <pc:docMk/>
      </pc:docMkLst>
      <pc:sldChg chg="modSp mod">
        <pc:chgData name="Gail Dowd" userId="cf38f0cc-982e-4cca-9755-29ca5d5df103" providerId="ADAL" clId="{74A7F76D-4FC1-40DD-9C9C-921649212D0F}" dt="2023-02-22T18:59:36.196" v="43" actId="14100"/>
        <pc:sldMkLst>
          <pc:docMk/>
          <pc:sldMk cId="1153403613" sldId="257"/>
        </pc:sldMkLst>
        <pc:spChg chg="mod">
          <ac:chgData name="Gail Dowd" userId="cf38f0cc-982e-4cca-9755-29ca5d5df103" providerId="ADAL" clId="{74A7F76D-4FC1-40DD-9C9C-921649212D0F}" dt="2023-02-22T18:59:36.196" v="43" actId="14100"/>
          <ac:spMkLst>
            <pc:docMk/>
            <pc:sldMk cId="1153403613" sldId="257"/>
            <ac:spMk id="6" creationId="{00000000-0000-0000-0000-000000000000}"/>
          </ac:spMkLst>
        </pc:spChg>
      </pc:sldChg>
      <pc:sldChg chg="addSp delSp modSp mod">
        <pc:chgData name="Gail Dowd" userId="cf38f0cc-982e-4cca-9755-29ca5d5df103" providerId="ADAL" clId="{74A7F76D-4FC1-40DD-9C9C-921649212D0F}" dt="2023-02-22T18:59:51.651" v="59" actId="14100"/>
        <pc:sldMkLst>
          <pc:docMk/>
          <pc:sldMk cId="1670208475" sldId="258"/>
        </pc:sldMkLst>
        <pc:spChg chg="mod">
          <ac:chgData name="Gail Dowd" userId="cf38f0cc-982e-4cca-9755-29ca5d5df103" providerId="ADAL" clId="{74A7F76D-4FC1-40DD-9C9C-921649212D0F}" dt="2023-02-22T18:59:51.651" v="59" actId="14100"/>
          <ac:spMkLst>
            <pc:docMk/>
            <pc:sldMk cId="1670208475" sldId="258"/>
            <ac:spMk id="6" creationId="{00000000-0000-0000-0000-000000000000}"/>
          </ac:spMkLst>
        </pc:spChg>
        <pc:picChg chg="add mod">
          <ac:chgData name="Gail Dowd" userId="cf38f0cc-982e-4cca-9755-29ca5d5df103" providerId="ADAL" clId="{74A7F76D-4FC1-40DD-9C9C-921649212D0F}" dt="2023-02-21T18:30:30.964" v="9" actId="1076"/>
          <ac:picMkLst>
            <pc:docMk/>
            <pc:sldMk cId="1670208475" sldId="258"/>
            <ac:picMk id="3" creationId="{E319BC6B-5BCA-E9E0-2D3E-8763319752E1}"/>
          </ac:picMkLst>
        </pc:picChg>
        <pc:picChg chg="del">
          <ac:chgData name="Gail Dowd" userId="cf38f0cc-982e-4cca-9755-29ca5d5df103" providerId="ADAL" clId="{74A7F76D-4FC1-40DD-9C9C-921649212D0F}" dt="2023-02-21T18:30:13.298" v="7" actId="478"/>
          <ac:picMkLst>
            <pc:docMk/>
            <pc:sldMk cId="1670208475" sldId="258"/>
            <ac:picMk id="7" creationId="{500907FB-D19F-4E73-A57A-1B469C974FB3}"/>
          </ac:picMkLst>
        </pc:picChg>
      </pc:sldChg>
      <pc:sldChg chg="addSp delSp modSp mod">
        <pc:chgData name="Gail Dowd" userId="cf38f0cc-982e-4cca-9755-29ca5d5df103" providerId="ADAL" clId="{74A7F76D-4FC1-40DD-9C9C-921649212D0F}" dt="2023-02-22T19:10:43.362" v="83" actId="20577"/>
        <pc:sldMkLst>
          <pc:docMk/>
          <pc:sldMk cId="2171034831" sldId="259"/>
        </pc:sldMkLst>
        <pc:spChg chg="mod">
          <ac:chgData name="Gail Dowd" userId="cf38f0cc-982e-4cca-9755-29ca5d5df103" providerId="ADAL" clId="{74A7F76D-4FC1-40DD-9C9C-921649212D0F}" dt="2023-02-22T19:00:03.757" v="68" actId="14100"/>
          <ac:spMkLst>
            <pc:docMk/>
            <pc:sldMk cId="2171034831" sldId="259"/>
            <ac:spMk id="7" creationId="{00000000-0000-0000-0000-000000000000}"/>
          </ac:spMkLst>
        </pc:spChg>
        <pc:graphicFrameChg chg="add del mod modGraphic">
          <ac:chgData name="Gail Dowd" userId="cf38f0cc-982e-4cca-9755-29ca5d5df103" providerId="ADAL" clId="{74A7F76D-4FC1-40DD-9C9C-921649212D0F}" dt="2023-02-21T19:34:07.301" v="15" actId="478"/>
          <ac:graphicFrameMkLst>
            <pc:docMk/>
            <pc:sldMk cId="2171034831" sldId="259"/>
            <ac:graphicFrameMk id="3" creationId="{30A7A19B-0360-A886-8BB2-1E16606752A4}"/>
          </ac:graphicFrameMkLst>
        </pc:graphicFrameChg>
        <pc:graphicFrameChg chg="add del mod">
          <ac:chgData name="Gail Dowd" userId="cf38f0cc-982e-4cca-9755-29ca5d5df103" providerId="ADAL" clId="{74A7F76D-4FC1-40DD-9C9C-921649212D0F}" dt="2023-02-21T19:34:33.830" v="18" actId="478"/>
          <ac:graphicFrameMkLst>
            <pc:docMk/>
            <pc:sldMk cId="2171034831" sldId="259"/>
            <ac:graphicFrameMk id="6" creationId="{A046F925-9933-4294-2630-D639BFC70E3F}"/>
          </ac:graphicFrameMkLst>
        </pc:graphicFrameChg>
        <pc:graphicFrameChg chg="add mod modGraphic">
          <ac:chgData name="Gail Dowd" userId="cf38f0cc-982e-4cca-9755-29ca5d5df103" providerId="ADAL" clId="{74A7F76D-4FC1-40DD-9C9C-921649212D0F}" dt="2023-02-22T19:10:43.362" v="83" actId="20577"/>
          <ac:graphicFrameMkLst>
            <pc:docMk/>
            <pc:sldMk cId="2171034831" sldId="259"/>
            <ac:graphicFrameMk id="8" creationId="{204A32E6-79D4-3BD5-4B03-04906C47DF8C}"/>
          </ac:graphicFrameMkLst>
        </pc:graphicFrameChg>
        <pc:picChg chg="del">
          <ac:chgData name="Gail Dowd" userId="cf38f0cc-982e-4cca-9755-29ca5d5df103" providerId="ADAL" clId="{74A7F76D-4FC1-40DD-9C9C-921649212D0F}" dt="2023-02-21T19:32:58.877" v="10" actId="478"/>
          <ac:picMkLst>
            <pc:docMk/>
            <pc:sldMk cId="2171034831" sldId="259"/>
            <ac:picMk id="2" creationId="{6B8A1ADC-3F85-4FF0-9719-FA2EB17827BF}"/>
          </ac:picMkLst>
        </pc:picChg>
      </pc:sldChg>
      <pc:sldChg chg="modSp mod">
        <pc:chgData name="Gail Dowd" userId="cf38f0cc-982e-4cca-9755-29ca5d5df103" providerId="ADAL" clId="{74A7F76D-4FC1-40DD-9C9C-921649212D0F}" dt="2023-02-22T18:59:28.028" v="35" actId="14100"/>
        <pc:sldMkLst>
          <pc:docMk/>
          <pc:sldMk cId="1105182048" sldId="265"/>
        </pc:sldMkLst>
        <pc:spChg chg="mod">
          <ac:chgData name="Gail Dowd" userId="cf38f0cc-982e-4cca-9755-29ca5d5df103" providerId="ADAL" clId="{74A7F76D-4FC1-40DD-9C9C-921649212D0F}" dt="2023-02-21T18:27:32.293" v="6" actId="20577"/>
          <ac:spMkLst>
            <pc:docMk/>
            <pc:sldMk cId="1105182048" sldId="265"/>
            <ac:spMk id="3" creationId="{00000000-0000-0000-0000-000000000000}"/>
          </ac:spMkLst>
        </pc:spChg>
        <pc:spChg chg="mod">
          <ac:chgData name="Gail Dowd" userId="cf38f0cc-982e-4cca-9755-29ca5d5df103" providerId="ADAL" clId="{74A7F76D-4FC1-40DD-9C9C-921649212D0F}" dt="2023-02-22T18:59:28.028" v="35" actId="14100"/>
          <ac:spMkLst>
            <pc:docMk/>
            <pc:sldMk cId="1105182048" sldId="265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74A7F76D-4FC1-40DD-9C9C-921649212D0F}" dt="2023-02-22T19:00:12.091" v="76" actId="14100"/>
        <pc:sldMkLst>
          <pc:docMk/>
          <pc:sldMk cId="899401616" sldId="266"/>
        </pc:sldMkLst>
        <pc:spChg chg="mod">
          <ac:chgData name="Gail Dowd" userId="cf38f0cc-982e-4cca-9755-29ca5d5df103" providerId="ADAL" clId="{74A7F76D-4FC1-40DD-9C9C-921649212D0F}" dt="2023-02-21T19:35:25.797" v="27" actId="20577"/>
          <ac:spMkLst>
            <pc:docMk/>
            <pc:sldMk cId="899401616" sldId="266"/>
            <ac:spMk id="3" creationId="{00000000-0000-0000-0000-000000000000}"/>
          </ac:spMkLst>
        </pc:spChg>
        <pc:spChg chg="mod">
          <ac:chgData name="Gail Dowd" userId="cf38f0cc-982e-4cca-9755-29ca5d5df103" providerId="ADAL" clId="{74A7F76D-4FC1-40DD-9C9C-921649212D0F}" dt="2023-02-22T19:00:12.091" v="76" actId="14100"/>
          <ac:spMkLst>
            <pc:docMk/>
            <pc:sldMk cId="899401616" sldId="266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74A7F76D-4FC1-40DD-9C9C-921649212D0F}" dt="2023-02-22T18:59:42.725" v="51" actId="14100"/>
        <pc:sldMkLst>
          <pc:docMk/>
          <pc:sldMk cId="2314474932" sldId="267"/>
        </pc:sldMkLst>
        <pc:spChg chg="mod">
          <ac:chgData name="Gail Dowd" userId="cf38f0cc-982e-4cca-9755-29ca5d5df103" providerId="ADAL" clId="{74A7F76D-4FC1-40DD-9C9C-921649212D0F}" dt="2023-02-22T18:59:42.725" v="51" actId="14100"/>
          <ac:spMkLst>
            <pc:docMk/>
            <pc:sldMk cId="2314474932" sldId="267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0" y="0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3/1/2023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696913"/>
            <a:ext cx="6188075" cy="3481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8" tIns="46479" rIns="92958" bIns="464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8" tIns="46479" rIns="92958" bIns="4647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0" y="8817904"/>
            <a:ext cx="3026833" cy="464185"/>
          </a:xfrm>
          <a:prstGeom prst="rect">
            <a:avLst/>
          </a:prstGeom>
        </p:spPr>
        <p:txBody>
          <a:bodyPr vert="horz" lIns="92958" tIns="46479" rIns="92958" bIns="46479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600" b="1" kern="0" dirty="0">
                <a:solidFill>
                  <a:srgbClr val="E3EBF1"/>
                </a:solidFill>
              </a:rPr>
              <a:t>Article 7 - Use of Free Cash</a:t>
            </a:r>
            <a:endParaRPr lang="en-US" sz="2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38350"/>
            <a:ext cx="7162800" cy="1447800"/>
          </a:xfrm>
        </p:spPr>
        <p:txBody>
          <a:bodyPr>
            <a:noAutofit/>
          </a:bodyPr>
          <a:lstStyle/>
          <a:p>
            <a:pPr algn="l"/>
            <a:r>
              <a:rPr lang="en-US" altLang="en-US" sz="2400" dirty="0"/>
              <a:t>Ms. Briggs moves: that the Town take affirmative action on Article 7 to authorize and direct the Assessors to transfer $1,000,000 from Free Cash to reduce the tax levy for the fiscal year ending June 30, 2024.</a:t>
            </a:r>
            <a:endParaRPr lang="en-US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algn="l"/>
            <a:r>
              <a:rPr lang="en-US" altLang="en-US" sz="2400" dirty="0"/>
              <a:t> 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449818"/>
            <a:ext cx="3352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Use of Free Cash</a:t>
            </a: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983635"/>
            <a:ext cx="6477000" cy="3588365"/>
          </a:xfrm>
        </p:spPr>
        <p:txBody>
          <a:bodyPr>
            <a:normAutofit fontScale="92500" lnSpcReduction="10000"/>
          </a:bodyPr>
          <a:lstStyle/>
          <a:p>
            <a:pPr lvl="0" algn="l" fontAlgn="base">
              <a:spcAft>
                <a:spcPct val="0"/>
              </a:spcAft>
              <a:buClr>
                <a:srgbClr val="00CCFF"/>
              </a:buClr>
              <a:buSzPct val="65000"/>
              <a:defRPr/>
            </a:pPr>
            <a:r>
              <a:rPr lang="en-US" sz="30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is Free Cash?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Town’s Undesignated Fund Balance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Generated when actual revenue collections are in excess of estimates and/ or when actual expenditures are less than appropriations.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Certified each year by the Department of Revenue </a:t>
            </a:r>
          </a:p>
          <a:p>
            <a:pPr marL="342900" lvl="0" indent="-342900" algn="l" fontAlgn="base">
              <a:spcAft>
                <a:spcPct val="0"/>
              </a:spcAft>
              <a:buClr>
                <a:srgbClr val="00CCFF"/>
              </a:buClr>
              <a:buSzPct val="65000"/>
              <a:buFont typeface="Wingdings" pitchFamily="2" charset="2"/>
              <a:buChar char="n"/>
              <a:defRPr/>
            </a:pPr>
            <a:r>
              <a:rPr lang="en-US" sz="2600" kern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Available for appropriation at an annual or special town meeting for any lawful purpose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alt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49818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Use of Free Cash</a:t>
            </a:r>
          </a:p>
        </p:txBody>
      </p:sp>
    </p:spTree>
    <p:extLst>
      <p:ext uri="{BB962C8B-B14F-4D97-AF65-F5344CB8AC3E}">
        <p14:creationId xmlns:p14="http://schemas.microsoft.com/office/powerpoint/2010/main" val="1153403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40025"/>
            <a:ext cx="7772400" cy="652046"/>
          </a:xfrm>
        </p:spPr>
        <p:txBody>
          <a:bodyPr>
            <a:normAutofit/>
          </a:bodyPr>
          <a:lstStyle/>
          <a:p>
            <a:r>
              <a:rPr lang="en-US" altLang="en-US" sz="2400" b="1" kern="0" dirty="0">
                <a:solidFill>
                  <a:srgbClr val="E3EBF1"/>
                </a:solidFill>
                <a:latin typeface="Arial"/>
              </a:rPr>
              <a:t>Town’s Adopted Free Cash Policy</a:t>
            </a:r>
            <a:endParaRPr lang="en-US" sz="2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428750"/>
            <a:ext cx="6705600" cy="3124200"/>
          </a:xfrm>
        </p:spPr>
        <p:txBody>
          <a:bodyPr>
            <a:normAutofit fontScale="70000" lnSpcReduction="20000"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Maintained at a level of 5 – 10% of General Fund Budget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It can be used to provide property tax relief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It should only be used to the extent that it can be replenished in the ensuing year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3100" dirty="0"/>
              <a:t>If it rises above 10%, Town Management shall consider recommending using excess in the following ways: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100" dirty="0"/>
              <a:t>For a capital item </a:t>
            </a:r>
          </a:p>
          <a:p>
            <a:pPr marL="914400" lvl="1" indent="-457200" algn="l">
              <a:buFont typeface="Courier New" panose="02070309020205020404" pitchFamily="49" charset="0"/>
              <a:buChar char="o"/>
            </a:pPr>
            <a:r>
              <a:rPr lang="en-US" sz="3100" dirty="0"/>
              <a:t>For a General Fund Stabilization Fund</a:t>
            </a:r>
          </a:p>
          <a:p>
            <a:pPr algn="l"/>
            <a:endParaRPr lang="en-US" sz="2000" dirty="0"/>
          </a:p>
          <a:p>
            <a:pPr algn="l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43815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 Use of Free Cash</a:t>
            </a:r>
          </a:p>
        </p:txBody>
      </p:sp>
    </p:spTree>
    <p:extLst>
      <p:ext uri="{BB962C8B-B14F-4D97-AF65-F5344CB8AC3E}">
        <p14:creationId xmlns:p14="http://schemas.microsoft.com/office/powerpoint/2010/main" val="23144749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724201"/>
            <a:ext cx="7467600" cy="492533"/>
          </a:xfrm>
        </p:spPr>
        <p:txBody>
          <a:bodyPr>
            <a:normAutofit fontScale="90000"/>
          </a:bodyPr>
          <a:lstStyle/>
          <a:p>
            <a:r>
              <a:rPr lang="en-US" altLang="en-US" sz="2700" b="1" kern="0" dirty="0">
                <a:solidFill>
                  <a:srgbClr val="E3EBF1"/>
                </a:solidFill>
              </a:rPr>
              <a:t>Availability of Free Cash for Appropriations</a:t>
            </a:r>
            <a:endParaRPr lang="en-US" sz="27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81000" y="4171950"/>
            <a:ext cx="8305800" cy="4000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45264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Use of Free Cash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319BC6B-5BCA-E9E0-2D3E-8763319752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1225" y="1295400"/>
            <a:ext cx="4371975" cy="3076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2084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562600" y="438150"/>
            <a:ext cx="3124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Use of Free Cash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204A32E6-79D4-3BD5-4B03-04906C47DF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926260"/>
              </p:ext>
            </p:extLst>
          </p:nvPr>
        </p:nvGraphicFramePr>
        <p:xfrm>
          <a:off x="2152023" y="1015997"/>
          <a:ext cx="4839954" cy="3394078"/>
        </p:xfrm>
        <a:graphic>
          <a:graphicData uri="http://schemas.openxmlformats.org/drawingml/2006/table">
            <a:tbl>
              <a:tblPr/>
              <a:tblGrid>
                <a:gridCol w="1259384">
                  <a:extLst>
                    <a:ext uri="{9D8B030D-6E8A-4147-A177-3AD203B41FA5}">
                      <a16:colId xmlns:a16="http://schemas.microsoft.com/office/drawing/2014/main" val="390781385"/>
                    </a:ext>
                  </a:extLst>
                </a:gridCol>
                <a:gridCol w="1876225">
                  <a:extLst>
                    <a:ext uri="{9D8B030D-6E8A-4147-A177-3AD203B41FA5}">
                      <a16:colId xmlns:a16="http://schemas.microsoft.com/office/drawing/2014/main" val="3711633854"/>
                    </a:ext>
                  </a:extLst>
                </a:gridCol>
                <a:gridCol w="880284">
                  <a:extLst>
                    <a:ext uri="{9D8B030D-6E8A-4147-A177-3AD203B41FA5}">
                      <a16:colId xmlns:a16="http://schemas.microsoft.com/office/drawing/2014/main" val="122127925"/>
                    </a:ext>
                  </a:extLst>
                </a:gridCol>
                <a:gridCol w="824061">
                  <a:extLst>
                    <a:ext uri="{9D8B030D-6E8A-4147-A177-3AD203B41FA5}">
                      <a16:colId xmlns:a16="http://schemas.microsoft.com/office/drawing/2014/main" val="1986505359"/>
                    </a:ext>
                  </a:extLst>
                </a:gridCol>
              </a:tblGrid>
              <a:tr h="814694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Percent of Next Year's Budget (from Certification Date)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5532611"/>
                  </a:ext>
                </a:extLst>
              </a:tr>
              <a:tr h="207289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As of June 30, 2022 (uncertified)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7,588,250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6.06%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0271275"/>
                  </a:ext>
                </a:extLst>
              </a:tr>
              <a:tr h="178365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4581684"/>
                  </a:ext>
                </a:extLst>
              </a:tr>
              <a:tr h="160368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Policy Requirements: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4682578"/>
                  </a:ext>
                </a:extLst>
              </a:tr>
              <a:tr h="160368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5% Minimum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6,260,989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4809292"/>
                  </a:ext>
                </a:extLst>
              </a:tr>
              <a:tr h="160368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10% Maximum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12,521,978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465369"/>
                  </a:ext>
                </a:extLst>
              </a:tr>
              <a:tr h="143656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6936053"/>
                  </a:ext>
                </a:extLst>
              </a:tr>
              <a:tr h="16036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Current Balance Above Maximum Policy Requirement: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(4,933,728)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01254769"/>
                  </a:ext>
                </a:extLst>
              </a:tr>
              <a:tr h="143656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2947315"/>
                  </a:ext>
                </a:extLst>
              </a:tr>
              <a:tr h="16036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2023 Annual Town Meeting Requests: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134888"/>
                  </a:ext>
                </a:extLst>
              </a:tr>
              <a:tr h="16036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Article 7 - Reduce Property Taxes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1,000,000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3658224"/>
                  </a:ext>
                </a:extLst>
              </a:tr>
              <a:tr h="159082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Article 20 - Middle School Stabilization Fund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   250,000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3464550"/>
                  </a:ext>
                </a:extLst>
              </a:tr>
              <a:tr h="160368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sng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              -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1355177"/>
                  </a:ext>
                </a:extLst>
              </a:tr>
              <a:tr h="160368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1,250,000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878006"/>
                  </a:ext>
                </a:extLst>
              </a:tr>
              <a:tr h="143656"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87387669"/>
                  </a:ext>
                </a:extLst>
              </a:tr>
              <a:tr h="16036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Estimated Balance if all ATM Warrant Articles are approved: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6,338,250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5.06%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041033"/>
                  </a:ext>
                </a:extLst>
              </a:tr>
              <a:tr h="16036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Estimated Balance if </a:t>
                      </a:r>
                      <a:r>
                        <a:rPr lang="en-US" sz="900" b="0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only Article </a:t>
                      </a:r>
                      <a:r>
                        <a:rPr lang="en-US" sz="900" b="0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 is approved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$     6,588,250 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5.26%</a:t>
                      </a:r>
                    </a:p>
                  </a:txBody>
                  <a:tcPr marL="4821" marR="4821" marT="482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75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710348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6424"/>
            <a:ext cx="7772400" cy="657164"/>
          </a:xfrm>
        </p:spPr>
        <p:txBody>
          <a:bodyPr>
            <a:normAutofit/>
          </a:bodyPr>
          <a:lstStyle/>
          <a:p>
            <a:r>
              <a:rPr lang="en-US" altLang="en-US" sz="2600">
                <a:solidFill>
                  <a:prstClr val="white"/>
                </a:solidFill>
              </a:rPr>
              <a:t>Article 7:  </a:t>
            </a:r>
            <a:r>
              <a:rPr lang="en-US" altLang="en-US" sz="2600" dirty="0">
                <a:solidFill>
                  <a:prstClr val="white"/>
                </a:solidFill>
              </a:rPr>
              <a:t>Use of Free Cash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190750"/>
            <a:ext cx="6400800" cy="1752600"/>
          </a:xfrm>
        </p:spPr>
        <p:txBody>
          <a:bodyPr>
            <a:normAutofit lnSpcReduction="10000"/>
          </a:bodyPr>
          <a:lstStyle/>
          <a:p>
            <a:pPr lvl="0" algn="l"/>
            <a:r>
              <a:rPr lang="en-US" altLang="en-US" sz="2400" dirty="0">
                <a:solidFill>
                  <a:prstClr val="white">
                    <a:tint val="75000"/>
                  </a:prstClr>
                </a:solidFill>
              </a:rPr>
              <a:t>Ms. Briggs moves: that the Town take affirmative action on Article 7 to authorize and direct the Assessors to transfer $1,000,000 from Free Cash to reduce the tax levy for the fiscal year ending June 30</a:t>
            </a:r>
            <a:r>
              <a:rPr lang="en-US" altLang="en-US" sz="2400">
                <a:solidFill>
                  <a:prstClr val="white">
                    <a:tint val="75000"/>
                  </a:prstClr>
                </a:solidFill>
              </a:rPr>
              <a:t>, 2024.</a:t>
            </a:r>
            <a:endParaRPr lang="en-US" sz="24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/>
            </a:endParaRPr>
          </a:p>
          <a:p>
            <a:pPr marL="342900" lvl="1" indent="-342900" algn="l">
              <a:buFont typeface="Arial" charset="0"/>
              <a:buChar char="•"/>
            </a:pPr>
            <a:endParaRPr lang="en-US" alt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562600" y="438150"/>
            <a:ext cx="31242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7:  Use of Free Cash</a:t>
            </a:r>
          </a:p>
        </p:txBody>
      </p:sp>
    </p:spTree>
    <p:extLst>
      <p:ext uri="{BB962C8B-B14F-4D97-AF65-F5344CB8AC3E}">
        <p14:creationId xmlns:p14="http://schemas.microsoft.com/office/powerpoint/2010/main" val="8994016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B5A3D9-86B8-453D-8B07-FEBF8F53AAC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DFFFE8-F767-43F6-A644-9DD613CA4B2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53e7e51-129d-4be4-a176-58312b68dea3"/>
    <ds:schemaRef ds:uri="f428b787-2277-4073-a7fe-e04eb808bb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4466</TotalTime>
  <Words>392</Words>
  <Application>Microsoft Office PowerPoint</Application>
  <PresentationFormat>On-screen Show (16:9)</PresentationFormat>
  <Paragraphs>59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Tahoma</vt:lpstr>
      <vt:lpstr>Wingdings</vt:lpstr>
      <vt:lpstr>Office Theme</vt:lpstr>
      <vt:lpstr>Article 7 - Use of Free Cash</vt:lpstr>
      <vt:lpstr>PowerPoint Presentation</vt:lpstr>
      <vt:lpstr>Town’s Adopted Free Cash Policy</vt:lpstr>
      <vt:lpstr>Availability of Free Cash for Appropriations</vt:lpstr>
      <vt:lpstr>PowerPoint Presentation</vt:lpstr>
      <vt:lpstr>Article 7:  Use of Free Cash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Christopher Carmody</cp:lastModifiedBy>
  <cp:revision>76</cp:revision>
  <cp:lastPrinted>2022-03-03T14:41:09Z</cp:lastPrinted>
  <dcterms:created xsi:type="dcterms:W3CDTF">2018-11-06T01:42:37Z</dcterms:created>
  <dcterms:modified xsi:type="dcterms:W3CDTF">2023-03-01T21:25:31Z</dcterms:modified>
</cp:coreProperties>
</file>