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257" r:id="rId3"/>
    <p:sldId id="267" r:id="rId4"/>
    <p:sldId id="275" r:id="rId5"/>
    <p:sldId id="270" r:id="rId6"/>
    <p:sldId id="268" r:id="rId7"/>
    <p:sldId id="274" r:id="rId8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21587B-57CA-4EB8-BC66-0645B5DCF6A7}" v="7" dt="2023-02-20T19:33:04.6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4674"/>
  </p:normalViewPr>
  <p:slideViewPr>
    <p:cSldViewPr>
      <p:cViewPr varScale="1">
        <p:scale>
          <a:sx n="142" d="100"/>
          <a:sy n="142" d="100"/>
        </p:scale>
        <p:origin x="110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il Dowd" userId="cf38f0cc-982e-4cca-9755-29ca5d5df103" providerId="ADAL" clId="{7321587B-57CA-4EB8-BC66-0645B5DCF6A7}"/>
    <pc:docChg chg="modSld">
      <pc:chgData name="Gail Dowd" userId="cf38f0cc-982e-4cca-9755-29ca5d5df103" providerId="ADAL" clId="{7321587B-57CA-4EB8-BC66-0645B5DCF6A7}" dt="2023-02-22T19:06:52.165" v="53" actId="20577"/>
      <pc:docMkLst>
        <pc:docMk/>
      </pc:docMkLst>
      <pc:sldChg chg="modSp mod">
        <pc:chgData name="Gail Dowd" userId="cf38f0cc-982e-4cca-9755-29ca5d5df103" providerId="ADAL" clId="{7321587B-57CA-4EB8-BC66-0645B5DCF6A7}" dt="2023-02-22T19:06:08.886" v="49" actId="20577"/>
        <pc:sldMkLst>
          <pc:docMk/>
          <pc:sldMk cId="1153403613" sldId="257"/>
        </pc:sldMkLst>
        <pc:spChg chg="mod">
          <ac:chgData name="Gail Dowd" userId="cf38f0cc-982e-4cca-9755-29ca5d5df103" providerId="ADAL" clId="{7321587B-57CA-4EB8-BC66-0645B5DCF6A7}" dt="2023-02-22T19:06:08.886" v="49" actId="20577"/>
          <ac:spMkLst>
            <pc:docMk/>
            <pc:sldMk cId="1153403613" sldId="257"/>
            <ac:spMk id="3" creationId="{00000000-0000-0000-0000-000000000000}"/>
          </ac:spMkLst>
        </pc:spChg>
      </pc:sldChg>
      <pc:sldChg chg="modSp mod">
        <pc:chgData name="Gail Dowd" userId="cf38f0cc-982e-4cca-9755-29ca5d5df103" providerId="ADAL" clId="{7321587B-57CA-4EB8-BC66-0645B5DCF6A7}" dt="2023-02-22T19:00:59.515" v="48" actId="1076"/>
        <pc:sldMkLst>
          <pc:docMk/>
          <pc:sldMk cId="1105182048" sldId="265"/>
        </pc:sldMkLst>
        <pc:spChg chg="mod">
          <ac:chgData name="Gail Dowd" userId="cf38f0cc-982e-4cca-9755-29ca5d5df103" providerId="ADAL" clId="{7321587B-57CA-4EB8-BC66-0645B5DCF6A7}" dt="2023-02-22T19:00:59.515" v="48" actId="1076"/>
          <ac:spMkLst>
            <pc:docMk/>
            <pc:sldMk cId="1105182048" sldId="265"/>
            <ac:spMk id="2" creationId="{00000000-0000-0000-0000-000000000000}"/>
          </ac:spMkLst>
        </pc:spChg>
      </pc:sldChg>
      <pc:sldChg chg="modSp mod">
        <pc:chgData name="Gail Dowd" userId="cf38f0cc-982e-4cca-9755-29ca5d5df103" providerId="ADAL" clId="{7321587B-57CA-4EB8-BC66-0645B5DCF6A7}" dt="2023-02-22T19:06:45.539" v="52"/>
        <pc:sldMkLst>
          <pc:docMk/>
          <pc:sldMk cId="3232239704" sldId="268"/>
        </pc:sldMkLst>
        <pc:spChg chg="mod">
          <ac:chgData name="Gail Dowd" userId="cf38f0cc-982e-4cca-9755-29ca5d5df103" providerId="ADAL" clId="{7321587B-57CA-4EB8-BC66-0645B5DCF6A7}" dt="2023-02-22T19:06:45.539" v="52"/>
          <ac:spMkLst>
            <pc:docMk/>
            <pc:sldMk cId="3232239704" sldId="268"/>
            <ac:spMk id="3" creationId="{00000000-0000-0000-0000-000000000000}"/>
          </ac:spMkLst>
        </pc:spChg>
      </pc:sldChg>
      <pc:sldChg chg="modSp mod">
        <pc:chgData name="Gail Dowd" userId="cf38f0cc-982e-4cca-9755-29ca5d5df103" providerId="ADAL" clId="{7321587B-57CA-4EB8-BC66-0645B5DCF6A7}" dt="2023-02-22T19:06:52.165" v="53" actId="20577"/>
        <pc:sldMkLst>
          <pc:docMk/>
          <pc:sldMk cId="2509795979" sldId="274"/>
        </pc:sldMkLst>
        <pc:spChg chg="mod">
          <ac:chgData name="Gail Dowd" userId="cf38f0cc-982e-4cca-9755-29ca5d5df103" providerId="ADAL" clId="{7321587B-57CA-4EB8-BC66-0645B5DCF6A7}" dt="2023-02-22T19:06:52.165" v="53" actId="20577"/>
          <ac:spMkLst>
            <pc:docMk/>
            <pc:sldMk cId="2509795979" sldId="274"/>
            <ac:spMk id="3" creationId="{00000000-0000-0000-0000-000000000000}"/>
          </ac:spMkLst>
        </pc:spChg>
      </pc:sldChg>
      <pc:sldChg chg="modSp mod">
        <pc:chgData name="Gail Dowd" userId="cf38f0cc-982e-4cca-9755-29ca5d5df103" providerId="ADAL" clId="{7321587B-57CA-4EB8-BC66-0645B5DCF6A7}" dt="2023-02-22T19:06:24.127" v="51" actId="20577"/>
        <pc:sldMkLst>
          <pc:docMk/>
          <pc:sldMk cId="1956292485" sldId="275"/>
        </pc:sldMkLst>
        <pc:spChg chg="mod">
          <ac:chgData name="Gail Dowd" userId="cf38f0cc-982e-4cca-9755-29ca5d5df103" providerId="ADAL" clId="{7321587B-57CA-4EB8-BC66-0645B5DCF6A7}" dt="2023-02-22T19:06:24.127" v="51" actId="20577"/>
          <ac:spMkLst>
            <pc:docMk/>
            <pc:sldMk cId="1956292485" sldId="27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365" y="2534751"/>
            <a:ext cx="8229600" cy="273844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ARTICLE 8: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FY2023 TOWN BUDGET LINE ITEM ADJUSTMENTS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Mr. Johnson moves: No motion anticipated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49818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ARTICLE 8: </a:t>
            </a:r>
            <a:r>
              <a:rPr lang="en-US" sz="2000" dirty="0"/>
              <a:t>FY2023 TOWN BUDGET LINE ITEM ADJUSTMENTS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52967"/>
            <a:ext cx="8001000" cy="3123783"/>
          </a:xfrm>
        </p:spPr>
        <p:txBody>
          <a:bodyPr>
            <a:normAutofit/>
          </a:bodyPr>
          <a:lstStyle/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8. To determine whether the Town will vote to amend appropriations made under Article 9 of the 2022 Annual Town Meeting, Town Budget, or take any other action relative thereto.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9818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8: </a:t>
            </a:r>
            <a:r>
              <a:rPr lang="en-US" sz="2000" dirty="0"/>
              <a:t>FY2023 TOWN BUDGET LINE ITEM ADJUSTMENTS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40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27486"/>
            <a:ext cx="8229600" cy="857250"/>
          </a:xfrm>
        </p:spPr>
        <p:txBody>
          <a:bodyPr>
            <a:normAutofit/>
          </a:bodyPr>
          <a:lstStyle/>
          <a:p>
            <a:r>
              <a:rPr lang="en-US" sz="2400" dirty="0"/>
              <a:t>Manner of Appropriation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51"/>
            <a:ext cx="8229600" cy="3165872"/>
          </a:xfrm>
        </p:spPr>
        <p:txBody>
          <a:bodyPr>
            <a:normAutofit/>
          </a:bodyPr>
          <a:lstStyle/>
          <a:p>
            <a:r>
              <a:rPr lang="en-US" sz="2400" dirty="0"/>
              <a:t>The Town’s budget is appropriated by Town Meeting in 16 distinct line items</a:t>
            </a:r>
          </a:p>
          <a:p>
            <a:r>
              <a:rPr lang="en-US" sz="2400" dirty="0"/>
              <a:t>The Town Manager must then manage to the “bottom line” of each line-item appropriation</a:t>
            </a:r>
          </a:p>
          <a:p>
            <a:r>
              <a:rPr lang="en-US" sz="2400" dirty="0"/>
              <a:t>Adjustments are then only allowed:</a:t>
            </a:r>
          </a:p>
          <a:p>
            <a:pPr lvl="1"/>
            <a:r>
              <a:rPr lang="en-US" sz="2000" dirty="0"/>
              <a:t>By further Town Meeting action; or</a:t>
            </a:r>
          </a:p>
          <a:p>
            <a:pPr lvl="1"/>
            <a:r>
              <a:rPr lang="en-US" sz="2000" dirty="0"/>
              <a:t>Year-end transfer process provided under MGL Ch. 44, §33B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20497" y="4317624"/>
            <a:ext cx="77030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 It is generally accepted that remedies to cure budget issues should be taken up by Town Meeting when practicable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820C00-5E26-AD5A-BCB4-267EEB121B5F}"/>
              </a:ext>
            </a:extLst>
          </p:cNvPr>
          <p:cNvSpPr txBox="1"/>
          <p:nvPr/>
        </p:nvSpPr>
        <p:spPr>
          <a:xfrm>
            <a:off x="1983440" y="481787"/>
            <a:ext cx="67795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ARTICLE 8: </a:t>
            </a:r>
            <a:r>
              <a:rPr lang="en-US" sz="1800" dirty="0"/>
              <a:t>FY2023 TOWN BUDGET LINE ITEM ADJUSTMENTS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38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79883"/>
            <a:ext cx="8229600" cy="428625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FY23 Line-Item Adjustment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709"/>
            <a:ext cx="8229600" cy="3013473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/>
              <a:t>Budgets are prepared well in advance of the fiscal year and while we do our best to project expenses, often circumstances change</a:t>
            </a:r>
          </a:p>
          <a:p>
            <a:r>
              <a:rPr lang="en-US" sz="2000" dirty="0"/>
              <a:t>Proposed adjustment:</a:t>
            </a:r>
          </a:p>
          <a:p>
            <a:pPr lvl="1"/>
            <a:r>
              <a:rPr lang="en-US" sz="2000" dirty="0"/>
              <a:t>xxx</a:t>
            </a:r>
          </a:p>
          <a:p>
            <a:pPr lvl="1"/>
            <a:r>
              <a:rPr lang="en-US" sz="2000" dirty="0"/>
              <a:t>xxx</a:t>
            </a:r>
          </a:p>
          <a:p>
            <a:pPr lvl="1"/>
            <a:r>
              <a:rPr lang="en-US" sz="2000" dirty="0"/>
              <a:t>xxx</a:t>
            </a:r>
          </a:p>
          <a:p>
            <a:r>
              <a:rPr lang="en-US" sz="2000" dirty="0"/>
              <a:t>Amounts are available due to: </a:t>
            </a:r>
            <a:r>
              <a:rPr lang="en-US" sz="2000" dirty="0" err="1"/>
              <a:t>xxxx</a:t>
            </a:r>
            <a:endParaRPr lang="en-US" sz="2000" dirty="0"/>
          </a:p>
          <a:p>
            <a:r>
              <a:rPr lang="en-US" sz="2000" dirty="0"/>
              <a:t>Amounts needed are due to:  </a:t>
            </a:r>
            <a:r>
              <a:rPr lang="en-US" sz="2000" dirty="0" err="1"/>
              <a:t>xxxx</a:t>
            </a:r>
            <a:endParaRPr lang="en-US" sz="2000" dirty="0"/>
          </a:p>
          <a:p>
            <a:r>
              <a:rPr lang="en-US" sz="2000" dirty="0"/>
              <a:t>Note:  approval of this transfer </a:t>
            </a:r>
            <a:r>
              <a:rPr lang="en-US" sz="2000" b="1" u="sng" dirty="0"/>
              <a:t>does not</a:t>
            </a:r>
            <a:r>
              <a:rPr lang="en-US" sz="2000" dirty="0"/>
              <a:t> increase the total appropriation approved under 9-ATM-2022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2C8CDB-34AF-2FA4-041E-42213693B5ED}"/>
              </a:ext>
            </a:extLst>
          </p:cNvPr>
          <p:cNvSpPr txBox="1"/>
          <p:nvPr/>
        </p:nvSpPr>
        <p:spPr>
          <a:xfrm>
            <a:off x="1828800" y="514350"/>
            <a:ext cx="685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ARTICLE 8: </a:t>
            </a:r>
            <a:r>
              <a:rPr lang="en-US" sz="1800" dirty="0"/>
              <a:t>FY2023 TOWN BUDGET LINE ITEM ADJUSTMENTS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292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8229600" cy="857250"/>
          </a:xfrm>
        </p:spPr>
        <p:txBody>
          <a:bodyPr>
            <a:normAutofit/>
          </a:bodyPr>
          <a:lstStyle/>
          <a:p>
            <a:r>
              <a:rPr lang="en-US" sz="2400" dirty="0"/>
              <a:t>What happens if adjustment isn’t approved?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1149"/>
            <a:ext cx="8229600" cy="3013473"/>
          </a:xfrm>
        </p:spPr>
        <p:txBody>
          <a:bodyPr>
            <a:normAutofit/>
          </a:bodyPr>
          <a:lstStyle/>
          <a:p>
            <a:r>
              <a:rPr lang="en-US" sz="2200" dirty="0"/>
              <a:t>If the transfer is not approved, the Town’s only other remedy is to seek a year-end adjustment under MGL Ch. 44, §33B</a:t>
            </a:r>
          </a:p>
          <a:p>
            <a:pPr lvl="1"/>
            <a:r>
              <a:rPr lang="en-US" sz="1600" dirty="0"/>
              <a:t>May 1 – July 15 with approval of both FinCom &amp; Select Board</a:t>
            </a:r>
          </a:p>
          <a:p>
            <a:r>
              <a:rPr lang="en-US" sz="2400" dirty="0"/>
              <a:t>If year end transfer is not approved, the Town would have an “illegal” deficit and would be required to raise a like amount on the FY24 recap (tax rate) within the levy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0C1991-94FE-B510-E8A5-1EEE82816DB9}"/>
              </a:ext>
            </a:extLst>
          </p:cNvPr>
          <p:cNvSpPr txBox="1"/>
          <p:nvPr/>
        </p:nvSpPr>
        <p:spPr>
          <a:xfrm>
            <a:off x="457200" y="449818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8: </a:t>
            </a:r>
            <a:r>
              <a:rPr lang="en-US" sz="2000" dirty="0"/>
              <a:t>FY2023 TOWN BUDGET LINE ITEM ADJUSTMENTS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502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3182" y="1352967"/>
            <a:ext cx="6553200" cy="2971383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Mr. Johnson moves: No motion anticipated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9818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8: </a:t>
            </a:r>
            <a:r>
              <a:rPr lang="en-US" sz="2000" dirty="0"/>
              <a:t>FY2023 TOWN BUDGET LINE ITEM ADJUSTMENTS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239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52967"/>
            <a:ext cx="8001000" cy="3123783"/>
          </a:xfrm>
        </p:spPr>
        <p:txBody>
          <a:bodyPr>
            <a:normAutofit/>
          </a:bodyPr>
          <a:lstStyle/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8. To determine whether the Town will vote to amend appropriations made under 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Article 9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of the 2022 Annual Town Meeting, Town Budget, or take any other action relative thereto.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9818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8: </a:t>
            </a:r>
            <a:r>
              <a:rPr lang="en-US" sz="2000" dirty="0"/>
              <a:t>FY2023 TOWN BUDGET LINE ITEM ADJUSTMENTS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795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1ABA78-22F4-4184-A07E-57F52615FAC3}"/>
</file>

<file path=customXml/itemProps2.xml><?xml version="1.0" encoding="utf-8"?>
<ds:datastoreItem xmlns:ds="http://schemas.openxmlformats.org/officeDocument/2006/customXml" ds:itemID="{1EFDD4B4-8176-43DD-96D0-C06167ABABC1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1818</TotalTime>
  <Words>392</Words>
  <Application>Microsoft Office PowerPoint</Application>
  <PresentationFormat>On-screen Show (16:9)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ARTICLE 8: FY2023 TOWN BUDGET LINE ITEM ADJUSTMENTS   Mr. Johnson moves: No motion anticipated  </vt:lpstr>
      <vt:lpstr>PowerPoint Presentation</vt:lpstr>
      <vt:lpstr>Manner of Appropriation</vt:lpstr>
      <vt:lpstr>FY23 Line-Item Adjustment</vt:lpstr>
      <vt:lpstr>What happens if adjustment isn’t approved?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Gail Dowd</cp:lastModifiedBy>
  <cp:revision>36</cp:revision>
  <cp:lastPrinted>2023-02-17T20:13:32Z</cp:lastPrinted>
  <dcterms:created xsi:type="dcterms:W3CDTF">2018-11-06T01:42:37Z</dcterms:created>
  <dcterms:modified xsi:type="dcterms:W3CDTF">2023-02-22T19:06:54Z</dcterms:modified>
</cp:coreProperties>
</file>