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65" r:id="rId2"/>
    <p:sldId id="266" r:id="rId3"/>
    <p:sldId id="267" r:id="rId4"/>
    <p:sldId id="268" r:id="rId5"/>
    <p:sldId id="269" r:id="rId6"/>
    <p:sldId id="273" r:id="rId7"/>
    <p:sldId id="274" r:id="rId8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328B"/>
    <a:srgbClr val="0C257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359261C-8E82-4A94-AADD-3A2299424774}" v="5" dt="2023-02-21T21:20:19.41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850"/>
    <p:restoredTop sz="94674"/>
  </p:normalViewPr>
  <p:slideViewPr>
    <p:cSldViewPr>
      <p:cViewPr varScale="1">
        <p:scale>
          <a:sx n="142" d="100"/>
          <a:sy n="142" d="100"/>
        </p:scale>
        <p:origin x="1104" y="12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17" Type="http://schemas.openxmlformats.org/officeDocument/2006/relationships/customXml" Target="../customXml/item2.xml"/><Relationship Id="rId2" Type="http://schemas.openxmlformats.org/officeDocument/2006/relationships/slide" Target="slides/slide1.xml"/><Relationship Id="rId16" Type="http://schemas.openxmlformats.org/officeDocument/2006/relationships/customXml" Target="../customXml/item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ail Dowd" userId="cf38f0cc-982e-4cca-9755-29ca5d5df103" providerId="ADAL" clId="{0359261C-8E82-4A94-AADD-3A2299424774}"/>
    <pc:docChg chg="custSel addSld delSld modSld">
      <pc:chgData name="Gail Dowd" userId="cf38f0cc-982e-4cca-9755-29ca5d5df103" providerId="ADAL" clId="{0359261C-8E82-4A94-AADD-3A2299424774}" dt="2023-02-22T19:07:36.574" v="73" actId="20577"/>
      <pc:docMkLst>
        <pc:docMk/>
      </pc:docMkLst>
      <pc:sldChg chg="modSp mod">
        <pc:chgData name="Gail Dowd" userId="cf38f0cc-982e-4cca-9755-29ca5d5df103" providerId="ADAL" clId="{0359261C-8E82-4A94-AADD-3A2299424774}" dt="2023-02-21T21:01:28.225" v="39" actId="20577"/>
        <pc:sldMkLst>
          <pc:docMk/>
          <pc:sldMk cId="1105182048" sldId="265"/>
        </pc:sldMkLst>
        <pc:spChg chg="mod">
          <ac:chgData name="Gail Dowd" userId="cf38f0cc-982e-4cca-9755-29ca5d5df103" providerId="ADAL" clId="{0359261C-8E82-4A94-AADD-3A2299424774}" dt="2023-02-21T20:58:48.756" v="0" actId="20577"/>
          <ac:spMkLst>
            <pc:docMk/>
            <pc:sldMk cId="1105182048" sldId="265"/>
            <ac:spMk id="2" creationId="{00000000-0000-0000-0000-000000000000}"/>
          </ac:spMkLst>
        </pc:spChg>
        <pc:spChg chg="mod">
          <ac:chgData name="Gail Dowd" userId="cf38f0cc-982e-4cca-9755-29ca5d5df103" providerId="ADAL" clId="{0359261C-8E82-4A94-AADD-3A2299424774}" dt="2023-02-21T21:01:28.225" v="39" actId="20577"/>
          <ac:spMkLst>
            <pc:docMk/>
            <pc:sldMk cId="1105182048" sldId="265"/>
            <ac:spMk id="3" creationId="{00000000-0000-0000-0000-000000000000}"/>
          </ac:spMkLst>
        </pc:spChg>
      </pc:sldChg>
      <pc:sldChg chg="modSp mod">
        <pc:chgData name="Gail Dowd" userId="cf38f0cc-982e-4cca-9755-29ca5d5df103" providerId="ADAL" clId="{0359261C-8E82-4A94-AADD-3A2299424774}" dt="2023-02-21T21:01:43.849" v="40" actId="20577"/>
        <pc:sldMkLst>
          <pc:docMk/>
          <pc:sldMk cId="1810952268" sldId="266"/>
        </pc:sldMkLst>
        <pc:spChg chg="mod">
          <ac:chgData name="Gail Dowd" userId="cf38f0cc-982e-4cca-9755-29ca5d5df103" providerId="ADAL" clId="{0359261C-8E82-4A94-AADD-3A2299424774}" dt="2023-02-21T21:01:43.849" v="40" actId="20577"/>
          <ac:spMkLst>
            <pc:docMk/>
            <pc:sldMk cId="1810952268" sldId="266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0359261C-8E82-4A94-AADD-3A2299424774}" dt="2023-02-21T21:01:53.150" v="41" actId="20577"/>
        <pc:sldMkLst>
          <pc:docMk/>
          <pc:sldMk cId="311216842" sldId="267"/>
        </pc:sldMkLst>
        <pc:spChg chg="mod">
          <ac:chgData name="Gail Dowd" userId="cf38f0cc-982e-4cca-9755-29ca5d5df103" providerId="ADAL" clId="{0359261C-8E82-4A94-AADD-3A2299424774}" dt="2023-02-21T21:01:53.150" v="41" actId="20577"/>
          <ac:spMkLst>
            <pc:docMk/>
            <pc:sldMk cId="311216842" sldId="267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0359261C-8E82-4A94-AADD-3A2299424774}" dt="2023-02-21T21:13:26.959" v="62" actId="20577"/>
        <pc:sldMkLst>
          <pc:docMk/>
          <pc:sldMk cId="314517204" sldId="268"/>
        </pc:sldMkLst>
        <pc:spChg chg="mod">
          <ac:chgData name="Gail Dowd" userId="cf38f0cc-982e-4cca-9755-29ca5d5df103" providerId="ADAL" clId="{0359261C-8E82-4A94-AADD-3A2299424774}" dt="2023-02-21T21:13:26.959" v="62" actId="20577"/>
          <ac:spMkLst>
            <pc:docMk/>
            <pc:sldMk cId="314517204" sldId="268"/>
            <ac:spMk id="3" creationId="{00000000-0000-0000-0000-000000000000}"/>
          </ac:spMkLst>
        </pc:spChg>
        <pc:spChg chg="mod">
          <ac:chgData name="Gail Dowd" userId="cf38f0cc-982e-4cca-9755-29ca5d5df103" providerId="ADAL" clId="{0359261C-8E82-4A94-AADD-3A2299424774}" dt="2023-02-21T21:02:02.057" v="42" actId="20577"/>
          <ac:spMkLst>
            <pc:docMk/>
            <pc:sldMk cId="314517204" sldId="268"/>
            <ac:spMk id="6" creationId="{00000000-0000-0000-0000-000000000000}"/>
          </ac:spMkLst>
        </pc:spChg>
      </pc:sldChg>
      <pc:sldChg chg="modSp mod">
        <pc:chgData name="Gail Dowd" userId="cf38f0cc-982e-4cca-9755-29ca5d5df103" providerId="ADAL" clId="{0359261C-8E82-4A94-AADD-3A2299424774}" dt="2023-02-22T19:07:36.574" v="73" actId="20577"/>
        <pc:sldMkLst>
          <pc:docMk/>
          <pc:sldMk cId="2171385468" sldId="269"/>
        </pc:sldMkLst>
        <pc:spChg chg="mod">
          <ac:chgData name="Gail Dowd" userId="cf38f0cc-982e-4cca-9755-29ca5d5df103" providerId="ADAL" clId="{0359261C-8E82-4A94-AADD-3A2299424774}" dt="2023-02-22T19:07:36.574" v="73" actId="20577"/>
          <ac:spMkLst>
            <pc:docMk/>
            <pc:sldMk cId="2171385468" sldId="269"/>
            <ac:spMk id="6" creationId="{00000000-0000-0000-0000-000000000000}"/>
          </ac:spMkLst>
        </pc:spChg>
      </pc:sldChg>
      <pc:sldChg chg="del">
        <pc:chgData name="Gail Dowd" userId="cf38f0cc-982e-4cca-9755-29ca5d5df103" providerId="ADAL" clId="{0359261C-8E82-4A94-AADD-3A2299424774}" dt="2023-02-21T21:20:21.431" v="72" actId="47"/>
        <pc:sldMkLst>
          <pc:docMk/>
          <pc:sldMk cId="4100364263" sldId="272"/>
        </pc:sldMkLst>
      </pc:sldChg>
      <pc:sldChg chg="addSp delSp modSp mod">
        <pc:chgData name="Gail Dowd" userId="cf38f0cc-982e-4cca-9755-29ca5d5df103" providerId="ADAL" clId="{0359261C-8E82-4A94-AADD-3A2299424774}" dt="2023-02-21T21:19:50.446" v="70"/>
        <pc:sldMkLst>
          <pc:docMk/>
          <pc:sldMk cId="3306507333" sldId="273"/>
        </pc:sldMkLst>
        <pc:spChg chg="mod">
          <ac:chgData name="Gail Dowd" userId="cf38f0cc-982e-4cca-9755-29ca5d5df103" providerId="ADAL" clId="{0359261C-8E82-4A94-AADD-3A2299424774}" dt="2023-02-21T21:19:08.045" v="67" actId="20577"/>
          <ac:spMkLst>
            <pc:docMk/>
            <pc:sldMk cId="3306507333" sldId="273"/>
            <ac:spMk id="3" creationId="{00000000-0000-0000-0000-000000000000}"/>
          </ac:spMkLst>
        </pc:spChg>
        <pc:spChg chg="mod">
          <ac:chgData name="Gail Dowd" userId="cf38f0cc-982e-4cca-9755-29ca5d5df103" providerId="ADAL" clId="{0359261C-8E82-4A94-AADD-3A2299424774}" dt="2023-02-21T21:19:41.283" v="69" actId="20577"/>
          <ac:spMkLst>
            <pc:docMk/>
            <pc:sldMk cId="3306507333" sldId="273"/>
            <ac:spMk id="6" creationId="{00000000-0000-0000-0000-000000000000}"/>
          </ac:spMkLst>
        </pc:spChg>
        <pc:graphicFrameChg chg="add mod">
          <ac:chgData name="Gail Dowd" userId="cf38f0cc-982e-4cca-9755-29ca5d5df103" providerId="ADAL" clId="{0359261C-8E82-4A94-AADD-3A2299424774}" dt="2023-02-21T21:19:50.446" v="70"/>
          <ac:graphicFrameMkLst>
            <pc:docMk/>
            <pc:sldMk cId="3306507333" sldId="273"/>
            <ac:graphicFrameMk id="8" creationId="{5769FA63-CB11-227D-6A6B-0417980D2489}"/>
          </ac:graphicFrameMkLst>
        </pc:graphicFrameChg>
        <pc:picChg chg="del">
          <ac:chgData name="Gail Dowd" userId="cf38f0cc-982e-4cca-9755-29ca5d5df103" providerId="ADAL" clId="{0359261C-8E82-4A94-AADD-3A2299424774}" dt="2023-02-21T21:18:45.246" v="63" actId="478"/>
          <ac:picMkLst>
            <pc:docMk/>
            <pc:sldMk cId="3306507333" sldId="273"/>
            <ac:picMk id="7" creationId="{B4DB659F-4687-4502-BE51-AD5CA3D40CB3}"/>
          </ac:picMkLst>
        </pc:picChg>
      </pc:sldChg>
      <pc:sldChg chg="add">
        <pc:chgData name="Gail Dowd" userId="cf38f0cc-982e-4cca-9755-29ca5d5df103" providerId="ADAL" clId="{0359261C-8E82-4A94-AADD-3A2299424774}" dt="2023-02-21T21:20:19.416" v="71"/>
        <pc:sldMkLst>
          <pc:docMk/>
          <pc:sldMk cId="2490971121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8573D05-6575-4EDC-B64A-CFB6DC1CF850}" type="datetimeFigureOut">
              <a:rPr lang="en-US" smtClean="0"/>
              <a:t>2/22/2023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449471-CD9B-4060-9245-E5C00C25A7D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0941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276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Drag picture to placeholder or click icon to add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95752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0623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58995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5681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9757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9542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01138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85337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6318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64588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183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D328B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362CF7-34D8-4635-A9AE-FBAFA8966551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381000" y="361950"/>
            <a:ext cx="8382000" cy="4267200"/>
          </a:xfrm>
          <a:prstGeom prst="rect">
            <a:avLst/>
          </a:prstGeom>
          <a:noFill/>
          <a:ln w="38100">
            <a:solidFill>
              <a:schemeClr val="tx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23" descr="Town Seal"/>
          <p:cNvPicPr>
            <a:picLocks noChangeAspect="1" noChangeArrowheads="1"/>
          </p:cNvPicPr>
          <p:nvPr userDrawn="1"/>
        </p:nvPicPr>
        <p:blipFill>
          <a:blip r:embed="rId14">
            <a:clrChange>
              <a:clrFrom>
                <a:srgbClr val="F5F5F5"/>
              </a:clrFrom>
              <a:clrTo>
                <a:srgbClr val="F5F5F5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02895"/>
            <a:ext cx="1066800" cy="10556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3162482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package" Target="../embeddings/Microsoft_Excel_Worksheet.xlsx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12:  OPEB Trust Fund Appropriation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2133600"/>
          </a:xfrm>
        </p:spPr>
        <p:txBody>
          <a:bodyPr>
            <a:noAutofit/>
          </a:bodyPr>
          <a:lstStyle/>
          <a:p>
            <a:pPr algn="l"/>
            <a:r>
              <a:rPr lang="en-US" altLang="en-US" sz="1800" dirty="0"/>
              <a:t>Mr. Johnson moves:  that the Town vote to raise and appropriate $1,364,608; and transfer $85,275 from Light Fund; and $17,698 from Broadband; for a total appropriation of $1,467,851 to fund the Town’s FY24 contribution to the Other Post-Employment Benefits Liability Trust Fund (OPEB Trust) established under Mass. Gen. Laws c. 32B, §20.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1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449818"/>
            <a:ext cx="335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12: OPEB Trust Fund Appropriation</a:t>
            </a:r>
          </a:p>
        </p:txBody>
      </p:sp>
    </p:spTree>
    <p:extLst>
      <p:ext uri="{BB962C8B-B14F-4D97-AF65-F5344CB8AC3E}">
        <p14:creationId xmlns:p14="http://schemas.microsoft.com/office/powerpoint/2010/main" val="11051820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45319"/>
            <a:ext cx="8229600" cy="535781"/>
          </a:xfrm>
        </p:spPr>
        <p:txBody>
          <a:bodyPr>
            <a:noAutofit/>
          </a:bodyPr>
          <a:lstStyle/>
          <a:p>
            <a:r>
              <a:rPr lang="en-US" sz="2800" b="1" dirty="0"/>
              <a:t>OPEB Trust Fund Appropriation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309686"/>
            <a:ext cx="7162800" cy="2938463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OPEB refers to retiree benefits other than pension; i.e. health insurance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For many years, the Town, like all other municipalities, followed the “pay-as-you-go” methodology, only funding the current cost retiree health insurance, leaving the accrued benefit cost unfunded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Realizing the need to address this unfunded liability, the Town sought special approval by the Legislature to establish a trust fund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2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181600" y="449818"/>
            <a:ext cx="35052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12: OPEB Trust Fund Appropriation</a:t>
            </a:r>
          </a:p>
        </p:txBody>
      </p:sp>
    </p:spTree>
    <p:extLst>
      <p:ext uri="{BB962C8B-B14F-4D97-AF65-F5344CB8AC3E}">
        <p14:creationId xmlns:p14="http://schemas.microsoft.com/office/powerpoint/2010/main" val="181095226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091" y="8953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OPEB Trust Fund Appropriation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04950"/>
            <a:ext cx="7162800" cy="27432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In 2008, the Town’s initial OPEB Trust Fund was established by a Special Act of the Legislature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In 2020, the Town reauthorized its existing OPEB Trust Fund under M.G.L c. 32B, §20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2000" dirty="0"/>
              <a:t>Each year since FY09, the Town has made an annual contribution to its OPEB Trust Fund equal to the Actuarially Determined Contribution (ADC)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3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715000" y="439059"/>
            <a:ext cx="300493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12: OPEB Trust Fund Appropriation</a:t>
            </a:r>
          </a:p>
        </p:txBody>
      </p:sp>
    </p:spTree>
    <p:extLst>
      <p:ext uri="{BB962C8B-B14F-4D97-AF65-F5344CB8AC3E}">
        <p14:creationId xmlns:p14="http://schemas.microsoft.com/office/powerpoint/2010/main" val="3112168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43339" y="721019"/>
            <a:ext cx="8229600" cy="460081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OPEB Trust Fund Appropriation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276350"/>
            <a:ext cx="7162800" cy="31242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OPEB Liability is valued by an actuary on an annual, as of June 30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As of 06/30/22, the liability was $51.1M, of which 54.2% was funded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Unfunded = $23.4M</a:t>
            </a:r>
          </a:p>
          <a:p>
            <a:pPr marL="800100" lvl="1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Funded = $27.7M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The Town’s funding schedule assumes a 6.75% discount rate, and fully amortizes the liability as of 2030, though there is no legal requirement to do so</a:t>
            </a:r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sz="1800" dirty="0"/>
              <a:t>Because of the Town’s strong funding status, beginning in FY22, the remaining unfunded liability will amortized using a level payment methodology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4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638800" y="449818"/>
            <a:ext cx="3048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12: OPEB Trust Fund Appropriation</a:t>
            </a:r>
          </a:p>
        </p:txBody>
      </p:sp>
    </p:spTree>
    <p:extLst>
      <p:ext uri="{BB962C8B-B14F-4D97-AF65-F5344CB8AC3E}">
        <p14:creationId xmlns:p14="http://schemas.microsoft.com/office/powerpoint/2010/main" val="3145172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29085"/>
            <a:ext cx="8229600" cy="547265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OPEB Trust Fund Appropriation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04950"/>
            <a:ext cx="7162800" cy="2438400"/>
          </a:xfrm>
        </p:spPr>
        <p:txBody>
          <a:bodyPr>
            <a:noAutofit/>
          </a:bodyPr>
          <a:lstStyle/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While the Town has been making annual contributions to the trust fund, it has only been appropriating the General Fund share, and doing so through the Budget Article</a:t>
            </a:r>
          </a:p>
          <a:p>
            <a:pPr algn="l"/>
            <a:endParaRPr lang="en-US" altLang="en-US" sz="1600" dirty="0"/>
          </a:p>
          <a:p>
            <a:pPr marL="342900" indent="-34290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Both the Department of Revenue and the Town’s external auditor have indicated that best practice is to appropriate the full annual contribution (General Fund + Enterprise Funds) in a stand-alone warrant article</a:t>
            </a:r>
          </a:p>
          <a:p>
            <a:pPr algn="l"/>
            <a:endParaRPr lang="en-US" altLang="en-US" sz="16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5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/>
              <a:t>ARTICLE 12: </a:t>
            </a:r>
            <a:r>
              <a:rPr lang="en-US" sz="1200" dirty="0"/>
              <a:t>OPEB Trust Fund Appropriation</a:t>
            </a:r>
          </a:p>
        </p:txBody>
      </p:sp>
    </p:spTree>
    <p:extLst>
      <p:ext uri="{BB962C8B-B14F-4D97-AF65-F5344CB8AC3E}">
        <p14:creationId xmlns:p14="http://schemas.microsoft.com/office/powerpoint/2010/main" val="217138546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29085"/>
            <a:ext cx="8229600" cy="547265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OPEB Trust Fund Appropriation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1504950"/>
            <a:ext cx="7162800" cy="2819400"/>
          </a:xfrm>
        </p:spPr>
        <p:txBody>
          <a:bodyPr>
            <a:noAutofit/>
          </a:bodyPr>
          <a:lstStyle/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altLang="en-US" sz="1600" dirty="0"/>
              <a:t>FY24 Appropriation to OPEB Trust Fund: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6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449818"/>
            <a:ext cx="3429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12: OPEB Trust Fund Appropriation</a:t>
            </a:r>
          </a:p>
        </p:txBody>
      </p:sp>
      <p:graphicFrame>
        <p:nvGraphicFramePr>
          <p:cNvPr id="8" name="Object 7">
            <a:extLst>
              <a:ext uri="{FF2B5EF4-FFF2-40B4-BE49-F238E27FC236}">
                <a16:creationId xmlns:a16="http://schemas.microsoft.com/office/drawing/2014/main" id="{5769FA63-CB11-227D-6A6B-0417980D2489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24313581"/>
              </p:ext>
            </p:extLst>
          </p:nvPr>
        </p:nvGraphicFramePr>
        <p:xfrm>
          <a:off x="2133600" y="2028825"/>
          <a:ext cx="3638550" cy="19907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Worksheet" r:id="rId2" imgW="3638514" imgH="1990674" progId="Excel.Sheet.12">
                  <p:embed/>
                </p:oleObj>
              </mc:Choice>
              <mc:Fallback>
                <p:oleObj name="Worksheet" r:id="rId2" imgW="3638514" imgH="1990674" progId="Excel.Sheet.12">
                  <p:embed/>
                  <p:pic>
                    <p:nvPicPr>
                      <p:cNvPr id="8" name="Object 7">
                        <a:extLst>
                          <a:ext uri="{FF2B5EF4-FFF2-40B4-BE49-F238E27FC236}">
                            <a16:creationId xmlns:a16="http://schemas.microsoft.com/office/drawing/2014/main" id="{5769FA63-CB11-227D-6A6B-0417980D2489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3"/>
                      <a:stretch>
                        <a:fillRect/>
                      </a:stretch>
                    </p:blipFill>
                    <p:spPr>
                      <a:xfrm>
                        <a:off x="2133600" y="2028825"/>
                        <a:ext cx="3638550" cy="19907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0650733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52550"/>
            <a:ext cx="8229600" cy="762000"/>
          </a:xfrm>
        </p:spPr>
        <p:txBody>
          <a:bodyPr>
            <a:noAutofit/>
          </a:bodyPr>
          <a:lstStyle/>
          <a:p>
            <a:r>
              <a:rPr lang="en-US" altLang="en-US" sz="2800" b="1" dirty="0"/>
              <a:t>Article 12:  OPEB Trust Fund Appropriation</a:t>
            </a:r>
            <a:endParaRPr lang="en-US" sz="28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2038350"/>
            <a:ext cx="7162800" cy="2133600"/>
          </a:xfrm>
        </p:spPr>
        <p:txBody>
          <a:bodyPr>
            <a:noAutofit/>
          </a:bodyPr>
          <a:lstStyle/>
          <a:p>
            <a:pPr algn="l"/>
            <a:r>
              <a:rPr lang="en-US" altLang="en-US" sz="1800" dirty="0"/>
              <a:t>Mr. Johnson moves:  that the Town vote to raise and appropriate $1,364,608; and transfer $85,275 from Light Fund; and $17,698 from Broadband; for a total appropriation of $1,467,851 to fund the Town’s FY24 contribution to the Other Post-Employment Benefits Liability Trust Fund (OPEB Trust) established under Mass. Gen. Laws c. 32B, §20.</a:t>
            </a:r>
          </a:p>
          <a:p>
            <a:pPr algn="l"/>
            <a:endParaRPr lang="en-US" sz="28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362CF7-34D8-4635-A9AE-FBAFA8966551}" type="slidenum">
              <a:rPr lang="en-US" smtClean="0"/>
              <a:t>7</a:t>
            </a:fld>
            <a:endParaRPr lang="en-US" dirty="0"/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533400" y="4248150"/>
            <a:ext cx="8153400" cy="32385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i="1" dirty="0"/>
          </a:p>
        </p:txBody>
      </p:sp>
      <p:sp>
        <p:nvSpPr>
          <p:cNvPr id="6" name="TextBox 5"/>
          <p:cNvSpPr txBox="1"/>
          <p:nvPr/>
        </p:nvSpPr>
        <p:spPr>
          <a:xfrm>
            <a:off x="5334000" y="449818"/>
            <a:ext cx="33528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/>
              <a:t>ARTICLE 12: OPEB Trust Fund Appropriation</a:t>
            </a:r>
          </a:p>
        </p:txBody>
      </p:sp>
    </p:spTree>
    <p:extLst>
      <p:ext uri="{BB962C8B-B14F-4D97-AF65-F5344CB8AC3E}">
        <p14:creationId xmlns:p14="http://schemas.microsoft.com/office/powerpoint/2010/main" val="249097112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5096C0779B6944AB6CF6C4004068BD4" ma:contentTypeVersion="15" ma:contentTypeDescription="Create a new document." ma:contentTypeScope="" ma:versionID="b276a989f07f45c57316bc572fa26182">
  <xsd:schema xmlns:xsd="http://www.w3.org/2001/XMLSchema" xmlns:xs="http://www.w3.org/2001/XMLSchema" xmlns:p="http://schemas.microsoft.com/office/2006/metadata/properties" xmlns:ns1="http://schemas.microsoft.com/sharepoint/v3" xmlns:ns2="353e7e51-129d-4be4-a176-58312b68dea3" xmlns:ns3="f428b787-2277-4073-a7fe-e04eb808bb87" targetNamespace="http://schemas.microsoft.com/office/2006/metadata/properties" ma:root="true" ma:fieldsID="e3445f309d54ee30e6d48719bb7a727f" ns1:_="" ns2:_="" ns3:_="">
    <xsd:import namespace="http://schemas.microsoft.com/sharepoint/v3"/>
    <xsd:import namespace="353e7e51-129d-4be4-a176-58312b68dea3"/>
    <xsd:import namespace="f428b787-2277-4073-a7fe-e04eb808bb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1:_ip_UnifiedCompliancePolicyProperties" minOccurs="0"/>
                <xsd:element ref="ns1:_ip_UnifiedCompliancePolicyUIAc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3e7e51-129d-4be4-a176-58312b68dea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eebebd48-0262-4b3c-be1e-fe88a3d91a2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2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428b787-2277-4073-a7fe-e04eb808bb87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00afa956-1c28-42f7-a035-33042d6fc447}" ma:internalName="TaxCatchAll" ma:showField="CatchAllData" ma:web="f428b787-2277-4073-a7fe-e04eb808bb8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B2B09B2-CEC1-4DE2-81FF-9DB85374037B}"/>
</file>

<file path=customXml/itemProps2.xml><?xml version="1.0" encoding="utf-8"?>
<ds:datastoreItem xmlns:ds="http://schemas.openxmlformats.org/officeDocument/2006/customXml" ds:itemID="{AFA78CB7-3DD4-48DD-833D-21C51DF95305}"/>
</file>

<file path=docProps/app.xml><?xml version="1.0" encoding="utf-8"?>
<Properties xmlns="http://schemas.openxmlformats.org/officeDocument/2006/extended-properties" xmlns:vt="http://schemas.openxmlformats.org/officeDocument/2006/docPropsVTypes">
  <Template>Electronic Presentation Guidelines 2019</Template>
  <TotalTime>2010</TotalTime>
  <Words>528</Words>
  <Application>Microsoft Office PowerPoint</Application>
  <PresentationFormat>On-screen Show (16:9)</PresentationFormat>
  <Paragraphs>39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Office Theme</vt:lpstr>
      <vt:lpstr>Worksheet</vt:lpstr>
      <vt:lpstr>Article 12:  OPEB Trust Fund Appropriation</vt:lpstr>
      <vt:lpstr>OPEB Trust Fund Appropriation</vt:lpstr>
      <vt:lpstr>OPEB Trust Fund Appropriation</vt:lpstr>
      <vt:lpstr>OPEB Trust Fund Appropriation</vt:lpstr>
      <vt:lpstr>OPEB Trust Fund Appropriation</vt:lpstr>
      <vt:lpstr>OPEB Trust Fund Appropriation</vt:lpstr>
      <vt:lpstr>Article 12:  OPEB Trust Fund Appropriation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Electronic Presentation Guidelines</dc:title>
  <dc:creator>Carmin Reiss</dc:creator>
  <cp:lastModifiedBy>Gail Dowd</cp:lastModifiedBy>
  <cp:revision>58</cp:revision>
  <dcterms:created xsi:type="dcterms:W3CDTF">2018-11-06T01:42:37Z</dcterms:created>
  <dcterms:modified xsi:type="dcterms:W3CDTF">2023-02-22T19:07:37Z</dcterms:modified>
</cp:coreProperties>
</file>