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57" r:id="rId3"/>
    <p:sldId id="266" r:id="rId4"/>
    <p:sldId id="272" r:id="rId5"/>
    <p:sldId id="275" r:id="rId6"/>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41BCFE-D6A1-48B7-B171-34312FEDC7FD}" v="3" dt="2023-02-20T19:49:15.9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50"/>
    <p:restoredTop sz="94674"/>
  </p:normalViewPr>
  <p:slideViewPr>
    <p:cSldViewPr>
      <p:cViewPr varScale="1">
        <p:scale>
          <a:sx n="142" d="100"/>
          <a:sy n="142" d="100"/>
        </p:scale>
        <p:origin x="110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8573D05-6575-4EDC-B64A-CFB6DC1CF850}" type="datetimeFigureOut">
              <a:rPr lang="en-US" smtClean="0"/>
              <a:t>2/20/2023</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840706"/>
            <a:ext cx="8229600" cy="273844"/>
          </a:xfrm>
        </p:spPr>
        <p:txBody>
          <a:bodyPr>
            <a:noAutofit/>
          </a:bodyPr>
          <a:lstStyle/>
          <a:p>
            <a:r>
              <a:rPr lang="en-US" sz="2000" b="1" dirty="0">
                <a:latin typeface="Arial" panose="020B0604020202020204" pitchFamily="34" charset="0"/>
                <a:cs typeface="Arial" panose="020B0604020202020204" pitchFamily="34" charset="0"/>
              </a:rPr>
              <a:t>ARTICLE 13: </a:t>
            </a:r>
            <a:r>
              <a:rPr lang="en-US" sz="2000" dirty="0">
                <a:latin typeface="Arial" panose="020B0604020202020204" pitchFamily="34" charset="0"/>
                <a:cs typeface="Arial" panose="020B0604020202020204" pitchFamily="34" charset="0"/>
              </a:rPr>
              <a:t>OPEB TRUST FUND EXPENSE</a:t>
            </a:r>
            <a:endParaRPr lang="en-US" sz="2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sp>
        <p:nvSpPr>
          <p:cNvPr id="6" name="TextBox 5"/>
          <p:cNvSpPr txBox="1"/>
          <p:nvPr/>
        </p:nvSpPr>
        <p:spPr>
          <a:xfrm>
            <a:off x="533400" y="449818"/>
            <a:ext cx="8153400" cy="400110"/>
          </a:xfrm>
          <a:prstGeom prst="rect">
            <a:avLst/>
          </a:prstGeom>
          <a:noFill/>
        </p:spPr>
        <p:txBody>
          <a:bodyPr wrap="square" rtlCol="0">
            <a:spAutoFit/>
          </a:bodyPr>
          <a:lstStyle/>
          <a:p>
            <a:pPr algn="r"/>
            <a:r>
              <a:rPr lang="en-US" sz="2000" dirty="0">
                <a:latin typeface="Arial" panose="020B0604020202020204" pitchFamily="34" charset="0"/>
                <a:cs typeface="Arial" panose="020B0604020202020204" pitchFamily="34" charset="0"/>
              </a:rPr>
              <a:t>ARTICLE 13: OPEB TRUST FUND EXPENSE</a:t>
            </a:r>
          </a:p>
        </p:txBody>
      </p:sp>
    </p:spTree>
    <p:extLst>
      <p:ext uri="{BB962C8B-B14F-4D97-AF65-F5344CB8AC3E}">
        <p14:creationId xmlns:p14="http://schemas.microsoft.com/office/powerpoint/2010/main" val="110518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52967"/>
            <a:ext cx="8001000" cy="3123783"/>
          </a:xfrm>
        </p:spPr>
        <p:txBody>
          <a:bodyPr>
            <a:normAutofit/>
          </a:bodyPr>
          <a:lstStyle/>
          <a:p>
            <a:pPr algn="l"/>
            <a:r>
              <a:rPr lang="en-US" sz="2000" dirty="0">
                <a:latin typeface="Arial" panose="020B0604020202020204" pitchFamily="34" charset="0"/>
                <a:cs typeface="Arial" panose="020B0604020202020204" pitchFamily="34" charset="0"/>
              </a:rPr>
              <a:t>ARTICLE 13. To determine whether the Town will vote to appropriate a sum of money from the Other Post-Employment Benefits Liability Trust Fund (OPEB Fund) established under Mass. Gen. Laws c. 32B, § 20, for OPEB Fund expenses, and further to authorize the Trustee of the OPEB fund to employ reputable and knowledgeable investment consultants to assist in determining appropriate investments and pay for those services from the OPEB Fund, or take any other action relative thereto.</a:t>
            </a:r>
            <a:endParaRPr lang="en-US" altLang="en-US"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400110"/>
          </a:xfrm>
          <a:prstGeom prst="rect">
            <a:avLst/>
          </a:prstGeom>
          <a:noFill/>
        </p:spPr>
        <p:txBody>
          <a:bodyPr wrap="square" rtlCol="0">
            <a:spAutoFit/>
          </a:bodyPr>
          <a:lstStyle/>
          <a:p>
            <a:pPr algn="r"/>
            <a:r>
              <a:rPr lang="en-US" sz="2000" dirty="0">
                <a:latin typeface="Arial" panose="020B0604020202020204" pitchFamily="34" charset="0"/>
                <a:cs typeface="Arial" panose="020B0604020202020204" pitchFamily="34" charset="0"/>
              </a:rPr>
              <a:t>ARTICLE 13: OPEB TRUST FUND EXPENSE</a:t>
            </a:r>
          </a:p>
        </p:txBody>
      </p:sp>
    </p:spTree>
    <p:extLst>
      <p:ext uri="{BB962C8B-B14F-4D97-AF65-F5344CB8AC3E}">
        <p14:creationId xmlns:p14="http://schemas.microsoft.com/office/powerpoint/2010/main" val="1153403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55076"/>
            <a:ext cx="8229600" cy="535781"/>
          </a:xfrm>
        </p:spPr>
        <p:txBody>
          <a:bodyPr>
            <a:noAutofit/>
          </a:bodyPr>
          <a:lstStyle/>
          <a:p>
            <a:r>
              <a:rPr lang="en-US" sz="2800" b="1" dirty="0"/>
              <a:t>OPEB Trust Fund Expense</a:t>
            </a:r>
          </a:p>
        </p:txBody>
      </p:sp>
      <p:sp>
        <p:nvSpPr>
          <p:cNvPr id="3" name="Subtitle 2"/>
          <p:cNvSpPr>
            <a:spLocks noGrp="1"/>
          </p:cNvSpPr>
          <p:nvPr>
            <p:ph type="subTitle" idx="1"/>
          </p:nvPr>
        </p:nvSpPr>
        <p:spPr>
          <a:xfrm>
            <a:off x="914400" y="1309686"/>
            <a:ext cx="7162800" cy="2938463"/>
          </a:xfrm>
        </p:spPr>
        <p:txBody>
          <a:bodyPr>
            <a:noAutofit/>
          </a:bodyPr>
          <a:lstStyle/>
          <a:p>
            <a:pPr marL="342900" indent="-342900" algn="l">
              <a:buFont typeface="Arial" panose="020B0604020202020204" pitchFamily="34" charset="0"/>
              <a:buChar char="•"/>
            </a:pPr>
            <a:r>
              <a:rPr lang="en-US" sz="2800" dirty="0"/>
              <a:t>Trust Fund expenditures may include:</a:t>
            </a:r>
          </a:p>
          <a:p>
            <a:pPr marL="80010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tint val="75000"/>
                  </a:prstClr>
                </a:solidFill>
                <a:effectLst/>
                <a:uLnTx/>
                <a:uFillTx/>
                <a:latin typeface="Calibri"/>
                <a:ea typeface="+mn-ea"/>
                <a:cs typeface="+mn-cs"/>
              </a:rPr>
              <a:t>Actuarial valuation:  $25,000</a:t>
            </a:r>
          </a:p>
          <a:p>
            <a:pPr marL="1257300" lvl="2" indent="-342900" algn="l">
              <a:buFont typeface="Arial" panose="020B0604020202020204" pitchFamily="34" charset="0"/>
              <a:buChar char="•"/>
              <a:defRPr/>
            </a:pPr>
            <a:r>
              <a:rPr lang="en-US" sz="1200" dirty="0">
                <a:solidFill>
                  <a:prstClr val="white">
                    <a:tint val="75000"/>
                  </a:prstClr>
                </a:solidFill>
                <a:latin typeface="Calibri"/>
              </a:rPr>
              <a:t>Performed annually, including reports needed for Town’s annual audit</a:t>
            </a:r>
          </a:p>
          <a:p>
            <a:pPr marL="1257300" lvl="2" indent="-342900" algn="l">
              <a:buFont typeface="Arial" panose="020B0604020202020204" pitchFamily="34" charset="0"/>
              <a:buChar char="•"/>
              <a:defRPr/>
            </a:pPr>
            <a:r>
              <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rPr>
              <a:t>Annual review of funding plan</a:t>
            </a:r>
          </a:p>
          <a:p>
            <a:pPr marL="80010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tint val="75000"/>
                  </a:prstClr>
                </a:solidFill>
                <a:effectLst/>
                <a:uLnTx/>
                <a:uFillTx/>
                <a:latin typeface="Calibri"/>
                <a:ea typeface="+mn-ea"/>
                <a:cs typeface="+mn-cs"/>
              </a:rPr>
              <a:t>Investment Advisor Fees; Banking Fees:  up to $250,000</a:t>
            </a:r>
          </a:p>
          <a:p>
            <a:pPr marL="1257300" lvl="2" indent="-342900" algn="l">
              <a:buFont typeface="Arial" panose="020B0604020202020204" pitchFamily="34" charset="0"/>
              <a:buChar char="•"/>
              <a:defRPr/>
            </a:pPr>
            <a:r>
              <a:rPr lang="en-US" sz="1200" dirty="0">
                <a:solidFill>
                  <a:prstClr val="white">
                    <a:tint val="75000"/>
                  </a:prstClr>
                </a:solidFill>
                <a:latin typeface="Calibri"/>
              </a:rPr>
              <a:t>Fiducient was hired through a Request for </a:t>
            </a:r>
            <a:r>
              <a:rPr lang="en-US" sz="1200" dirty="0" err="1">
                <a:solidFill>
                  <a:prstClr val="white">
                    <a:tint val="75000"/>
                  </a:prstClr>
                </a:solidFill>
                <a:latin typeface="Calibri"/>
              </a:rPr>
              <a:t>Poposal</a:t>
            </a:r>
            <a:r>
              <a:rPr lang="en-US" sz="1200" dirty="0">
                <a:solidFill>
                  <a:prstClr val="white">
                    <a:tint val="75000"/>
                  </a:prstClr>
                </a:solidFill>
                <a:latin typeface="Calibri"/>
              </a:rPr>
              <a:t> Process</a:t>
            </a:r>
          </a:p>
          <a:p>
            <a:pPr marL="1257300" lvl="2" indent="-342900" algn="l">
              <a:buFont typeface="Arial" panose="020B0604020202020204" pitchFamily="34" charset="0"/>
              <a:buChar char="•"/>
              <a:defRPr/>
            </a:pPr>
            <a:r>
              <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rPr>
              <a:t>Fiducient Fee is set contractually at $36,050</a:t>
            </a:r>
          </a:p>
          <a:p>
            <a:pPr marL="800100" marR="0" lvl="1"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tint val="75000"/>
                  </a:prstClr>
                </a:solidFill>
                <a:effectLst/>
                <a:uLnTx/>
                <a:uFillTx/>
                <a:latin typeface="Calibri"/>
                <a:ea typeface="+mn-ea"/>
                <a:cs typeface="+mn-cs"/>
              </a:rPr>
              <a:t>Trustee compensation:  $0</a:t>
            </a:r>
          </a:p>
          <a:p>
            <a:pPr marL="1257300" lvl="2" indent="-342900" algn="l">
              <a:buFont typeface="Arial" panose="020B0604020202020204" pitchFamily="34" charset="0"/>
              <a:buChar char="•"/>
              <a:defRPr/>
            </a:pPr>
            <a:r>
              <a:rPr lang="en-US" sz="1200" dirty="0">
                <a:solidFill>
                  <a:prstClr val="white">
                    <a:tint val="75000"/>
                  </a:prstClr>
                </a:solidFill>
                <a:latin typeface="Calibri"/>
              </a:rPr>
              <a:t>No compensation proposed at this time, but subject to change in future years</a:t>
            </a:r>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a:p>
            <a:pPr marL="342900" indent="-342900" algn="l">
              <a:buFont typeface="Arial" panose="020B0604020202020204" pitchFamily="34" charset="0"/>
              <a:buChar char="•"/>
            </a:pPr>
            <a:endParaRPr lang="en-US" sz="2000" dirty="0"/>
          </a:p>
          <a:p>
            <a:pPr algn="l"/>
            <a:endParaRPr lang="en-US" sz="2000" dirty="0"/>
          </a:p>
        </p:txBody>
      </p:sp>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3048000" y="449818"/>
            <a:ext cx="5638800" cy="400110"/>
          </a:xfrm>
          <a:prstGeom prst="rect">
            <a:avLst/>
          </a:prstGeom>
          <a:noFill/>
        </p:spPr>
        <p:txBody>
          <a:bodyPr wrap="square" rtlCol="0">
            <a:spAutoFit/>
          </a:bodyPr>
          <a:lstStyle/>
          <a:p>
            <a:pPr algn="r"/>
            <a:r>
              <a:rPr lang="en-US" sz="2000" dirty="0">
                <a:latin typeface="Arial" panose="020B0604020202020204" pitchFamily="34" charset="0"/>
                <a:cs typeface="Arial" panose="020B0604020202020204" pitchFamily="34" charset="0"/>
              </a:rPr>
              <a:t>ARTICLE 13: OPEB TRUST FUND EXPENSE</a:t>
            </a:r>
          </a:p>
        </p:txBody>
      </p:sp>
    </p:spTree>
    <p:extLst>
      <p:ext uri="{BB962C8B-B14F-4D97-AF65-F5344CB8AC3E}">
        <p14:creationId xmlns:p14="http://schemas.microsoft.com/office/powerpoint/2010/main" val="181095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73969"/>
            <a:ext cx="8229600" cy="762000"/>
          </a:xfrm>
        </p:spPr>
        <p:txBody>
          <a:bodyPr>
            <a:noAutofit/>
          </a:bodyPr>
          <a:lstStyle/>
          <a:p>
            <a:r>
              <a:rPr lang="en-US" altLang="en-US" sz="2800" b="1" dirty="0"/>
              <a:t>Article 13:  Benefits of hiring an Investment Advisor</a:t>
            </a:r>
            <a:endParaRPr lang="en-US" sz="2800" b="1" dirty="0"/>
          </a:p>
        </p:txBody>
      </p:sp>
      <p:sp>
        <p:nvSpPr>
          <p:cNvPr id="3" name="Subtitle 2"/>
          <p:cNvSpPr>
            <a:spLocks noGrp="1"/>
          </p:cNvSpPr>
          <p:nvPr>
            <p:ph type="subTitle" idx="1"/>
          </p:nvPr>
        </p:nvSpPr>
        <p:spPr>
          <a:xfrm>
            <a:off x="914400" y="2035969"/>
            <a:ext cx="7162800" cy="2536031"/>
          </a:xfrm>
        </p:spPr>
        <p:txBody>
          <a:bodyPr>
            <a:noAutofit/>
          </a:bodyPr>
          <a:lstStyle/>
          <a:p>
            <a:pPr algn="l"/>
            <a:r>
              <a:rPr lang="en-US" sz="1400" dirty="0"/>
              <a:t>Acting as a fiduciary advisor to assist with the investment implementation, management &amp; ongoing review of fund, including:</a:t>
            </a:r>
          </a:p>
          <a:p>
            <a:pPr marL="285750" indent="-285750" algn="l">
              <a:buFont typeface="Arial" panose="020B0604020202020204" pitchFamily="34" charset="0"/>
              <a:buChar char="•"/>
            </a:pPr>
            <a:r>
              <a:rPr lang="en-US" sz="1400" dirty="0"/>
              <a:t>Identification of short and long-term investment objectives, risk tolerance &amp; cash flow needs</a:t>
            </a:r>
          </a:p>
          <a:p>
            <a:pPr marL="285750" indent="-285750" algn="l">
              <a:buFont typeface="Arial" panose="020B0604020202020204" pitchFamily="34" charset="0"/>
              <a:buChar char="•"/>
            </a:pPr>
            <a:r>
              <a:rPr lang="en-US" sz="1400" dirty="0"/>
              <a:t>Development of target asset allocation and custom benchmark</a:t>
            </a:r>
          </a:p>
          <a:p>
            <a:pPr marL="285750" indent="-285750" algn="l">
              <a:buFont typeface="Arial" panose="020B0604020202020204" pitchFamily="34" charset="0"/>
              <a:buChar char="•"/>
            </a:pPr>
            <a:r>
              <a:rPr lang="en-US" sz="1400" dirty="0"/>
              <a:t>Recommend individual security selection and timeline for strategic implementation; recommend changes based upon evolving market conditions</a:t>
            </a:r>
          </a:p>
          <a:p>
            <a:pPr marL="285750" indent="-285750" algn="l">
              <a:buFont typeface="Arial" panose="020B0604020202020204" pitchFamily="34" charset="0"/>
              <a:buChar char="•"/>
            </a:pPr>
            <a:r>
              <a:rPr lang="en-US" sz="1400" dirty="0"/>
              <a:t>Ensure compliance with Investment Policy Statement (IPS) and MGL; monitor performance against custom benchmark</a:t>
            </a:r>
          </a:p>
        </p:txBody>
      </p:sp>
      <p:sp>
        <p:nvSpPr>
          <p:cNvPr id="4" name="Slide Number Placeholder 3"/>
          <p:cNvSpPr>
            <a:spLocks noGrp="1"/>
          </p:cNvSpPr>
          <p:nvPr>
            <p:ph type="sldNum" sz="quarter" idx="12"/>
          </p:nvPr>
        </p:nvSpPr>
        <p:spPr/>
        <p:txBody>
          <a:bodyPr/>
          <a:lstStyle/>
          <a:p>
            <a:fld id="{18362CF7-34D8-4635-A9AE-FBAFA8966551}" type="slidenum">
              <a:rPr lang="en-US" smtClean="0"/>
              <a:t>4</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2057400" y="449818"/>
            <a:ext cx="6629400" cy="400110"/>
          </a:xfrm>
          <a:prstGeom prst="rect">
            <a:avLst/>
          </a:prstGeom>
          <a:noFill/>
        </p:spPr>
        <p:txBody>
          <a:bodyPr wrap="square" rtlCol="0">
            <a:spAutoFit/>
          </a:bodyPr>
          <a:lstStyle/>
          <a:p>
            <a:pPr algn="r"/>
            <a:r>
              <a:rPr lang="en-US" sz="2000" dirty="0">
                <a:latin typeface="Arial" panose="020B0604020202020204" pitchFamily="34" charset="0"/>
                <a:cs typeface="Arial" panose="020B0604020202020204" pitchFamily="34" charset="0"/>
              </a:rPr>
              <a:t>ARTICLE 13: OPEB TRUST FUND EXPENSE</a:t>
            </a:r>
          </a:p>
        </p:txBody>
      </p:sp>
    </p:spTree>
    <p:extLst>
      <p:ext uri="{BB962C8B-B14F-4D97-AF65-F5344CB8AC3E}">
        <p14:creationId xmlns:p14="http://schemas.microsoft.com/office/powerpoint/2010/main" val="4100364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52967"/>
            <a:ext cx="8001000" cy="3123783"/>
          </a:xfrm>
        </p:spPr>
        <p:txBody>
          <a:bodyPr>
            <a:normAutofit/>
          </a:bodyPr>
          <a:lstStyle/>
          <a:p>
            <a:pPr algn="l"/>
            <a:r>
              <a:rPr lang="en-US" sz="2000" dirty="0">
                <a:latin typeface="Arial" panose="020B0604020202020204" pitchFamily="34" charset="0"/>
                <a:cs typeface="Arial" panose="020B0604020202020204" pitchFamily="34" charset="0"/>
              </a:rPr>
              <a:t>ARTICLE 13. To determine whether the Town will vote to appropriate a sum of money from the Other Post-Employment Benefits Liability Trust Fund (OPEB Fund) established under Mass. Gen. Laws c. 32B, § 20, for OPEB Fund expenses, and further to authorize the Trustee of the OPEB fund to employ reputable and knowledgeable investment consultants to assist in determining appropriate investments and pay for those services from the OPEB Fund, or take any other action relative thereto.</a:t>
            </a:r>
            <a:endParaRPr lang="en-US" altLang="en-US"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5</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400110"/>
          </a:xfrm>
          <a:prstGeom prst="rect">
            <a:avLst/>
          </a:prstGeom>
          <a:noFill/>
        </p:spPr>
        <p:txBody>
          <a:bodyPr wrap="square" rtlCol="0">
            <a:spAutoFit/>
          </a:bodyPr>
          <a:lstStyle/>
          <a:p>
            <a:pPr algn="r"/>
            <a:r>
              <a:rPr lang="en-US" sz="2000" dirty="0">
                <a:latin typeface="Arial" panose="020B0604020202020204" pitchFamily="34" charset="0"/>
                <a:cs typeface="Arial" panose="020B0604020202020204" pitchFamily="34" charset="0"/>
              </a:rPr>
              <a:t>ARTICLE 13: OPEB TRUST FUND EXPENSE</a:t>
            </a:r>
          </a:p>
        </p:txBody>
      </p:sp>
    </p:spTree>
    <p:extLst>
      <p:ext uri="{BB962C8B-B14F-4D97-AF65-F5344CB8AC3E}">
        <p14:creationId xmlns:p14="http://schemas.microsoft.com/office/powerpoint/2010/main" val="18154741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096C0779B6944AB6CF6C4004068BD4" ma:contentTypeVersion="15" ma:contentTypeDescription="Create a new document." ma:contentTypeScope="" ma:versionID="b276a989f07f45c57316bc572fa26182">
  <xsd:schema xmlns:xsd="http://www.w3.org/2001/XMLSchema" xmlns:xs="http://www.w3.org/2001/XMLSchema" xmlns:p="http://schemas.microsoft.com/office/2006/metadata/properties" xmlns:ns1="http://schemas.microsoft.com/sharepoint/v3" xmlns:ns2="353e7e51-129d-4be4-a176-58312b68dea3" xmlns:ns3="f428b787-2277-4073-a7fe-e04eb808bb87" targetNamespace="http://schemas.microsoft.com/office/2006/metadata/properties" ma:root="true" ma:fieldsID="e3445f309d54ee30e6d48719bb7a727f" ns1:_="" ns2:_="" ns3:_="">
    <xsd:import namespace="http://schemas.microsoft.com/sharepoint/v3"/>
    <xsd:import namespace="353e7e51-129d-4be4-a176-58312b68dea3"/>
    <xsd:import namespace="f428b787-2277-4073-a7fe-e04eb808bb8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3e7e51-129d-4be4-a176-58312b68d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ebebd48-0262-4b3c-be1e-fe88a3d91a2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428b787-2277-4073-a7fe-e04eb808bb8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0afa956-1c28-42f7-a035-33042d6fc447}" ma:internalName="TaxCatchAll" ma:showField="CatchAllData" ma:web="f428b787-2277-4073-a7fe-e04eb808bb8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EEEE07-160D-436E-AB71-4B76D2C23508}"/>
</file>

<file path=customXml/itemProps2.xml><?xml version="1.0" encoding="utf-8"?>
<ds:datastoreItem xmlns:ds="http://schemas.openxmlformats.org/officeDocument/2006/customXml" ds:itemID="{2B7CF222-943B-4513-975C-6D93B344C1F8}"/>
</file>

<file path=docProps/app.xml><?xml version="1.0" encoding="utf-8"?>
<Properties xmlns="http://schemas.openxmlformats.org/officeDocument/2006/extended-properties" xmlns:vt="http://schemas.openxmlformats.org/officeDocument/2006/docPropsVTypes">
  <Template>Electronic Presentation Guidelines 2019</Template>
  <TotalTime>1826</TotalTime>
  <Words>386</Words>
  <Application>Microsoft Office PowerPoint</Application>
  <PresentationFormat>On-screen Show (16:9)</PresentationFormat>
  <Paragraphs>29</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ARTICLE 13: OPEB TRUST FUND EXPENSE</vt:lpstr>
      <vt:lpstr>PowerPoint Presentation</vt:lpstr>
      <vt:lpstr>OPEB Trust Fund Expense</vt:lpstr>
      <vt:lpstr>Article 13:  Benefits of hiring an Investment Advisor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Gail Dowd</cp:lastModifiedBy>
  <cp:revision>37</cp:revision>
  <cp:lastPrinted>2023-02-17T20:13:32Z</cp:lastPrinted>
  <dcterms:created xsi:type="dcterms:W3CDTF">2018-11-06T01:42:37Z</dcterms:created>
  <dcterms:modified xsi:type="dcterms:W3CDTF">2023-02-20T19:52:00Z</dcterms:modified>
</cp:coreProperties>
</file>