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7" r:id="rId2"/>
    <p:sldId id="331" r:id="rId3"/>
    <p:sldId id="271" r:id="rId4"/>
    <p:sldId id="334" r:id="rId5"/>
    <p:sldId id="337" r:id="rId6"/>
    <p:sldId id="338" r:id="rId7"/>
    <p:sldId id="339" r:id="rId8"/>
    <p:sldId id="340" r:id="rId9"/>
    <p:sldId id="341" r:id="rId10"/>
    <p:sldId id="342" r:id="rId11"/>
    <p:sldId id="343" r:id="rId12"/>
    <p:sldId id="345" r:id="rId13"/>
    <p:sldId id="346"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28B"/>
    <a:srgbClr val="2C4D75"/>
    <a:srgbClr val="276A7C"/>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73" autoAdjust="0"/>
    <p:restoredTop sz="94674"/>
  </p:normalViewPr>
  <p:slideViewPr>
    <p:cSldViewPr>
      <p:cViewPr varScale="1">
        <p:scale>
          <a:sx n="90" d="100"/>
          <a:sy n="90" d="100"/>
        </p:scale>
        <p:origin x="53" y="2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5223494422839"/>
          <c:y val="5.2844646372897847E-2"/>
          <c:w val="0.59677419354838712"/>
          <c:h val="0.9098360655737705"/>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D0-4EC2-BD63-A6315CB99EB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1D0-4EC2-BD63-A6315CB99EB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1D0-4EC2-BD63-A6315CB99EB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71D0-4EC2-BD63-A6315CB99EB8}"/>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71D0-4EC2-BD63-A6315CB99EB8}"/>
              </c:ext>
            </c:extLst>
          </c:dPt>
          <c:cat>
            <c:strRef>
              <c:f>Sheet1!$A$2:$A$6</c:f>
              <c:strCache>
                <c:ptCount val="5"/>
                <c:pt idx="0">
                  <c:v>Community Housing</c:v>
                </c:pt>
                <c:pt idx="1">
                  <c:v>Administration</c:v>
                </c:pt>
                <c:pt idx="2">
                  <c:v>Historic Preservation</c:v>
                </c:pt>
                <c:pt idx="3">
                  <c:v>Open Space</c:v>
                </c:pt>
                <c:pt idx="4">
                  <c:v>Recreation</c:v>
                </c:pt>
              </c:strCache>
            </c:strRef>
          </c:cat>
          <c:val>
            <c:numRef>
              <c:f>Sheet1!$B$2:$B$6</c:f>
              <c:numCache>
                <c:formatCode>"$"#,##0_);[Red]\("$"#,##0\)</c:formatCode>
                <c:ptCount val="5"/>
                <c:pt idx="0">
                  <c:v>533000</c:v>
                </c:pt>
                <c:pt idx="1">
                  <c:v>40000</c:v>
                </c:pt>
                <c:pt idx="2">
                  <c:v>571230</c:v>
                </c:pt>
                <c:pt idx="3">
                  <c:v>347725</c:v>
                </c:pt>
                <c:pt idx="4">
                  <c:v>347725</c:v>
                </c:pt>
              </c:numCache>
            </c:numRef>
          </c:val>
          <c:extLst>
            <c:ext xmlns:c16="http://schemas.microsoft.com/office/drawing/2014/chart" uri="{C3380CC4-5D6E-409C-BE32-E72D297353CC}">
              <c16:uniqueId val="{0000000A-71D0-4EC2-BD63-A6315CB99E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0.34725</cdr:x>
      <cdr:y>0.62498</cdr:y>
    </cdr:from>
    <cdr:to>
      <cdr:x>0.62145</cdr:x>
      <cdr:y>0.93539</cdr:y>
    </cdr:to>
    <cdr:sp macro="" textlink="">
      <cdr:nvSpPr>
        <cdr:cNvPr id="2" name="TextBox 7"/>
        <cdr:cNvSpPr txBox="1"/>
      </cdr:nvSpPr>
      <cdr:spPr>
        <a:xfrm xmlns:a="http://schemas.openxmlformats.org/drawingml/2006/main">
          <a:off x="1732246" y="2044938"/>
          <a:ext cx="1367838"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rial Narrow" panose="020B0606020202030204" pitchFamily="34" charset="0"/>
            </a:rPr>
            <a:t>Historic Preservation</a:t>
          </a:r>
        </a:p>
        <a:p xmlns:a="http://schemas.openxmlformats.org/drawingml/2006/main">
          <a:pPr algn="ctr"/>
          <a:r>
            <a:rPr lang="en-US" sz="2000" dirty="0">
              <a:latin typeface="Arial Narrow" panose="020B0606020202030204" pitchFamily="34" charset="0"/>
            </a:rPr>
            <a:t>$571,230</a:t>
          </a:r>
        </a:p>
      </cdr:txBody>
    </cdr:sp>
  </cdr:relSizeAnchor>
  <cdr:relSizeAnchor xmlns:cdr="http://schemas.openxmlformats.org/drawingml/2006/chartDrawing">
    <cdr:from>
      <cdr:x>0.13339</cdr:x>
      <cdr:y>0.45735</cdr:y>
    </cdr:from>
    <cdr:to>
      <cdr:x>0.40759</cdr:x>
      <cdr:y>0.6737</cdr:y>
    </cdr:to>
    <cdr:sp macro="" textlink="">
      <cdr:nvSpPr>
        <cdr:cNvPr id="3" name="TextBox 7"/>
        <cdr:cNvSpPr txBox="1"/>
      </cdr:nvSpPr>
      <cdr:spPr>
        <a:xfrm xmlns:a="http://schemas.openxmlformats.org/drawingml/2006/main">
          <a:off x="665435" y="1496452"/>
          <a:ext cx="1367838"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rial Narrow" panose="020B0606020202030204" pitchFamily="34" charset="0"/>
            </a:rPr>
            <a:t>Recreation</a:t>
          </a:r>
        </a:p>
        <a:p xmlns:a="http://schemas.openxmlformats.org/drawingml/2006/main">
          <a:pPr algn="ctr"/>
          <a:r>
            <a:rPr lang="en-US" sz="2000" dirty="0">
              <a:latin typeface="Arial Narrow" panose="020B0606020202030204" pitchFamily="34" charset="0"/>
            </a:rPr>
            <a:t>$347,725</a:t>
          </a:r>
        </a:p>
      </cdr:txBody>
    </cdr:sp>
  </cdr:relSizeAnchor>
  <cdr:relSizeAnchor xmlns:cdr="http://schemas.openxmlformats.org/drawingml/2006/chartDrawing">
    <cdr:from>
      <cdr:x>0.45417</cdr:x>
      <cdr:y>0.21392</cdr:y>
    </cdr:from>
    <cdr:to>
      <cdr:x>0.72837</cdr:x>
      <cdr:y>0.52433</cdr:y>
    </cdr:to>
    <cdr:sp macro="" textlink="">
      <cdr:nvSpPr>
        <cdr:cNvPr id="4" name="TextBox 7"/>
        <cdr:cNvSpPr txBox="1"/>
      </cdr:nvSpPr>
      <cdr:spPr>
        <a:xfrm xmlns:a="http://schemas.openxmlformats.org/drawingml/2006/main">
          <a:off x="2265613" y="699948"/>
          <a:ext cx="1367838"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rial Narrow" panose="020B0606020202030204" pitchFamily="34" charset="0"/>
            </a:rPr>
            <a:t>Community Housing</a:t>
          </a:r>
        </a:p>
        <a:p xmlns:a="http://schemas.openxmlformats.org/drawingml/2006/main">
          <a:pPr algn="ctr"/>
          <a:r>
            <a:rPr lang="en-US" sz="2000" dirty="0">
              <a:latin typeface="Arial Narrow" panose="020B0606020202030204" pitchFamily="34" charset="0"/>
            </a:rPr>
            <a:t>$533,000</a:t>
          </a:r>
        </a:p>
      </cdr:txBody>
    </cdr:sp>
  </cdr:relSizeAnchor>
  <cdr:relSizeAnchor xmlns:cdr="http://schemas.openxmlformats.org/drawingml/2006/chartDrawing">
    <cdr:from>
      <cdr:x>0.69355</cdr:x>
      <cdr:y>0.60667</cdr:y>
    </cdr:from>
    <cdr:to>
      <cdr:x>1</cdr:x>
      <cdr:y>0.82302</cdr:y>
    </cdr:to>
    <cdr:sp macro="" textlink="">
      <cdr:nvSpPr>
        <cdr:cNvPr id="5" name="TextBox 7"/>
        <cdr:cNvSpPr txBox="1"/>
      </cdr:nvSpPr>
      <cdr:spPr>
        <a:xfrm xmlns:a="http://schemas.openxmlformats.org/drawingml/2006/main">
          <a:off x="3459753" y="1985041"/>
          <a:ext cx="1528716"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rial Narrow" panose="020B0606020202030204" pitchFamily="34" charset="0"/>
            </a:rPr>
            <a:t>Administration</a:t>
          </a:r>
        </a:p>
        <a:p xmlns:a="http://schemas.openxmlformats.org/drawingml/2006/main">
          <a:pPr algn="ctr"/>
          <a:r>
            <a:rPr lang="en-US" sz="2000" dirty="0">
              <a:latin typeface="Arial Narrow" panose="020B0606020202030204" pitchFamily="34" charset="0"/>
            </a:rPr>
            <a:t>$40,000</a:t>
          </a:r>
        </a:p>
      </cdr:txBody>
    </cdr:sp>
  </cdr:relSizeAnchor>
  <cdr:relSizeAnchor xmlns:cdr="http://schemas.openxmlformats.org/drawingml/2006/chartDrawing">
    <cdr:from>
      <cdr:x>0.69858</cdr:x>
      <cdr:y>0.62037</cdr:y>
    </cdr:from>
    <cdr:to>
      <cdr:x>0.7444</cdr:x>
      <cdr:y>0.64366</cdr:y>
    </cdr:to>
    <cdr:cxnSp macro="">
      <cdr:nvCxnSpPr>
        <cdr:cNvPr id="7" name="Straight Connector 6">
          <a:extLst xmlns:a="http://schemas.openxmlformats.org/drawingml/2006/main">
            <a:ext uri="{FF2B5EF4-FFF2-40B4-BE49-F238E27FC236}">
              <a16:creationId xmlns:a16="http://schemas.microsoft.com/office/drawing/2014/main" id="{F3C8C07D-A351-46A4-A8EA-34B734EC08F0}"/>
            </a:ext>
          </a:extLst>
        </cdr:cNvPr>
        <cdr:cNvCxnSpPr/>
      </cdr:nvCxnSpPr>
      <cdr:spPr>
        <a:xfrm xmlns:a="http://schemas.openxmlformats.org/drawingml/2006/main">
          <a:off x="3484835" y="2029852"/>
          <a:ext cx="228600" cy="762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0.23606</cdr:x>
      <cdr:y>0.10802</cdr:y>
    </cdr:from>
    <cdr:to>
      <cdr:x>0.49574</cdr:x>
      <cdr:y>0.41843</cdr:y>
    </cdr:to>
    <cdr:sp macro="" textlink="">
      <cdr:nvSpPr>
        <cdr:cNvPr id="8" name="TextBox 7"/>
        <cdr:cNvSpPr txBox="1"/>
      </cdr:nvSpPr>
      <cdr:spPr>
        <a:xfrm xmlns:a="http://schemas.openxmlformats.org/drawingml/2006/main">
          <a:off x="1177563" y="353452"/>
          <a:ext cx="1295406"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latin typeface="Arial Narrow" panose="020B0606020202030204" pitchFamily="34" charset="0"/>
            </a:rPr>
            <a:t>Open Space $347,725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35C7DD3-0563-430F-950C-9F4D7AE5A2C6}" type="datetimeFigureOut">
              <a:rPr lang="en-US" smtClean="0"/>
              <a:t>2/21/2023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B409D6-18FC-4585-AEF7-772BCC5B88B6}" type="slidenum">
              <a:rPr lang="en-US" smtClean="0"/>
              <a:t>‹#›</a:t>
            </a:fld>
            <a:endParaRPr lang="en-US"/>
          </a:p>
        </p:txBody>
      </p:sp>
    </p:spTree>
    <p:extLst>
      <p:ext uri="{BB962C8B-B14F-4D97-AF65-F5344CB8AC3E}">
        <p14:creationId xmlns:p14="http://schemas.microsoft.com/office/powerpoint/2010/main" val="87522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2/21/2023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pic>
        <p:nvPicPr>
          <p:cNvPr id="10" name="Picture 23" descr="Town Seal"/>
          <p:cNvPicPr>
            <a:picLocks noChangeAspect="1" noChangeArrowheads="1"/>
          </p:cNvPicPr>
          <p:nvPr userDrawn="1"/>
        </p:nvPicPr>
        <p:blipFill>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362CF7-34D8-4635-A9AE-FBAFA8966551}" type="slidenum">
              <a:rPr lang="en-US" smtClean="0"/>
              <a:t>1</a:t>
            </a:fld>
            <a:endParaRPr lang="en-US"/>
          </a:p>
        </p:txBody>
      </p:sp>
      <p:sp>
        <p:nvSpPr>
          <p:cNvPr id="3" name="Rectangle 2"/>
          <p:cNvSpPr/>
          <p:nvPr/>
        </p:nvSpPr>
        <p:spPr>
          <a:xfrm>
            <a:off x="457200" y="1428750"/>
            <a:ext cx="8229600" cy="2585323"/>
          </a:xfrm>
          <a:prstGeom prst="rect">
            <a:avLst/>
          </a:prstGeom>
        </p:spPr>
        <p:txBody>
          <a:bodyPr wrap="square">
            <a:spAutoFit/>
          </a:bodyPr>
          <a:lstStyle/>
          <a:p>
            <a:pPr algn="ctr"/>
            <a:r>
              <a:rPr lang="en-US" sz="2400" b="1" dirty="0">
                <a:latin typeface="Arial" panose="020B0604020202020204" pitchFamily="34" charset="0"/>
                <a:ea typeface="Times New Roman" panose="02020603050405020304" pitchFamily="18" charset="0"/>
                <a:cs typeface="Arial" panose="020B0604020202020204" pitchFamily="34" charset="0"/>
              </a:rPr>
              <a:t>2023 Annual Town Meeting </a:t>
            </a:r>
            <a:br>
              <a:rPr lang="en-US" sz="2400" b="1" dirty="0">
                <a:latin typeface="Arial" panose="020B0604020202020204" pitchFamily="34" charset="0"/>
                <a:ea typeface="Times New Roman" panose="02020603050405020304" pitchFamily="18" charset="0"/>
                <a:cs typeface="Arial" panose="020B0604020202020204" pitchFamily="34" charset="0"/>
              </a:rPr>
            </a:br>
            <a:r>
              <a:rPr lang="en-US" sz="2400" b="1" dirty="0">
                <a:latin typeface="Arial" panose="020B0604020202020204" pitchFamily="34" charset="0"/>
                <a:ea typeface="Times New Roman" panose="02020603050405020304" pitchFamily="18" charset="0"/>
                <a:cs typeface="Arial" panose="020B0604020202020204" pitchFamily="34" charset="0"/>
              </a:rPr>
              <a:t>Finance Committee Public Hearing </a:t>
            </a:r>
          </a:p>
          <a:p>
            <a:pPr algn="ctr"/>
            <a:r>
              <a:rPr lang="en-US" sz="2400" b="1" dirty="0">
                <a:latin typeface="Arial" panose="020B0604020202020204" pitchFamily="34" charset="0"/>
                <a:ea typeface="Times New Roman" panose="02020603050405020304" pitchFamily="18" charset="0"/>
                <a:cs typeface="Arial" panose="020B0604020202020204" pitchFamily="34" charset="0"/>
              </a:rPr>
              <a:t>March 1, 2023</a:t>
            </a:r>
            <a:br>
              <a:rPr lang="en-US" sz="2400" b="1" dirty="0">
                <a:latin typeface="Arial" panose="020B0604020202020204" pitchFamily="34" charset="0"/>
                <a:ea typeface="Times New Roman" panose="02020603050405020304" pitchFamily="18" charset="0"/>
                <a:cs typeface="Arial" panose="020B0604020202020204" pitchFamily="34" charset="0"/>
              </a:rPr>
            </a:b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lgn="ctr"/>
            <a:r>
              <a:rPr lang="en-US" sz="2400" b="1" dirty="0">
                <a:latin typeface="Arial" panose="020B0604020202020204" pitchFamily="34" charset="0"/>
                <a:ea typeface="Times New Roman" panose="02020603050405020304" pitchFamily="18" charset="0"/>
                <a:cs typeface="Arial" panose="020B0604020202020204" pitchFamily="34" charset="0"/>
              </a:rPr>
              <a:t>ARTICLE 26. Community Preservation Act Appropriation Recommendations </a:t>
            </a:r>
            <a:br>
              <a:rPr lang="en-US" sz="3200" b="1" dirty="0">
                <a:solidFill>
                  <a:srgbClr val="FFC000"/>
                </a:solidFill>
                <a:latin typeface="Arial" panose="020B0604020202020204" pitchFamily="34" charset="0"/>
                <a:ea typeface="Times New Roman" panose="02020603050405020304" pitchFamily="18" charset="0"/>
                <a:cs typeface="Arial" panose="020B0604020202020204" pitchFamily="34" charset="0"/>
              </a:rPr>
            </a:br>
            <a:r>
              <a:rPr lang="en-US" b="1" dirty="0">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193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1984415"/>
            <a:ext cx="6096000" cy="26474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panose="020B0604020202020204" pitchFamily="34" charset="0"/>
                <a:cs typeface="Arial" panose="020B0604020202020204" pitchFamily="34" charset="0"/>
              </a:rPr>
              <a:t>Summary of Project: </a:t>
            </a:r>
            <a:r>
              <a:rPr lang="en-US" sz="2000" dirty="0">
                <a:solidFill>
                  <a:schemeClr val="tx1"/>
                </a:solidFill>
                <a:latin typeface="Arial" panose="020B0604020202020204" pitchFamily="34" charset="0"/>
                <a:cs typeface="Arial" panose="020B0604020202020204" pitchFamily="34" charset="0"/>
              </a:rPr>
              <a:t>To hire a team of historic preservation consultants to create a Concord Historic Preservation Plan.  </a:t>
            </a:r>
            <a:br>
              <a:rPr lang="en-US" sz="2000" dirty="0">
                <a:solidFill>
                  <a:schemeClr val="tx1"/>
                </a:solidFill>
                <a:latin typeface="Arial" panose="020B0604020202020204" pitchFamily="34" charset="0"/>
                <a:cs typeface="Arial" panose="020B0604020202020204" pitchFamily="34" charset="0"/>
              </a:rPr>
            </a:br>
            <a:br>
              <a:rPr lang="en-US" sz="2000" dirty="0">
                <a:solidFill>
                  <a:srgbClr val="FFC000"/>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Recommended Funding: </a:t>
            </a:r>
            <a:r>
              <a:rPr lang="en-US" sz="2000" dirty="0">
                <a:solidFill>
                  <a:schemeClr val="tx1"/>
                </a:solidFill>
                <a:latin typeface="Arial" panose="020B0604020202020204" pitchFamily="34" charset="0"/>
                <a:cs typeface="Arial" panose="020B0604020202020204" pitchFamily="34" charset="0"/>
              </a:rPr>
              <a:t>$50,000	</a:t>
            </a:r>
            <a:br>
              <a:rPr lang="en-US" sz="2000" dirty="0">
                <a:solidFill>
                  <a:schemeClr val="tx1"/>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Category: </a:t>
            </a:r>
            <a:r>
              <a:rPr lang="en-US" sz="2000" dirty="0">
                <a:solidFill>
                  <a:schemeClr val="tx1"/>
                </a:solidFill>
                <a:latin typeface="Arial" panose="020B0604020202020204" pitchFamily="34" charset="0"/>
                <a:cs typeface="Arial" panose="020B0604020202020204" pitchFamily="34" charset="0"/>
              </a:rPr>
              <a:t>Historic Preservation</a:t>
            </a:r>
          </a:p>
          <a:p>
            <a:pPr algn="l">
              <a:defRPr/>
            </a:pPr>
            <a:r>
              <a:rPr lang="en-US" sz="2000" dirty="0">
                <a:solidFill>
                  <a:srgbClr val="FFC000"/>
                </a:solidFill>
                <a:latin typeface="Arial" panose="020B0604020202020204" pitchFamily="34" charset="0"/>
                <a:cs typeface="Arial" panose="020B0604020202020204" pitchFamily="34" charset="0"/>
              </a:rPr>
              <a:t>Applicant/</a:t>
            </a:r>
            <a:r>
              <a:rPr lang="en-US" sz="2000" dirty="0" err="1">
                <a:solidFill>
                  <a:srgbClr val="FFC000"/>
                </a:solidFill>
                <a:latin typeface="Arial" panose="020B0604020202020204" pitchFamily="34" charset="0"/>
                <a:cs typeface="Arial" panose="020B0604020202020204" pitchFamily="34" charset="0"/>
              </a:rPr>
              <a:t>Coapplicant</a:t>
            </a:r>
            <a:r>
              <a:rPr lang="en-US" sz="2000" dirty="0">
                <a:solidFill>
                  <a:srgbClr val="FFC000"/>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Town of Concord /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Concord Historical Commission</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153419"/>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Concord Historic Preservation Plan   </a:t>
            </a:r>
          </a:p>
        </p:txBody>
      </p:sp>
      <p:pic>
        <p:nvPicPr>
          <p:cNvPr id="3" name="Picture 2" descr="Map&#10;&#10;Description automatically generated">
            <a:extLst>
              <a:ext uri="{FF2B5EF4-FFF2-40B4-BE49-F238E27FC236}">
                <a16:creationId xmlns:a16="http://schemas.microsoft.com/office/drawing/2014/main" id="{CC1941C0-0545-6DFE-E6D8-92A7FF130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139613"/>
            <a:ext cx="2412267" cy="2103120"/>
          </a:xfrm>
          <a:prstGeom prst="rect">
            <a:avLst/>
          </a:prstGeom>
        </p:spPr>
      </p:pic>
    </p:spTree>
    <p:extLst>
      <p:ext uri="{BB962C8B-B14F-4D97-AF65-F5344CB8AC3E}">
        <p14:creationId xmlns:p14="http://schemas.microsoft.com/office/powerpoint/2010/main" val="6096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2114550"/>
            <a:ext cx="7696200" cy="251727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panose="020B0604020202020204" pitchFamily="34" charset="0"/>
                <a:cs typeface="Arial" panose="020B0604020202020204" pitchFamily="34" charset="0"/>
              </a:rPr>
              <a:t>Summary of Project: </a:t>
            </a:r>
            <a:r>
              <a:rPr lang="en-US" sz="2000" dirty="0">
                <a:solidFill>
                  <a:schemeClr val="tx1"/>
                </a:solidFill>
                <a:latin typeface="Arial" panose="020B0604020202020204" pitchFamily="34" charset="0"/>
                <a:cs typeface="Arial" panose="020B0604020202020204" pitchFamily="34" charset="0"/>
              </a:rPr>
              <a:t>To provide for the conservation treatment and digitization of two plans of the Concord Water Works (1874-1875) and seven sheets comprising the Town Plans of Concord (1907-1910). </a:t>
            </a:r>
            <a:br>
              <a:rPr lang="en-US" sz="2000" dirty="0">
                <a:solidFill>
                  <a:schemeClr val="tx1"/>
                </a:solidFill>
                <a:latin typeface="Arial" panose="020B0604020202020204" pitchFamily="34" charset="0"/>
                <a:cs typeface="Arial" panose="020B0604020202020204" pitchFamily="34" charset="0"/>
              </a:rPr>
            </a:br>
            <a:br>
              <a:rPr lang="en-US" sz="2000" dirty="0">
                <a:solidFill>
                  <a:srgbClr val="FFC000"/>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Recommended Funding: </a:t>
            </a:r>
            <a:r>
              <a:rPr lang="en-US" sz="2000" dirty="0">
                <a:solidFill>
                  <a:schemeClr val="tx1"/>
                </a:solidFill>
                <a:latin typeface="Arial" panose="020B0604020202020204" pitchFamily="34" charset="0"/>
                <a:cs typeface="Arial" panose="020B0604020202020204" pitchFamily="34" charset="0"/>
              </a:rPr>
              <a:t>$16,230</a:t>
            </a:r>
            <a:br>
              <a:rPr lang="en-US" sz="2000" dirty="0">
                <a:solidFill>
                  <a:schemeClr val="tx1"/>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Category: </a:t>
            </a:r>
            <a:r>
              <a:rPr lang="en-US" sz="2000" dirty="0">
                <a:solidFill>
                  <a:schemeClr val="tx1"/>
                </a:solidFill>
                <a:latin typeface="Arial" panose="020B0604020202020204" pitchFamily="34" charset="0"/>
                <a:cs typeface="Arial" panose="020B0604020202020204" pitchFamily="34" charset="0"/>
              </a:rPr>
              <a:t>Historic Preservation</a:t>
            </a:r>
          </a:p>
          <a:p>
            <a:pPr algn="l">
              <a:defRPr/>
            </a:pPr>
            <a:r>
              <a:rPr lang="en-US" sz="2000" dirty="0">
                <a:solidFill>
                  <a:srgbClr val="FFC000"/>
                </a:solidFill>
                <a:latin typeface="Arial" panose="020B0604020202020204" pitchFamily="34" charset="0"/>
                <a:cs typeface="Arial" panose="020B0604020202020204" pitchFamily="34" charset="0"/>
              </a:rPr>
              <a:t>Applicant: </a:t>
            </a:r>
            <a:r>
              <a:rPr lang="en-US" sz="20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153419"/>
            <a:ext cx="7378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Preservation/Conservation of </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Historic Town Plans   </a:t>
            </a:r>
          </a:p>
        </p:txBody>
      </p:sp>
    </p:spTree>
    <p:extLst>
      <p:ext uri="{BB962C8B-B14F-4D97-AF65-F5344CB8AC3E}">
        <p14:creationId xmlns:p14="http://schemas.microsoft.com/office/powerpoint/2010/main" val="73078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1984415"/>
            <a:ext cx="7620000" cy="264741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panose="020B0604020202020204" pitchFamily="34" charset="0"/>
                <a:cs typeface="Arial" panose="020B0604020202020204" pitchFamily="34" charset="0"/>
              </a:rPr>
              <a:t>Summary of Project: </a:t>
            </a:r>
            <a:r>
              <a:rPr lang="en-US" sz="2200" dirty="0">
                <a:latin typeface="Arial" panose="020B0604020202020204" pitchFamily="34" charset="0"/>
                <a:cs typeface="Arial" panose="020B0604020202020204" pitchFamily="34" charset="0"/>
              </a:rPr>
              <a:t>Funding for staff support; legal, technical and consulting services; supplies and associated administrative requirements including legal ads, copying, etc.; funding to purchase CPA signage; and other administrative expenses.</a:t>
            </a:r>
          </a:p>
          <a:p>
            <a:pPr algn="l">
              <a:defRPr/>
            </a:pPr>
            <a:br>
              <a:rPr lang="en-US" sz="2000" dirty="0">
                <a:solidFill>
                  <a:schemeClr val="tx1"/>
                </a:solidFill>
                <a:latin typeface="Arial" panose="020B0604020202020204" pitchFamily="34" charset="0"/>
                <a:cs typeface="Arial" panose="020B0604020202020204" pitchFamily="34" charset="0"/>
              </a:rPr>
            </a:br>
            <a:br>
              <a:rPr lang="en-US" sz="2000" dirty="0">
                <a:solidFill>
                  <a:srgbClr val="FFC000"/>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Recommended Funding: </a:t>
            </a:r>
            <a:r>
              <a:rPr lang="en-US" sz="2000" dirty="0">
                <a:solidFill>
                  <a:schemeClr val="tx1"/>
                </a:solidFill>
                <a:latin typeface="Arial" panose="020B0604020202020204" pitchFamily="34" charset="0"/>
                <a:cs typeface="Arial" panose="020B0604020202020204" pitchFamily="34" charset="0"/>
              </a:rPr>
              <a:t>$40,000	</a:t>
            </a:r>
            <a:br>
              <a:rPr lang="en-US" sz="2000" dirty="0">
                <a:solidFill>
                  <a:schemeClr val="tx1"/>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Category: </a:t>
            </a:r>
            <a:r>
              <a:rPr lang="en-US" sz="2000" dirty="0">
                <a:solidFill>
                  <a:schemeClr val="tx1"/>
                </a:solidFill>
                <a:latin typeface="Arial" panose="020B0604020202020204" pitchFamily="34" charset="0"/>
                <a:cs typeface="Arial" panose="020B0604020202020204" pitchFamily="34" charset="0"/>
              </a:rPr>
              <a:t>Administration</a:t>
            </a:r>
          </a:p>
          <a:p>
            <a:pPr algn="l">
              <a:defRPr/>
            </a:pPr>
            <a:r>
              <a:rPr lang="en-US" sz="2000" dirty="0">
                <a:solidFill>
                  <a:srgbClr val="FFC000"/>
                </a:solidFill>
                <a:latin typeface="Arial" panose="020B0604020202020204" pitchFamily="34" charset="0"/>
                <a:cs typeface="Arial" panose="020B0604020202020204" pitchFamily="34" charset="0"/>
              </a:rPr>
              <a:t>Applicant: </a:t>
            </a:r>
            <a:r>
              <a:rPr lang="en-US" sz="20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153419"/>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CPC Staff &amp; Technical Support    </a:t>
            </a:r>
          </a:p>
        </p:txBody>
      </p:sp>
    </p:spTree>
    <p:extLst>
      <p:ext uri="{BB962C8B-B14F-4D97-AF65-F5344CB8AC3E}">
        <p14:creationId xmlns:p14="http://schemas.microsoft.com/office/powerpoint/2010/main" val="159287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362CF7-34D8-4635-A9AE-FBAFA8966551}" type="slidenum">
              <a:rPr lang="en-US" smtClean="0"/>
              <a:t>13</a:t>
            </a:fld>
            <a:endParaRPr lang="en-US"/>
          </a:p>
        </p:txBody>
      </p:sp>
      <p:sp>
        <p:nvSpPr>
          <p:cNvPr id="3" name="Rectangle 2"/>
          <p:cNvSpPr/>
          <p:nvPr/>
        </p:nvSpPr>
        <p:spPr>
          <a:xfrm>
            <a:off x="3505200" y="2038350"/>
            <a:ext cx="2057400" cy="677108"/>
          </a:xfrm>
          <a:prstGeom prst="rect">
            <a:avLst/>
          </a:prstGeom>
        </p:spPr>
        <p:txBody>
          <a:bodyPr wrap="square">
            <a:spAutoFit/>
          </a:bodyPr>
          <a:lstStyle/>
          <a:p>
            <a:pPr algn="ctr"/>
            <a:r>
              <a:rPr lang="en-US" b="1" dirty="0">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l"/>
            <a:r>
              <a:rPr lang="en-US" sz="2000" b="1" dirty="0">
                <a:latin typeface="Arial" panose="020B0604020202020204" pitchFamily="34" charset="0"/>
                <a:ea typeface="Times New Roman" panose="02020603050405020304" pitchFamily="18" charset="0"/>
                <a:cs typeface="Arial" panose="020B0604020202020204" pitchFamily="34" charset="0"/>
              </a:rPr>
              <a:t>Questions???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4800600" y="209550"/>
            <a:ext cx="3886200"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 </a:t>
            </a:r>
          </a:p>
        </p:txBody>
      </p:sp>
    </p:spTree>
    <p:extLst>
      <p:ext uri="{BB962C8B-B14F-4D97-AF65-F5344CB8AC3E}">
        <p14:creationId xmlns:p14="http://schemas.microsoft.com/office/powerpoint/2010/main" val="175312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a:t>
            </a:fld>
            <a:endParaRPr lang="en-US" dirty="0"/>
          </a:p>
        </p:txBody>
      </p:sp>
      <p:sp>
        <p:nvSpPr>
          <p:cNvPr id="9" name="TextBox 8"/>
          <p:cNvSpPr txBox="1"/>
          <p:nvPr/>
        </p:nvSpPr>
        <p:spPr>
          <a:xfrm>
            <a:off x="5715000" y="438150"/>
            <a:ext cx="3657600"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10" name="Rectangle 9"/>
          <p:cNvSpPr/>
          <p:nvPr/>
        </p:nvSpPr>
        <p:spPr>
          <a:xfrm>
            <a:off x="1676399" y="1146036"/>
            <a:ext cx="6248400" cy="569387"/>
          </a:xfrm>
          <a:prstGeom prst="rect">
            <a:avLst/>
          </a:prstGeom>
        </p:spPr>
        <p:txBody>
          <a:bodyPr wrap="square">
            <a:spAutoFit/>
          </a:bodyPr>
          <a:lstStyle/>
          <a:p>
            <a:pPr algn="ctr"/>
            <a:r>
              <a:rPr lang="en-US" sz="2000" b="1" dirty="0">
                <a:solidFill>
                  <a:srgbClr val="FFC000"/>
                </a:solidFill>
                <a:latin typeface="Arial Narrow" panose="020B0606020202030204" pitchFamily="34" charset="0"/>
                <a:cs typeface="Arial" panose="020B0604020202020204" pitchFamily="34" charset="0"/>
              </a:rPr>
              <a:t>Recommendations for CPA Funding in Warrant Article 26</a:t>
            </a:r>
          </a:p>
          <a:p>
            <a:pPr algn="ctr"/>
            <a:endParaRPr lang="en-US" sz="1100" dirty="0">
              <a:solidFill>
                <a:srgbClr val="FF6600"/>
              </a:solidFill>
              <a:latin typeface="Arial Narrow" panose="020B060602020203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1778079929"/>
              </p:ext>
            </p:extLst>
          </p:nvPr>
        </p:nvGraphicFramePr>
        <p:xfrm>
          <a:off x="457200" y="1495257"/>
          <a:ext cx="4988469" cy="32720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EEB4EC8-6DCF-78D5-CD58-CEDA40D969F9}"/>
              </a:ext>
            </a:extLst>
          </p:cNvPr>
          <p:cNvSpPr txBox="1"/>
          <p:nvPr/>
        </p:nvSpPr>
        <p:spPr>
          <a:xfrm>
            <a:off x="5562600" y="4171950"/>
            <a:ext cx="2819400" cy="461665"/>
          </a:xfrm>
          <a:prstGeom prst="rect">
            <a:avLst/>
          </a:prstGeom>
          <a:noFill/>
        </p:spPr>
        <p:txBody>
          <a:bodyPr wrap="square" rtlCol="0">
            <a:spAutoFit/>
          </a:bodyPr>
          <a:lstStyle/>
          <a:p>
            <a:r>
              <a:rPr lang="en-US" sz="2400" dirty="0"/>
              <a:t>TOTAL </a:t>
            </a:r>
            <a:r>
              <a:rPr lang="en-US" sz="2400" dirty="0">
                <a:latin typeface="Arial" panose="020B0604020202020204" pitchFamily="34" charset="0"/>
                <a:cs typeface="Arial" panose="020B0604020202020204" pitchFamily="34" charset="0"/>
              </a:rPr>
              <a:t> $1,839,680</a:t>
            </a:r>
            <a:endParaRPr lang="en-US" sz="2400" dirty="0"/>
          </a:p>
        </p:txBody>
      </p:sp>
    </p:spTree>
    <p:extLst>
      <p:ext uri="{BB962C8B-B14F-4D97-AF65-F5344CB8AC3E}">
        <p14:creationId xmlns:p14="http://schemas.microsoft.com/office/powerpoint/2010/main" val="275031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881591" y="2082943"/>
            <a:ext cx="7267576" cy="261502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200" dirty="0">
                <a:solidFill>
                  <a:srgbClr val="FFC000"/>
                </a:solidFill>
                <a:latin typeface="Arial" panose="020B0604020202020204" pitchFamily="34" charset="0"/>
                <a:cs typeface="Arial" panose="020B0604020202020204" pitchFamily="34" charset="0"/>
              </a:rPr>
              <a:t>Summary of Project:</a:t>
            </a:r>
            <a:r>
              <a:rPr lang="en-US" sz="2200" dirty="0">
                <a:solidFill>
                  <a:schemeClr val="tx1"/>
                </a:solidFill>
                <a:latin typeface="Arial" panose="020B0604020202020204" pitchFamily="34" charset="0"/>
                <a:cs typeface="Arial" panose="020B0604020202020204" pitchFamily="34" charset="0"/>
              </a:rPr>
              <a:t> To support the Town of Concord’s membership in the Regional Housing Services Program, an inter-municipal</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program providing professional housing services to develop and monitor Concord’s affordable housing programs.</a:t>
            </a:r>
          </a:p>
          <a:p>
            <a:pPr algn="l">
              <a:defRPr/>
            </a:pPr>
            <a:endParaRPr lang="en-US" sz="2200" dirty="0">
              <a:solidFill>
                <a:srgbClr val="FFC000"/>
              </a:solidFill>
              <a:latin typeface="Arial" panose="020B0604020202020204" pitchFamily="34" charset="0"/>
              <a:cs typeface="Arial" panose="020B0604020202020204" pitchFamily="34" charset="0"/>
            </a:endParaRPr>
          </a:p>
          <a:p>
            <a:pPr algn="l">
              <a:defRPr/>
            </a:pPr>
            <a:r>
              <a:rPr lang="en-US" sz="2200" dirty="0">
                <a:solidFill>
                  <a:srgbClr val="FFC000"/>
                </a:solidFill>
                <a:latin typeface="Arial" panose="020B0604020202020204" pitchFamily="34" charset="0"/>
                <a:cs typeface="Arial" panose="020B0604020202020204" pitchFamily="34" charset="0"/>
              </a:rPr>
              <a:t>Recommended Funding: </a:t>
            </a:r>
            <a:r>
              <a:rPr lang="en-US" sz="2200" dirty="0">
                <a:solidFill>
                  <a:schemeClr val="tx1"/>
                </a:solidFill>
                <a:latin typeface="Arial" panose="020B0604020202020204" pitchFamily="34" charset="0"/>
                <a:cs typeface="Arial" panose="020B0604020202020204" pitchFamily="34" charset="0"/>
              </a:rPr>
              <a:t>$33,000</a:t>
            </a:r>
          </a:p>
          <a:p>
            <a:pPr algn="l">
              <a:defRPr/>
            </a:pPr>
            <a:r>
              <a:rPr lang="en-US" sz="2200" dirty="0">
                <a:solidFill>
                  <a:srgbClr val="FFC000"/>
                </a:solidFill>
                <a:latin typeface="Arial" panose="020B0604020202020204" pitchFamily="34" charset="0"/>
                <a:cs typeface="Arial" panose="020B0604020202020204" pitchFamily="34" charset="0"/>
              </a:rPr>
              <a:t>Category: </a:t>
            </a:r>
            <a:r>
              <a:rPr lang="en-US" sz="2200" dirty="0">
                <a:solidFill>
                  <a:schemeClr val="tx1"/>
                </a:solidFill>
                <a:latin typeface="Arial" panose="020B0604020202020204" pitchFamily="34" charset="0"/>
                <a:cs typeface="Arial" panose="020B0604020202020204" pitchFamily="34" charset="0"/>
              </a:rPr>
              <a:t>Community Housing</a:t>
            </a:r>
            <a:br>
              <a:rPr lang="en-US" sz="2200" dirty="0">
                <a:solidFill>
                  <a:schemeClr val="tx1"/>
                </a:solidFill>
                <a:latin typeface="Arial" panose="020B0604020202020204" pitchFamily="34" charset="0"/>
                <a:cs typeface="Arial" panose="020B0604020202020204" pitchFamily="34" charset="0"/>
              </a:rPr>
            </a:br>
            <a:r>
              <a:rPr lang="en-US" sz="2200" dirty="0">
                <a:solidFill>
                  <a:srgbClr val="FFC000"/>
                </a:solidFill>
                <a:latin typeface="Arial" panose="020B0604020202020204" pitchFamily="34" charset="0"/>
                <a:cs typeface="Arial" panose="020B0604020202020204" pitchFamily="34" charset="0"/>
              </a:rPr>
              <a:t>Applicant: </a:t>
            </a:r>
            <a:r>
              <a:rPr lang="en-US" sz="22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354170"/>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Regional Housing Services Program</a:t>
            </a:r>
          </a:p>
        </p:txBody>
      </p:sp>
    </p:spTree>
    <p:extLst>
      <p:ext uri="{BB962C8B-B14F-4D97-AF65-F5344CB8AC3E}">
        <p14:creationId xmlns:p14="http://schemas.microsoft.com/office/powerpoint/2010/main" val="99728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706672" y="1275558"/>
            <a:ext cx="5694128" cy="3198161"/>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400" dirty="0">
                <a:solidFill>
                  <a:srgbClr val="FFC000"/>
                </a:solidFill>
                <a:latin typeface="Arial" panose="020B0604020202020204" pitchFamily="34" charset="0"/>
                <a:cs typeface="Arial" panose="020B0604020202020204" pitchFamily="34" charset="0"/>
              </a:rPr>
              <a:t>Summary of Project: </a:t>
            </a:r>
            <a:r>
              <a:rPr lang="en-US" sz="2400" dirty="0">
                <a:solidFill>
                  <a:schemeClr val="tx1"/>
                </a:solidFill>
                <a:latin typeface="Arial" panose="020B0604020202020204" pitchFamily="34" charset="0"/>
                <a:cs typeface="Arial" panose="020B0604020202020204" pitchFamily="34" charset="0"/>
              </a:rPr>
              <a:t>To support the development of five restricted affordable housing units on the recently acquired property off Old Marlboro Road. The project consists of creating two eligible housing units from the existing apartments and designing the development of three new units on the remaining land area. </a:t>
            </a:r>
            <a:endParaRPr lang="en-US" sz="2400" dirty="0">
              <a:solidFill>
                <a:srgbClr val="FFC000"/>
              </a:solidFill>
              <a:latin typeface="Arial" panose="020B0604020202020204" pitchFamily="34" charset="0"/>
              <a:cs typeface="Arial" panose="020B0604020202020204" pitchFamily="34" charset="0"/>
            </a:endParaRPr>
          </a:p>
          <a:p>
            <a:pPr algn="l">
              <a:defRPr/>
            </a:pPr>
            <a:br>
              <a:rPr lang="en-US" sz="2400" dirty="0">
                <a:solidFill>
                  <a:srgbClr val="FFC000"/>
                </a:solidFill>
                <a:latin typeface="Arial" panose="020B0604020202020204" pitchFamily="34" charset="0"/>
                <a:cs typeface="Arial" panose="020B0604020202020204" pitchFamily="34" charset="0"/>
              </a:rPr>
            </a:br>
            <a:r>
              <a:rPr lang="en-US" sz="2400" dirty="0">
                <a:solidFill>
                  <a:srgbClr val="FFC000"/>
                </a:solidFill>
                <a:latin typeface="Arial" panose="020B0604020202020204" pitchFamily="34" charset="0"/>
                <a:cs typeface="Arial" panose="020B0604020202020204" pitchFamily="34" charset="0"/>
              </a:rPr>
              <a:t>Recommended Funding: </a:t>
            </a:r>
            <a:r>
              <a:rPr lang="en-US" sz="2400" dirty="0">
                <a:solidFill>
                  <a:schemeClr val="tx1"/>
                </a:solidFill>
                <a:latin typeface="Arial" panose="020B0604020202020204" pitchFamily="34" charset="0"/>
                <a:cs typeface="Arial" panose="020B0604020202020204" pitchFamily="34" charset="0"/>
              </a:rPr>
              <a:t>$500,000		</a:t>
            </a:r>
          </a:p>
          <a:p>
            <a:pPr algn="l">
              <a:defRPr/>
            </a:pPr>
            <a:r>
              <a:rPr lang="en-US" sz="2400" dirty="0">
                <a:solidFill>
                  <a:srgbClr val="FFC000"/>
                </a:solidFill>
                <a:latin typeface="Arial" panose="020B0604020202020204" pitchFamily="34" charset="0"/>
                <a:cs typeface="Arial" panose="020B0604020202020204" pitchFamily="34" charset="0"/>
              </a:rPr>
              <a:t>Category: </a:t>
            </a:r>
            <a:r>
              <a:rPr lang="en-US" sz="2400" dirty="0">
                <a:solidFill>
                  <a:schemeClr val="tx1"/>
                </a:solidFill>
                <a:latin typeface="Arial" panose="020B0604020202020204" pitchFamily="34" charset="0"/>
                <a:cs typeface="Arial" panose="020B0604020202020204" pitchFamily="34" charset="0"/>
              </a:rPr>
              <a:t>Community Housing</a:t>
            </a:r>
          </a:p>
          <a:p>
            <a:pPr algn="l">
              <a:defRPr/>
            </a:pPr>
            <a:r>
              <a:rPr lang="en-US" sz="2400" dirty="0">
                <a:solidFill>
                  <a:srgbClr val="FFC000"/>
                </a:solidFill>
                <a:latin typeface="Arial" panose="020B0604020202020204" pitchFamily="34" charset="0"/>
                <a:cs typeface="Arial" panose="020B0604020202020204" pitchFamily="34" charset="0"/>
              </a:rPr>
              <a:t>Applicant: </a:t>
            </a:r>
            <a:r>
              <a:rPr lang="en-US" sz="2400" dirty="0">
                <a:latin typeface="Arial" panose="020B0604020202020204" pitchFamily="34" charset="0"/>
                <a:cs typeface="Arial" panose="020B0604020202020204" pitchFamily="34" charset="0"/>
              </a:rPr>
              <a:t>Community Housing Development Corp.</a:t>
            </a:r>
          </a:p>
          <a:p>
            <a:pPr algn="l">
              <a:defRPr/>
            </a:pPr>
            <a:endParaRPr lang="en-US" sz="2200" dirty="0">
              <a:solidFill>
                <a:schemeClr val="tx1"/>
              </a:solidFill>
              <a:latin typeface="Arial" panose="020B0604020202020204" pitchFamily="34" charset="0"/>
              <a:cs typeface="Arial" panose="020B0604020202020204" pitchFamily="34" charset="0"/>
            </a:endParaRP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706672" y="813893"/>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Assabet River Bluff Housing Project</a:t>
            </a:r>
          </a:p>
        </p:txBody>
      </p:sp>
      <p:pic>
        <p:nvPicPr>
          <p:cNvPr id="3" name="Picture 2" descr="Diagram&#10;&#10;Description automatically generated">
            <a:extLst>
              <a:ext uri="{FF2B5EF4-FFF2-40B4-BE49-F238E27FC236}">
                <a16:creationId xmlns:a16="http://schemas.microsoft.com/office/drawing/2014/main" id="{6A218BFE-8E3F-4F1A-667E-6B057F760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2853" y="1352550"/>
            <a:ext cx="1814475" cy="2743200"/>
          </a:xfrm>
          <a:prstGeom prst="rect">
            <a:avLst/>
          </a:prstGeom>
        </p:spPr>
      </p:pic>
    </p:spTree>
    <p:extLst>
      <p:ext uri="{BB962C8B-B14F-4D97-AF65-F5344CB8AC3E}">
        <p14:creationId xmlns:p14="http://schemas.microsoft.com/office/powerpoint/2010/main" val="333930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1581150"/>
            <a:ext cx="4953000" cy="305067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7200" dirty="0">
                <a:solidFill>
                  <a:srgbClr val="FFC000"/>
                </a:solidFill>
                <a:latin typeface="Arial" panose="020B0604020202020204" pitchFamily="34" charset="0"/>
                <a:cs typeface="Arial" panose="020B0604020202020204" pitchFamily="34" charset="0"/>
              </a:rPr>
              <a:t>Summary of Project: </a:t>
            </a:r>
            <a:r>
              <a:rPr lang="en-US" sz="7200" dirty="0">
                <a:solidFill>
                  <a:schemeClr val="tx1"/>
                </a:solidFill>
                <a:latin typeface="Arial" panose="020B0604020202020204" pitchFamily="34" charset="0"/>
                <a:cs typeface="Arial" panose="020B0604020202020204" pitchFamily="34" charset="0"/>
              </a:rPr>
              <a:t>To provide additional amenities to enrich and enhance the user experience on this non-motorized, ADA-accessible, multi-use trail such as: safety improvements at Junction Park, interpretive/contemplative improvements at the Concord Prison Cemetery site adjacent to the BFRT and additional plantings and signage along the trail. </a:t>
            </a:r>
            <a:endParaRPr lang="en-US" sz="7200" dirty="0">
              <a:solidFill>
                <a:srgbClr val="FFC000"/>
              </a:solidFill>
              <a:latin typeface="Arial" panose="020B0604020202020204" pitchFamily="34" charset="0"/>
              <a:cs typeface="Arial" panose="020B0604020202020204" pitchFamily="34" charset="0"/>
            </a:endParaRPr>
          </a:p>
          <a:p>
            <a:pPr algn="l">
              <a:defRPr/>
            </a:pPr>
            <a:br>
              <a:rPr lang="en-US" sz="7200" dirty="0">
                <a:solidFill>
                  <a:srgbClr val="FFC000"/>
                </a:solidFill>
                <a:latin typeface="Arial" panose="020B0604020202020204" pitchFamily="34" charset="0"/>
                <a:cs typeface="Arial" panose="020B0604020202020204" pitchFamily="34" charset="0"/>
              </a:rPr>
            </a:br>
            <a:r>
              <a:rPr lang="en-US" sz="7200" dirty="0">
                <a:solidFill>
                  <a:srgbClr val="FFC000"/>
                </a:solidFill>
                <a:latin typeface="Arial" panose="020B0604020202020204" pitchFamily="34" charset="0"/>
                <a:cs typeface="Arial" panose="020B0604020202020204" pitchFamily="34" charset="0"/>
              </a:rPr>
              <a:t>Recommended Funding: </a:t>
            </a:r>
            <a:r>
              <a:rPr lang="en-US" sz="7200" dirty="0">
                <a:solidFill>
                  <a:schemeClr val="tx1"/>
                </a:solidFill>
                <a:latin typeface="Arial" panose="020B0604020202020204" pitchFamily="34" charset="0"/>
                <a:cs typeface="Arial" panose="020B0604020202020204" pitchFamily="34" charset="0"/>
              </a:rPr>
              <a:t>$50,000</a:t>
            </a:r>
          </a:p>
          <a:p>
            <a:pPr algn="l">
              <a:defRPr/>
            </a:pPr>
            <a:r>
              <a:rPr lang="en-US" sz="7200" dirty="0">
                <a:solidFill>
                  <a:srgbClr val="FFC000"/>
                </a:solidFill>
                <a:latin typeface="Arial" panose="020B0604020202020204" pitchFamily="34" charset="0"/>
                <a:cs typeface="Arial" panose="020B0604020202020204" pitchFamily="34" charset="0"/>
              </a:rPr>
              <a:t>Category: </a:t>
            </a:r>
            <a:r>
              <a:rPr lang="en-US" sz="7200" dirty="0">
                <a:solidFill>
                  <a:schemeClr val="tx1"/>
                </a:solidFill>
                <a:latin typeface="Arial" panose="020B0604020202020204" pitchFamily="34" charset="0"/>
                <a:cs typeface="Arial" panose="020B0604020202020204" pitchFamily="34" charset="0"/>
              </a:rPr>
              <a:t>Open Space and Recreation</a:t>
            </a:r>
          </a:p>
          <a:p>
            <a:pPr algn="l">
              <a:defRPr/>
            </a:pPr>
            <a:r>
              <a:rPr lang="en-US" sz="7200" dirty="0">
                <a:solidFill>
                  <a:srgbClr val="FFC000"/>
                </a:solidFill>
                <a:latin typeface="Arial" panose="020B0604020202020204" pitchFamily="34" charset="0"/>
                <a:cs typeface="Arial" panose="020B0604020202020204" pitchFamily="34" charset="0"/>
              </a:rPr>
              <a:t>Applicant: </a:t>
            </a:r>
            <a:r>
              <a:rPr lang="en-US" sz="72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933769"/>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Bruce Freeman Rail Trail Project</a:t>
            </a:r>
          </a:p>
        </p:txBody>
      </p:sp>
      <p:pic>
        <p:nvPicPr>
          <p:cNvPr id="12" name="Picture 11" descr="A path with trees on the side&#10;&#10;Description automatically generated with low confidence">
            <a:extLst>
              <a:ext uri="{FF2B5EF4-FFF2-40B4-BE49-F238E27FC236}">
                <a16:creationId xmlns:a16="http://schemas.microsoft.com/office/drawing/2014/main" id="{746CE021-CEE5-165C-336C-98670E152A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397"/>
          <a:stretch/>
        </p:blipFill>
        <p:spPr>
          <a:xfrm>
            <a:off x="5638800" y="1956733"/>
            <a:ext cx="2762792" cy="2468880"/>
          </a:xfrm>
          <a:prstGeom prst="rect">
            <a:avLst/>
          </a:prstGeom>
        </p:spPr>
      </p:pic>
    </p:spTree>
    <p:extLst>
      <p:ext uri="{BB962C8B-B14F-4D97-AF65-F5344CB8AC3E}">
        <p14:creationId xmlns:p14="http://schemas.microsoft.com/office/powerpoint/2010/main" val="94932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71159" y="1504950"/>
            <a:ext cx="5257800" cy="312687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600" dirty="0">
                <a:solidFill>
                  <a:srgbClr val="FFC000"/>
                </a:solidFill>
                <a:latin typeface="Arial" panose="020B0604020202020204" pitchFamily="34" charset="0"/>
                <a:cs typeface="Arial" panose="020B0604020202020204" pitchFamily="34" charset="0"/>
              </a:rPr>
              <a:t>Summary of Project: </a:t>
            </a:r>
            <a:r>
              <a:rPr lang="en-US" sz="2600" dirty="0">
                <a:solidFill>
                  <a:schemeClr val="tx1"/>
                </a:solidFill>
                <a:latin typeface="Arial" panose="020B0604020202020204" pitchFamily="34" charset="0"/>
                <a:cs typeface="Arial" panose="020B0604020202020204" pitchFamily="34" charset="0"/>
              </a:rPr>
              <a:t>For consultation services to assist in the preparation of an update to the Concord Open Space and Recreation Plan (OSRP). A state-approved OSRP, which is valid for 7 years, helps provide a road map for identifying community needs for open space and recreation, and makes the Town eligible for several state and federal grants. </a:t>
            </a:r>
            <a:br>
              <a:rPr lang="en-US" sz="2600" dirty="0">
                <a:solidFill>
                  <a:schemeClr val="tx1"/>
                </a:solidFill>
                <a:latin typeface="Arial" panose="020B0604020202020204" pitchFamily="34" charset="0"/>
                <a:cs typeface="Arial" panose="020B0604020202020204" pitchFamily="34" charset="0"/>
              </a:rPr>
            </a:br>
            <a:br>
              <a:rPr lang="en-US" sz="2600" dirty="0">
                <a:solidFill>
                  <a:srgbClr val="FFC000"/>
                </a:solidFill>
                <a:latin typeface="Arial" panose="020B0604020202020204" pitchFamily="34" charset="0"/>
                <a:cs typeface="Arial" panose="020B0604020202020204" pitchFamily="34" charset="0"/>
              </a:rPr>
            </a:br>
            <a:r>
              <a:rPr lang="en-US" sz="2600" dirty="0">
                <a:solidFill>
                  <a:srgbClr val="FFC000"/>
                </a:solidFill>
                <a:latin typeface="Arial" panose="020B0604020202020204" pitchFamily="34" charset="0"/>
                <a:cs typeface="Arial" panose="020B0604020202020204" pitchFamily="34" charset="0"/>
              </a:rPr>
              <a:t>Recommended Funding: </a:t>
            </a:r>
            <a:r>
              <a:rPr lang="en-US" sz="2600" dirty="0">
                <a:solidFill>
                  <a:schemeClr val="tx1"/>
                </a:solidFill>
                <a:latin typeface="Arial" panose="020B0604020202020204" pitchFamily="34" charset="0"/>
                <a:cs typeface="Arial" panose="020B0604020202020204" pitchFamily="34" charset="0"/>
              </a:rPr>
              <a:t>$100,000</a:t>
            </a:r>
          </a:p>
          <a:p>
            <a:pPr algn="l">
              <a:defRPr/>
            </a:pPr>
            <a:r>
              <a:rPr lang="en-US" sz="2600" dirty="0">
                <a:solidFill>
                  <a:srgbClr val="FFC000"/>
                </a:solidFill>
                <a:latin typeface="Arial" panose="020B0604020202020204" pitchFamily="34" charset="0"/>
                <a:cs typeface="Arial" panose="020B0604020202020204" pitchFamily="34" charset="0"/>
              </a:rPr>
              <a:t>Category: </a:t>
            </a:r>
            <a:r>
              <a:rPr lang="en-US" sz="2600" dirty="0">
                <a:solidFill>
                  <a:schemeClr val="tx1"/>
                </a:solidFill>
                <a:latin typeface="Arial" panose="020B0604020202020204" pitchFamily="34" charset="0"/>
                <a:cs typeface="Arial" panose="020B0604020202020204" pitchFamily="34" charset="0"/>
              </a:rPr>
              <a:t>Open Space and Recreation	</a:t>
            </a:r>
          </a:p>
          <a:p>
            <a:pPr algn="l">
              <a:defRPr/>
            </a:pPr>
            <a:r>
              <a:rPr lang="en-US" sz="2600" dirty="0">
                <a:solidFill>
                  <a:srgbClr val="FFC000"/>
                </a:solidFill>
                <a:latin typeface="Arial" panose="020B0604020202020204" pitchFamily="34" charset="0"/>
                <a:cs typeface="Arial" panose="020B0604020202020204" pitchFamily="34" charset="0"/>
              </a:rPr>
              <a:t>Applicant: </a:t>
            </a:r>
            <a:r>
              <a:rPr lang="en-US" sz="26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09600" y="878852"/>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Open Space and Recreation Plan </a:t>
            </a:r>
          </a:p>
        </p:txBody>
      </p:sp>
      <p:pic>
        <p:nvPicPr>
          <p:cNvPr id="3" name="Picture 2" descr="Map&#10;&#10;Description automatically generated">
            <a:extLst>
              <a:ext uri="{FF2B5EF4-FFF2-40B4-BE49-F238E27FC236}">
                <a16:creationId xmlns:a16="http://schemas.microsoft.com/office/drawing/2014/main" id="{38D54635-8EC6-D3EA-3B54-9881942D2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952" y="1620629"/>
            <a:ext cx="2255596" cy="2651760"/>
          </a:xfrm>
          <a:prstGeom prst="rect">
            <a:avLst/>
          </a:prstGeom>
        </p:spPr>
      </p:pic>
    </p:spTree>
    <p:extLst>
      <p:ext uri="{BB962C8B-B14F-4D97-AF65-F5344CB8AC3E}">
        <p14:creationId xmlns:p14="http://schemas.microsoft.com/office/powerpoint/2010/main" val="181488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1750517"/>
            <a:ext cx="5181600" cy="288131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panose="020B0604020202020204" pitchFamily="34" charset="0"/>
                <a:cs typeface="Arial" panose="020B0604020202020204" pitchFamily="34" charset="0"/>
              </a:rPr>
              <a:t>Summary of Project: </a:t>
            </a:r>
            <a:r>
              <a:rPr lang="en-US" sz="2000" dirty="0">
                <a:solidFill>
                  <a:schemeClr val="tx1"/>
                </a:solidFill>
                <a:latin typeface="Arial" panose="020B0604020202020204" pitchFamily="34" charset="0"/>
                <a:cs typeface="Arial" panose="020B0604020202020204" pitchFamily="34" charset="0"/>
              </a:rPr>
              <a:t>To improve the ecological health and recreational opportunities at Warner’s Pond through a limited dredging operation and to improve the boat launch access to better serve public access to the pond. </a:t>
            </a:r>
            <a:br>
              <a:rPr lang="en-US" sz="2000" dirty="0">
                <a:solidFill>
                  <a:schemeClr val="tx1"/>
                </a:solidFill>
                <a:latin typeface="Arial" panose="020B0604020202020204" pitchFamily="34" charset="0"/>
                <a:cs typeface="Arial" panose="020B0604020202020204" pitchFamily="34" charset="0"/>
              </a:rPr>
            </a:br>
            <a:br>
              <a:rPr lang="en-US" sz="2000" dirty="0">
                <a:solidFill>
                  <a:srgbClr val="FFC000"/>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Recommended Funding: </a:t>
            </a:r>
            <a:r>
              <a:rPr lang="en-US" sz="2000" dirty="0">
                <a:solidFill>
                  <a:schemeClr val="tx1"/>
                </a:solidFill>
                <a:latin typeface="Arial" panose="020B0604020202020204" pitchFamily="34" charset="0"/>
                <a:cs typeface="Arial" panose="020B0604020202020204" pitchFamily="34" charset="0"/>
              </a:rPr>
              <a:t>$550,000</a:t>
            </a:r>
          </a:p>
          <a:p>
            <a:pPr algn="l">
              <a:defRPr/>
            </a:pPr>
            <a:r>
              <a:rPr lang="en-US" sz="2000" dirty="0">
                <a:solidFill>
                  <a:srgbClr val="FFC000"/>
                </a:solidFill>
                <a:latin typeface="Arial" panose="020B0604020202020204" pitchFamily="34" charset="0"/>
                <a:cs typeface="Arial" panose="020B0604020202020204" pitchFamily="34" charset="0"/>
              </a:rPr>
              <a:t>Category: </a:t>
            </a:r>
            <a:r>
              <a:rPr lang="en-US" sz="2000" dirty="0">
                <a:solidFill>
                  <a:schemeClr val="tx1"/>
                </a:solidFill>
                <a:latin typeface="Arial" panose="020B0604020202020204" pitchFamily="34" charset="0"/>
                <a:cs typeface="Arial" panose="020B0604020202020204" pitchFamily="34" charset="0"/>
              </a:rPr>
              <a:t>Open Space and Recreation</a:t>
            </a:r>
          </a:p>
          <a:p>
            <a:pPr algn="l">
              <a:defRPr/>
            </a:pPr>
            <a:r>
              <a:rPr lang="en-US" sz="2000" dirty="0">
                <a:solidFill>
                  <a:srgbClr val="FFC000"/>
                </a:solidFill>
                <a:latin typeface="Arial" panose="020B0604020202020204" pitchFamily="34" charset="0"/>
                <a:cs typeface="Arial" panose="020B0604020202020204" pitchFamily="34" charset="0"/>
              </a:rPr>
              <a:t>Applicant: </a:t>
            </a:r>
            <a:r>
              <a:rPr lang="en-US" sz="20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153419"/>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Warner’s Pond Restoration Project </a:t>
            </a:r>
          </a:p>
        </p:txBody>
      </p:sp>
      <p:pic>
        <p:nvPicPr>
          <p:cNvPr id="3" name="Picture 2" descr="A picture containing outdoor, water&#10;&#10;Description automatically generated">
            <a:extLst>
              <a:ext uri="{FF2B5EF4-FFF2-40B4-BE49-F238E27FC236}">
                <a16:creationId xmlns:a16="http://schemas.microsoft.com/office/drawing/2014/main" id="{105D6C18-33C4-5175-9A9B-EB62250AC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886961"/>
            <a:ext cx="2804160" cy="2103120"/>
          </a:xfrm>
          <a:prstGeom prst="rect">
            <a:avLst/>
          </a:prstGeom>
        </p:spPr>
      </p:pic>
    </p:spTree>
    <p:extLst>
      <p:ext uri="{BB962C8B-B14F-4D97-AF65-F5344CB8AC3E}">
        <p14:creationId xmlns:p14="http://schemas.microsoft.com/office/powerpoint/2010/main" val="210092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1750517"/>
            <a:ext cx="5943600" cy="2881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panose="020B0604020202020204" pitchFamily="34" charset="0"/>
                <a:cs typeface="Arial" panose="020B0604020202020204" pitchFamily="34" charset="0"/>
              </a:rPr>
              <a:t>Summary of Project: </a:t>
            </a:r>
            <a:r>
              <a:rPr lang="en-US" sz="2000" dirty="0">
                <a:solidFill>
                  <a:schemeClr val="tx1"/>
                </a:solidFill>
                <a:latin typeface="Arial" panose="020B0604020202020204" pitchFamily="34" charset="0"/>
                <a:cs typeface="Arial" panose="020B0604020202020204" pitchFamily="34" charset="0"/>
              </a:rPr>
              <a:t>To restore 35 deteriorating stone walls and structures in Concord’s 3 historic cemeteries: Old Hill Burying Ground, South Burying Ground and Sleepy Hollow Cemetery. </a:t>
            </a:r>
            <a:br>
              <a:rPr lang="en-US" sz="2000" dirty="0">
                <a:solidFill>
                  <a:schemeClr val="tx1"/>
                </a:solidFill>
                <a:latin typeface="Arial" panose="020B0604020202020204" pitchFamily="34" charset="0"/>
                <a:cs typeface="Arial" panose="020B0604020202020204" pitchFamily="34" charset="0"/>
              </a:rPr>
            </a:br>
            <a:br>
              <a:rPr lang="en-US" sz="2000" dirty="0">
                <a:solidFill>
                  <a:srgbClr val="FFC000"/>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Recommended Funding: </a:t>
            </a:r>
            <a:r>
              <a:rPr lang="en-US" sz="2000" dirty="0">
                <a:solidFill>
                  <a:schemeClr val="tx1"/>
                </a:solidFill>
                <a:latin typeface="Arial" panose="020B0604020202020204" pitchFamily="34" charset="0"/>
                <a:cs typeface="Arial" panose="020B0604020202020204" pitchFamily="34" charset="0"/>
              </a:rPr>
              <a:t>$340,000	</a:t>
            </a:r>
            <a:br>
              <a:rPr lang="en-US" sz="2000" dirty="0">
                <a:solidFill>
                  <a:schemeClr val="tx1"/>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Category: </a:t>
            </a:r>
            <a:r>
              <a:rPr lang="en-US" sz="2000" dirty="0">
                <a:solidFill>
                  <a:schemeClr val="tx1"/>
                </a:solidFill>
                <a:latin typeface="Arial" panose="020B0604020202020204" pitchFamily="34" charset="0"/>
                <a:cs typeface="Arial" panose="020B0604020202020204" pitchFamily="34" charset="0"/>
              </a:rPr>
              <a:t>Historic Preservation</a:t>
            </a:r>
          </a:p>
          <a:p>
            <a:pPr algn="l">
              <a:defRPr/>
            </a:pPr>
            <a:r>
              <a:rPr lang="en-US" sz="2000" dirty="0">
                <a:solidFill>
                  <a:srgbClr val="FFC000"/>
                </a:solidFill>
                <a:latin typeface="Arial" panose="020B0604020202020204" pitchFamily="34" charset="0"/>
                <a:cs typeface="Arial" panose="020B0604020202020204" pitchFamily="34" charset="0"/>
              </a:rPr>
              <a:t>Applicant: </a:t>
            </a:r>
            <a:r>
              <a:rPr lang="en-US" sz="20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153419"/>
            <a:ext cx="737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Cemeteries Stone Wall Restoration  </a:t>
            </a:r>
          </a:p>
        </p:txBody>
      </p:sp>
      <p:pic>
        <p:nvPicPr>
          <p:cNvPr id="3" name="Picture 2" descr="A picture containing ground, outdoor, rock, stone&#10;&#10;Description automatically generated">
            <a:extLst>
              <a:ext uri="{FF2B5EF4-FFF2-40B4-BE49-F238E27FC236}">
                <a16:creationId xmlns:a16="http://schemas.microsoft.com/office/drawing/2014/main" id="{490408D9-4805-7B6D-DD1F-3A6291DA7B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519" y="1865293"/>
            <a:ext cx="2001549" cy="2651760"/>
          </a:xfrm>
          <a:prstGeom prst="rect">
            <a:avLst/>
          </a:prstGeom>
        </p:spPr>
      </p:pic>
    </p:spTree>
    <p:extLst>
      <p:ext uri="{BB962C8B-B14F-4D97-AF65-F5344CB8AC3E}">
        <p14:creationId xmlns:p14="http://schemas.microsoft.com/office/powerpoint/2010/main" val="18402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sp>
        <p:nvSpPr>
          <p:cNvPr id="6" name="TextBox 5"/>
          <p:cNvSpPr txBox="1"/>
          <p:nvPr/>
        </p:nvSpPr>
        <p:spPr>
          <a:xfrm>
            <a:off x="5334000" y="445533"/>
            <a:ext cx="3938588" cy="400110"/>
          </a:xfrm>
          <a:prstGeom prst="rect">
            <a:avLst/>
          </a:prstGeom>
          <a:noFill/>
        </p:spPr>
        <p:txBody>
          <a:bodyPr wrap="square" rtlCol="0">
            <a:spAutoFit/>
          </a:bodyPr>
          <a:lstStyle/>
          <a:p>
            <a:r>
              <a:rPr lang="en-US" sz="2000" dirty="0">
                <a:latin typeface="Arial Narrow" panose="020B0606020202030204" pitchFamily="34" charset="0"/>
                <a:cs typeface="Arial" panose="020B0604020202020204" pitchFamily="34" charset="0"/>
              </a:rPr>
              <a:t>ARTICLE 26: CPC Appropriations</a:t>
            </a:r>
          </a:p>
        </p:txBody>
      </p:sp>
      <p:sp>
        <p:nvSpPr>
          <p:cNvPr id="7" name="Rectangle 5"/>
          <p:cNvSpPr txBox="1">
            <a:spLocks noChangeArrowheads="1"/>
          </p:cNvSpPr>
          <p:nvPr/>
        </p:nvSpPr>
        <p:spPr>
          <a:xfrm>
            <a:off x="533400" y="1984415"/>
            <a:ext cx="5410200" cy="264741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panose="020B0604020202020204" pitchFamily="34" charset="0"/>
                <a:cs typeface="Arial" panose="020B0604020202020204" pitchFamily="34" charset="0"/>
              </a:rPr>
              <a:t>Summary of Project: </a:t>
            </a:r>
            <a:r>
              <a:rPr lang="en-US" sz="2000" dirty="0">
                <a:solidFill>
                  <a:schemeClr val="tx1"/>
                </a:solidFill>
                <a:latin typeface="Arial" panose="020B0604020202020204" pitchFamily="34" charset="0"/>
                <a:cs typeface="Arial" panose="020B0604020202020204" pitchFamily="34" charset="0"/>
              </a:rPr>
              <a:t>To preserve and conserve the Civil War Soldiers’ Monument and to replace the current tablet, adding the name of Private George W. Dugan, 54</a:t>
            </a:r>
            <a:r>
              <a:rPr lang="en-US" sz="2000" baseline="30000" dirty="0">
                <a:solidFill>
                  <a:schemeClr val="tx1"/>
                </a:solidFill>
                <a:latin typeface="Arial" panose="020B0604020202020204" pitchFamily="34" charset="0"/>
                <a:cs typeface="Arial" panose="020B0604020202020204" pitchFamily="34" charset="0"/>
              </a:rPr>
              <a:t>th</a:t>
            </a:r>
            <a:r>
              <a:rPr lang="en-US" sz="2000" dirty="0">
                <a:solidFill>
                  <a:schemeClr val="tx1"/>
                </a:solidFill>
                <a:latin typeface="Arial" panose="020B0604020202020204" pitchFamily="34" charset="0"/>
                <a:cs typeface="Arial" panose="020B0604020202020204" pitchFamily="34" charset="0"/>
              </a:rPr>
              <a:t> Mass. Vols. </a:t>
            </a:r>
            <a:br>
              <a:rPr lang="en-US" sz="2000" dirty="0">
                <a:solidFill>
                  <a:schemeClr val="tx1"/>
                </a:solidFill>
                <a:latin typeface="Arial" panose="020B0604020202020204" pitchFamily="34" charset="0"/>
                <a:cs typeface="Arial" panose="020B0604020202020204" pitchFamily="34" charset="0"/>
              </a:rPr>
            </a:br>
            <a:br>
              <a:rPr lang="en-US" sz="2000" dirty="0">
                <a:solidFill>
                  <a:srgbClr val="FFC000"/>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Recommended Funding: </a:t>
            </a:r>
            <a:r>
              <a:rPr lang="en-US" sz="2000" dirty="0">
                <a:solidFill>
                  <a:schemeClr val="tx1"/>
                </a:solidFill>
                <a:latin typeface="Arial" panose="020B0604020202020204" pitchFamily="34" charset="0"/>
                <a:cs typeface="Arial" panose="020B0604020202020204" pitchFamily="34" charset="0"/>
              </a:rPr>
              <a:t>$165,000	</a:t>
            </a:r>
            <a:br>
              <a:rPr lang="en-US" sz="2000" dirty="0">
                <a:solidFill>
                  <a:schemeClr val="tx1"/>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Category: </a:t>
            </a:r>
            <a:r>
              <a:rPr lang="en-US" sz="2000" dirty="0">
                <a:solidFill>
                  <a:schemeClr val="tx1"/>
                </a:solidFill>
                <a:latin typeface="Arial" panose="020B0604020202020204" pitchFamily="34" charset="0"/>
                <a:cs typeface="Arial" panose="020B0604020202020204" pitchFamily="34" charset="0"/>
              </a:rPr>
              <a:t>Historic Preservation</a:t>
            </a:r>
          </a:p>
          <a:p>
            <a:pPr algn="l">
              <a:defRPr/>
            </a:pPr>
            <a:r>
              <a:rPr lang="en-US" sz="2000" dirty="0">
                <a:solidFill>
                  <a:srgbClr val="FFC000"/>
                </a:solidFill>
                <a:latin typeface="Arial" panose="020B0604020202020204" pitchFamily="34" charset="0"/>
                <a:cs typeface="Arial" panose="020B0604020202020204" pitchFamily="34" charset="0"/>
              </a:rPr>
              <a:t>Applicant: </a:t>
            </a:r>
            <a:r>
              <a:rPr lang="en-US" sz="2000" dirty="0">
                <a:solidFill>
                  <a:schemeClr val="tx1"/>
                </a:solidFill>
                <a:latin typeface="Arial" panose="020B0604020202020204" pitchFamily="34" charset="0"/>
                <a:cs typeface="Arial" panose="020B0604020202020204" pitchFamily="34" charset="0"/>
              </a:rPr>
              <a:t>Town of Concord</a:t>
            </a:r>
          </a:p>
          <a:p>
            <a:pPr>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685800" y="1153419"/>
            <a:ext cx="7378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dirty="0">
                <a:solidFill>
                  <a:srgbClr val="FFC000"/>
                </a:solidFill>
                <a:latin typeface="Arial" panose="020B0604020202020204" pitchFamily="34" charset="0"/>
                <a:cs typeface="Arial" panose="020B0604020202020204" pitchFamily="34" charset="0"/>
              </a:rPr>
              <a:t>Civil War Soldiers’ Monument </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Conservation &amp; Preservation Project  </a:t>
            </a:r>
          </a:p>
        </p:txBody>
      </p:sp>
      <p:pic>
        <p:nvPicPr>
          <p:cNvPr id="3" name="Picture 2" descr="A picture containing tree, outdoor, sky, building&#10;&#10;Description automatically generated">
            <a:extLst>
              <a:ext uri="{FF2B5EF4-FFF2-40B4-BE49-F238E27FC236}">
                <a16:creationId xmlns:a16="http://schemas.microsoft.com/office/drawing/2014/main" id="{28BA3D82-2E5B-2A49-17BE-E0F6FC250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5545" y="2095679"/>
            <a:ext cx="1755194" cy="2560320"/>
          </a:xfrm>
          <a:prstGeom prst="rect">
            <a:avLst/>
          </a:prstGeom>
        </p:spPr>
      </p:pic>
    </p:spTree>
    <p:extLst>
      <p:ext uri="{BB962C8B-B14F-4D97-AF65-F5344CB8AC3E}">
        <p14:creationId xmlns:p14="http://schemas.microsoft.com/office/powerpoint/2010/main" val="209023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0E7691-F95A-4C33-879F-A3E00A27282D}"/>
</file>

<file path=customXml/itemProps2.xml><?xml version="1.0" encoding="utf-8"?>
<ds:datastoreItem xmlns:ds="http://schemas.openxmlformats.org/officeDocument/2006/customXml" ds:itemID="{8EF7C573-A07B-4E66-B356-FEA51511DEF8}"/>
</file>

<file path=docProps/app.xml><?xml version="1.0" encoding="utf-8"?>
<Properties xmlns="http://schemas.openxmlformats.org/officeDocument/2006/extended-properties" xmlns:vt="http://schemas.openxmlformats.org/officeDocument/2006/docPropsVTypes">
  <Template>Electronic Presentation Guidelines 2019</Template>
  <TotalTime>11371</TotalTime>
  <Words>768</Words>
  <Application>Microsoft Office PowerPoint</Application>
  <PresentationFormat>On-screen Show (16:9)</PresentationFormat>
  <Paragraphs>80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Ann Clifford</cp:lastModifiedBy>
  <cp:revision>157</cp:revision>
  <cp:lastPrinted>2020-03-06T14:36:51Z</cp:lastPrinted>
  <dcterms:created xsi:type="dcterms:W3CDTF">2018-11-06T01:42:37Z</dcterms:created>
  <dcterms:modified xsi:type="dcterms:W3CDTF">2023-02-21T16:52:51Z</dcterms:modified>
</cp:coreProperties>
</file>