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12.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320" r:id="rId2"/>
    <p:sldId id="319" r:id="rId3"/>
    <p:sldId id="321" r:id="rId4"/>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328B"/>
    <a:srgbClr val="0C25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991" autoAdjust="0"/>
    <p:restoredTop sz="95274" autoAdjust="0"/>
  </p:normalViewPr>
  <p:slideViewPr>
    <p:cSldViewPr>
      <p:cViewPr varScale="1">
        <p:scale>
          <a:sx n="116" d="100"/>
          <a:sy n="116" d="100"/>
        </p:scale>
        <p:origin x="888" y="67"/>
      </p:cViewPr>
      <p:guideLst>
        <p:guide orient="horz" pos="1620"/>
        <p:guide pos="2880"/>
      </p:guideLst>
    </p:cSldViewPr>
  </p:slideViewPr>
  <p:outlineViewPr>
    <p:cViewPr>
      <p:scale>
        <a:sx n="33" d="100"/>
        <a:sy n="33" d="100"/>
      </p:scale>
      <p:origin x="54" y="17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customXml" Target="../customXml/item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53862C9A-B743-4AA7-9A71-F04A2A68187A}" type="datetimeFigureOut">
              <a:rPr lang="en-US" smtClean="0"/>
              <a:t>3/6/2023</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589BBB5D-BE92-4345-A3E3-4DCC626EEAA1}" type="slidenum">
              <a:rPr lang="en-US" smtClean="0"/>
              <a:t>‹#›</a:t>
            </a:fld>
            <a:endParaRPr lang="en-US" dirty="0"/>
          </a:p>
        </p:txBody>
      </p:sp>
    </p:spTree>
    <p:extLst>
      <p:ext uri="{BB962C8B-B14F-4D97-AF65-F5344CB8AC3E}">
        <p14:creationId xmlns:p14="http://schemas.microsoft.com/office/powerpoint/2010/main" val="15600855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88573D05-6575-4EDC-B64A-CFB6DC1CF850}" type="datetimeFigureOut">
              <a:rPr lang="en-US" smtClean="0"/>
              <a:t>3/6/2023</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D6449471-CD9B-4060-9245-E5C00C25A7D6}" type="slidenum">
              <a:rPr lang="en-US" smtClean="0"/>
              <a:t>‹#›</a:t>
            </a:fld>
            <a:endParaRPr lang="en-US" dirty="0"/>
          </a:p>
        </p:txBody>
      </p:sp>
    </p:spTree>
    <p:extLst>
      <p:ext uri="{BB962C8B-B14F-4D97-AF65-F5344CB8AC3E}">
        <p14:creationId xmlns:p14="http://schemas.microsoft.com/office/powerpoint/2010/main" val="3709094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449471-CD9B-4060-9245-E5C00C25A7D6}" type="slidenum">
              <a:rPr lang="en-US" smtClean="0"/>
              <a:t>1</a:t>
            </a:fld>
            <a:endParaRPr lang="en-US" dirty="0"/>
          </a:p>
        </p:txBody>
      </p:sp>
    </p:spTree>
    <p:extLst>
      <p:ext uri="{BB962C8B-B14F-4D97-AF65-F5344CB8AC3E}">
        <p14:creationId xmlns:p14="http://schemas.microsoft.com/office/powerpoint/2010/main" val="13333931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449471-CD9B-4060-9245-E5C00C25A7D6}" type="slidenum">
              <a:rPr lang="en-US" smtClean="0"/>
              <a:t>3</a:t>
            </a:fld>
            <a:endParaRPr lang="en-US" dirty="0"/>
          </a:p>
        </p:txBody>
      </p:sp>
    </p:spTree>
    <p:extLst>
      <p:ext uri="{BB962C8B-B14F-4D97-AF65-F5344CB8AC3E}">
        <p14:creationId xmlns:p14="http://schemas.microsoft.com/office/powerpoint/2010/main" val="14813015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73276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dirty="0"/>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3749575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15280623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4235899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205681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3969757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634954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dirty="0"/>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530113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4767263"/>
            <a:ext cx="2133600" cy="273844"/>
          </a:xfrm>
          <a:prstGeom prst="rect">
            <a:avLst/>
          </a:prstGeom>
        </p:spPr>
        <p:txBody>
          <a:bodyPr/>
          <a:lstStyle/>
          <a:p>
            <a:endParaRPr lang="en-US" dirty="0"/>
          </a:p>
        </p:txBody>
      </p:sp>
      <p:sp>
        <p:nvSpPr>
          <p:cNvPr id="8" name="Footer Placeholder 7"/>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2628533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4767263"/>
            <a:ext cx="2133600" cy="273844"/>
          </a:xfrm>
          <a:prstGeom prst="rect">
            <a:avLst/>
          </a:prstGeom>
        </p:spPr>
        <p:txBody>
          <a:bodyPr/>
          <a:lstStyle/>
          <a:p>
            <a:endParaRPr lang="en-US" dirty="0"/>
          </a:p>
        </p:txBody>
      </p:sp>
      <p:sp>
        <p:nvSpPr>
          <p:cNvPr id="4" name="Footer Placeholder 3"/>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2460631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4767263"/>
            <a:ext cx="2133600" cy="273844"/>
          </a:xfrm>
          <a:prstGeom prst="rect">
            <a:avLst/>
          </a:prstGeom>
        </p:spPr>
        <p:txBody>
          <a:bodyPr/>
          <a:lstStyle/>
          <a:p>
            <a:endParaRPr lang="en-US" dirty="0"/>
          </a:p>
        </p:txBody>
      </p:sp>
      <p:sp>
        <p:nvSpPr>
          <p:cNvPr id="3" name="Footer Placeholder 2"/>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746458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dirty="0"/>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2196183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D328B"/>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8362CF7-34D8-4635-A9AE-FBAFA8966551}" type="slidenum">
              <a:rPr lang="en-US" smtClean="0"/>
              <a:t>‹#›</a:t>
            </a:fld>
            <a:endParaRPr lang="en-US" dirty="0"/>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23" descr="Town Seal"/>
          <p:cNvPicPr>
            <a:picLocks noChangeAspect="1" noChangeArrowheads="1"/>
          </p:cNvPicPr>
          <p:nvPr userDrawn="1"/>
        </p:nvPicPr>
        <p:blipFill>
          <a:blip r:embed="rId14">
            <a:clrChange>
              <a:clrFrom>
                <a:srgbClr val="F5F5F5"/>
              </a:clrFrom>
              <a:clrTo>
                <a:srgbClr val="F5F5F5">
                  <a:alpha val="0"/>
                </a:srgbClr>
              </a:clrTo>
            </a:clrChange>
            <a:extLst>
              <a:ext uri="{28A0092B-C50C-407E-A947-70E740481C1C}">
                <a14:useLocalDpi xmlns:a14="http://schemas.microsoft.com/office/drawing/2010/main" val="0"/>
              </a:ext>
            </a:extLst>
          </a:blip>
          <a:srcRect/>
          <a:stretch>
            <a:fillRect/>
          </a:stretch>
        </p:blipFill>
        <p:spPr bwMode="auto">
          <a:xfrm>
            <a:off x="457200" y="402895"/>
            <a:ext cx="1066800" cy="1055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1624821"/>
      </p:ext>
    </p:extLst>
  </p:cSld>
  <p:clrMap bg1="dk1" tx1="lt1" bg2="dk2" tx2="lt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4157" y="205978"/>
            <a:ext cx="7732643" cy="1375171"/>
          </a:xfrm>
        </p:spPr>
        <p:txBody>
          <a:bodyPr>
            <a:normAutofit/>
          </a:bodyPr>
          <a:lstStyle/>
          <a:p>
            <a:pPr algn="ctr"/>
            <a:r>
              <a:rPr lang="en-US" sz="2000" cap="small" dirty="0">
                <a:latin typeface="Arial" panose="020B0604020202020204" pitchFamily="34" charset="0"/>
                <a:cs typeface="Arial" panose="020B0604020202020204" pitchFamily="34" charset="0"/>
              </a:rPr>
              <a:t>Article </a:t>
            </a:r>
            <a:r>
              <a:rPr lang="en-US" sz="2000" cap="small" dirty="0" smtClean="0">
                <a:latin typeface="Arial" panose="020B0604020202020204" pitchFamily="34" charset="0"/>
                <a:cs typeface="Arial" panose="020B0604020202020204" pitchFamily="34" charset="0"/>
              </a:rPr>
              <a:t>18: </a:t>
            </a:r>
            <a:r>
              <a:rPr lang="en-US" sz="2000" cap="small" dirty="0">
                <a:latin typeface="Arial" panose="020B0604020202020204" pitchFamily="34" charset="0"/>
                <a:cs typeface="Arial" panose="020B0604020202020204" pitchFamily="34" charset="0"/>
              </a:rPr>
              <a:t>Concord Public Schools Capital Projects </a:t>
            </a:r>
            <a:endParaRPr lang="en-US" sz="2000" cap="small"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Autofit/>
          </a:bodyPr>
          <a:lstStyle/>
          <a:p>
            <a:pPr marL="0" indent="0">
              <a:buNone/>
            </a:pPr>
            <a:endParaRPr lang="en-US" sz="185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Ms. </a:t>
            </a:r>
            <a:r>
              <a:rPr lang="en-US" sz="2000" dirty="0" smtClean="0">
                <a:latin typeface="Arial" panose="020B0604020202020204" pitchFamily="34" charset="0"/>
                <a:cs typeface="Arial" panose="020B0604020202020204" pitchFamily="34" charset="0"/>
              </a:rPr>
              <a:t>Anderson </a:t>
            </a:r>
            <a:r>
              <a:rPr lang="en-US" sz="2000" dirty="0">
                <a:latin typeface="Arial" panose="020B0604020202020204" pitchFamily="34" charset="0"/>
                <a:cs typeface="Arial" panose="020B0604020202020204" pitchFamily="34" charset="0"/>
              </a:rPr>
              <a:t>moves that the Town authorize the Town Treasurer with the approval of the Select Board to borrow money by the issuance of bonds or notes under the provisions of Mass. Gen. Laws c. 44, §7, the sum of $900,000, to be expended under the direction of the School Committee for remodeling, construction, reconstructing or making extraordinary repairs, including original equipment and related work at various Concord Public School buildings.</a:t>
            </a:r>
          </a:p>
        </p:txBody>
      </p:sp>
      <p:sp>
        <p:nvSpPr>
          <p:cNvPr id="4" name="Footer Placeholder 3"/>
          <p:cNvSpPr>
            <a:spLocks noGrp="1"/>
          </p:cNvSpPr>
          <p:nvPr>
            <p:ph type="ftr" sz="quarter" idx="11"/>
          </p:nvPr>
        </p:nvSpPr>
        <p:spPr>
          <a:xfrm>
            <a:off x="2667000" y="4767263"/>
            <a:ext cx="3810000" cy="273844"/>
          </a:xfrm>
        </p:spPr>
        <p:txBody>
          <a:bodyPr/>
          <a:lstStyle/>
          <a:p>
            <a:r>
              <a:rPr lang="en-US" dirty="0"/>
              <a:t>Note to Moderator</a:t>
            </a:r>
            <a:r>
              <a:rPr lang="en-US" dirty="0" smtClean="0"/>
              <a:t>: 2/3 </a:t>
            </a:r>
            <a:r>
              <a:rPr lang="en-US" dirty="0"/>
              <a:t>vote required</a:t>
            </a:r>
          </a:p>
        </p:txBody>
      </p:sp>
    </p:spTree>
    <p:extLst>
      <p:ext uri="{BB962C8B-B14F-4D97-AF65-F5344CB8AC3E}">
        <p14:creationId xmlns:p14="http://schemas.microsoft.com/office/powerpoint/2010/main" val="22919562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05978"/>
            <a:ext cx="7696200" cy="1375171"/>
          </a:xfrm>
        </p:spPr>
        <p:txBody>
          <a:bodyPr>
            <a:normAutofit/>
          </a:bodyPr>
          <a:lstStyle/>
          <a:p>
            <a:r>
              <a:rPr lang="en-US" sz="2000" cap="small" dirty="0">
                <a:latin typeface="Arial" panose="020B0604020202020204" pitchFamily="34" charset="0"/>
                <a:cs typeface="Arial" panose="020B0604020202020204" pitchFamily="34" charset="0"/>
              </a:rPr>
              <a:t>Article </a:t>
            </a:r>
            <a:r>
              <a:rPr lang="en-US" sz="2000" cap="small" dirty="0" smtClean="0">
                <a:latin typeface="Arial" panose="020B0604020202020204" pitchFamily="34" charset="0"/>
                <a:cs typeface="Arial" panose="020B0604020202020204" pitchFamily="34" charset="0"/>
              </a:rPr>
              <a:t>18: </a:t>
            </a:r>
            <a:r>
              <a:rPr lang="en-US" sz="2000" cap="small" dirty="0">
                <a:latin typeface="Arial" panose="020B0604020202020204" pitchFamily="34" charset="0"/>
                <a:cs typeface="Arial" panose="020B0604020202020204" pitchFamily="34" charset="0"/>
              </a:rPr>
              <a:t>Concord Public Schools Capital Projects </a:t>
            </a:r>
            <a:endParaRPr lang="en-US" sz="2000" cap="small"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971551"/>
            <a:ext cx="8229600" cy="3607076"/>
          </a:xfrm>
        </p:spPr>
        <p:txBody>
          <a:bodyPr>
            <a:normAutofit/>
          </a:bodyPr>
          <a:lstStyle/>
          <a:p>
            <a:pPr lvl="1">
              <a:buFont typeface="Wingdings" panose="05000000000000000000" pitchFamily="2" charset="2"/>
              <a:buChar char="§"/>
            </a:pPr>
            <a:endParaRPr lang="en-US" sz="1800" cap="small" dirty="0" smtClean="0">
              <a:latin typeface="Arial" panose="020B0604020202020204" pitchFamily="34" charset="0"/>
              <a:cs typeface="Arial" panose="020B0604020202020204" pitchFamily="34" charset="0"/>
            </a:endParaRPr>
          </a:p>
          <a:p>
            <a:pPr lvl="1">
              <a:buFont typeface="Wingdings" panose="05000000000000000000" pitchFamily="2" charset="2"/>
              <a:buChar char="§"/>
            </a:pPr>
            <a:endParaRPr lang="en-US" sz="1800" cap="small" dirty="0">
              <a:latin typeface="Arial" panose="020B0604020202020204" pitchFamily="34" charset="0"/>
              <a:cs typeface="Arial" panose="020B0604020202020204" pitchFamily="34" charset="0"/>
            </a:endParaRPr>
          </a:p>
          <a:p>
            <a:pPr lvl="1">
              <a:buFont typeface="Wingdings" panose="05000000000000000000" pitchFamily="2" charset="2"/>
              <a:buChar char="§"/>
            </a:pPr>
            <a:r>
              <a:rPr lang="en-US" sz="2200" cap="small" dirty="0">
                <a:latin typeface="Arial" panose="020B0604020202020204" pitchFamily="34" charset="0"/>
                <a:cs typeface="Arial" panose="020B0604020202020204" pitchFamily="34" charset="0"/>
              </a:rPr>
              <a:t>Ripley </a:t>
            </a:r>
            <a:r>
              <a:rPr lang="en-US" sz="2200" cap="small" dirty="0" err="1">
                <a:latin typeface="Arial" panose="020B0604020202020204" pitchFamily="34" charset="0"/>
                <a:cs typeface="Arial" panose="020B0604020202020204" pitchFamily="34" charset="0"/>
              </a:rPr>
              <a:t>Hvac</a:t>
            </a:r>
            <a:r>
              <a:rPr lang="en-US" sz="2200" cap="small" dirty="0">
                <a:latin typeface="Arial" panose="020B0604020202020204" pitchFamily="34" charset="0"/>
                <a:cs typeface="Arial" panose="020B0604020202020204" pitchFamily="34" charset="0"/>
              </a:rPr>
              <a:t> </a:t>
            </a:r>
            <a:r>
              <a:rPr lang="en-US" sz="2200" cap="small" dirty="0" smtClean="0">
                <a:latin typeface="Arial" panose="020B0604020202020204" pitchFamily="34" charset="0"/>
                <a:cs typeface="Arial" panose="020B0604020202020204" pitchFamily="34" charset="0"/>
              </a:rPr>
              <a:t>Upgrades (Heat Pumps) ($</a:t>
            </a:r>
            <a:r>
              <a:rPr lang="en-US" sz="2200" cap="small" dirty="0">
                <a:latin typeface="Arial" panose="020B0604020202020204" pitchFamily="34" charset="0"/>
                <a:cs typeface="Arial" panose="020B0604020202020204" pitchFamily="34" charset="0"/>
              </a:rPr>
              <a:t>745,000</a:t>
            </a:r>
            <a:r>
              <a:rPr lang="en-US" sz="2200" cap="small" dirty="0" smtClean="0">
                <a:latin typeface="Arial" panose="020B0604020202020204" pitchFamily="34" charset="0"/>
                <a:cs typeface="Arial" panose="020B0604020202020204" pitchFamily="34" charset="0"/>
              </a:rPr>
              <a:t>)</a:t>
            </a:r>
          </a:p>
          <a:p>
            <a:pPr lvl="1">
              <a:buFont typeface="Wingdings" panose="05000000000000000000" pitchFamily="2" charset="2"/>
              <a:buChar char="§"/>
            </a:pPr>
            <a:r>
              <a:rPr lang="en-US" sz="2200" cap="small" dirty="0" smtClean="0">
                <a:latin typeface="Arial" panose="020B0604020202020204" pitchFamily="34" charset="0"/>
                <a:cs typeface="Arial" panose="020B0604020202020204" pitchFamily="34" charset="0"/>
              </a:rPr>
              <a:t>Thoreau Loading Dock Repairs  	  ($30,000</a:t>
            </a:r>
            <a:r>
              <a:rPr lang="en-US" sz="2200" cap="small" dirty="0">
                <a:latin typeface="Arial" panose="020B0604020202020204" pitchFamily="34" charset="0"/>
                <a:cs typeface="Arial" panose="020B0604020202020204" pitchFamily="34" charset="0"/>
              </a:rPr>
              <a:t>)</a:t>
            </a:r>
          </a:p>
          <a:p>
            <a:pPr lvl="1">
              <a:buFont typeface="Wingdings" panose="05000000000000000000" pitchFamily="2" charset="2"/>
              <a:buChar char="§"/>
            </a:pPr>
            <a:r>
              <a:rPr lang="en-US" sz="2200" cap="small" dirty="0" smtClean="0">
                <a:latin typeface="Arial" panose="020B0604020202020204" pitchFamily="34" charset="0"/>
                <a:cs typeface="Arial" panose="020B0604020202020204" pitchFamily="34" charset="0"/>
              </a:rPr>
              <a:t>Thoreau Campus Master Plan    	  ($25,000</a:t>
            </a:r>
            <a:r>
              <a:rPr lang="en-US" sz="2200" cap="small" dirty="0">
                <a:latin typeface="Arial" panose="020B0604020202020204" pitchFamily="34" charset="0"/>
                <a:cs typeface="Arial" panose="020B0604020202020204" pitchFamily="34" charset="0"/>
              </a:rPr>
              <a:t>)</a:t>
            </a:r>
          </a:p>
          <a:p>
            <a:pPr lvl="1">
              <a:buFont typeface="Wingdings" panose="05000000000000000000" pitchFamily="2" charset="2"/>
              <a:buChar char="§"/>
            </a:pPr>
            <a:r>
              <a:rPr lang="en-US" sz="2200" cap="small" dirty="0" smtClean="0">
                <a:latin typeface="Arial" panose="020B0604020202020204" pitchFamily="34" charset="0"/>
                <a:cs typeface="Arial" panose="020B0604020202020204" pitchFamily="34" charset="0"/>
              </a:rPr>
              <a:t>As </a:t>
            </a:r>
            <a:r>
              <a:rPr lang="en-US" sz="2200" cap="small" dirty="0">
                <a:latin typeface="Arial" panose="020B0604020202020204" pitchFamily="34" charset="0"/>
                <a:cs typeface="Arial" panose="020B0604020202020204" pitchFamily="34" charset="0"/>
              </a:rPr>
              <a:t>needed contingency for Middle School life, safety, and health repairs </a:t>
            </a:r>
            <a:r>
              <a:rPr lang="en-US" sz="2200" cap="small" dirty="0" smtClean="0">
                <a:latin typeface="Arial" panose="020B0604020202020204" pitchFamily="34" charset="0"/>
                <a:cs typeface="Arial" panose="020B0604020202020204" pitchFamily="34" charset="0"/>
              </a:rPr>
              <a:t>			($</a:t>
            </a:r>
            <a:r>
              <a:rPr lang="en-US" sz="2200" cap="small" dirty="0">
                <a:latin typeface="Arial" panose="020B0604020202020204" pitchFamily="34" charset="0"/>
                <a:cs typeface="Arial" panose="020B0604020202020204" pitchFamily="34" charset="0"/>
              </a:rPr>
              <a:t>100,000)</a:t>
            </a:r>
          </a:p>
          <a:p>
            <a:pPr marL="914400" lvl="2" indent="0">
              <a:buNone/>
            </a:pPr>
            <a:endParaRPr lang="en-US" sz="2200" cap="small" dirty="0" smtClean="0">
              <a:latin typeface="Arial" panose="020B0604020202020204" pitchFamily="34" charset="0"/>
              <a:cs typeface="Arial" panose="020B0604020202020204" pitchFamily="34" charset="0"/>
            </a:endParaRPr>
          </a:p>
          <a:p>
            <a:pPr marL="914400" lvl="2" indent="0">
              <a:buNone/>
            </a:pPr>
            <a:r>
              <a:rPr lang="en-US" sz="2200" cap="small" dirty="0">
                <a:latin typeface="Arial" panose="020B0604020202020204" pitchFamily="34" charset="0"/>
                <a:cs typeface="Arial" panose="020B0604020202020204" pitchFamily="34" charset="0"/>
              </a:rPr>
              <a:t>			Total Capital: $900,000</a:t>
            </a:r>
          </a:p>
          <a:p>
            <a:endParaRPr lang="en-US" dirty="0"/>
          </a:p>
        </p:txBody>
      </p:sp>
    </p:spTree>
    <p:extLst>
      <p:ext uri="{BB962C8B-B14F-4D97-AF65-F5344CB8AC3E}">
        <p14:creationId xmlns:p14="http://schemas.microsoft.com/office/powerpoint/2010/main" val="4022955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4157" y="205978"/>
            <a:ext cx="7732643" cy="1375171"/>
          </a:xfrm>
        </p:spPr>
        <p:txBody>
          <a:bodyPr>
            <a:normAutofit/>
          </a:bodyPr>
          <a:lstStyle/>
          <a:p>
            <a:pPr algn="ctr"/>
            <a:r>
              <a:rPr lang="en-US" sz="2000" cap="small" dirty="0">
                <a:latin typeface="Arial" panose="020B0604020202020204" pitchFamily="34" charset="0"/>
                <a:cs typeface="Arial" panose="020B0604020202020204" pitchFamily="34" charset="0"/>
              </a:rPr>
              <a:t>Article </a:t>
            </a:r>
            <a:r>
              <a:rPr lang="en-US" sz="2000" cap="small" dirty="0" smtClean="0">
                <a:latin typeface="Arial" panose="020B0604020202020204" pitchFamily="34" charset="0"/>
                <a:cs typeface="Arial" panose="020B0604020202020204" pitchFamily="34" charset="0"/>
              </a:rPr>
              <a:t>18: </a:t>
            </a:r>
            <a:r>
              <a:rPr lang="en-US" sz="2000" cap="small" dirty="0">
                <a:latin typeface="Arial" panose="020B0604020202020204" pitchFamily="34" charset="0"/>
                <a:cs typeface="Arial" panose="020B0604020202020204" pitchFamily="34" charset="0"/>
              </a:rPr>
              <a:t>Concord Public Schools Capital Projects </a:t>
            </a:r>
            <a:endParaRPr lang="en-US" sz="2000" cap="small"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Autofit/>
          </a:bodyPr>
          <a:lstStyle/>
          <a:p>
            <a:pPr marL="0" indent="0">
              <a:buNone/>
            </a:pPr>
            <a:endParaRPr lang="en-US" sz="185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Ms. </a:t>
            </a:r>
            <a:r>
              <a:rPr lang="en-US" sz="2000" dirty="0" smtClean="0">
                <a:latin typeface="Arial" panose="020B0604020202020204" pitchFamily="34" charset="0"/>
                <a:cs typeface="Arial" panose="020B0604020202020204" pitchFamily="34" charset="0"/>
              </a:rPr>
              <a:t>Anderson </a:t>
            </a:r>
            <a:r>
              <a:rPr lang="en-US" sz="2000" dirty="0">
                <a:latin typeface="Arial" panose="020B0604020202020204" pitchFamily="34" charset="0"/>
                <a:cs typeface="Arial" panose="020B0604020202020204" pitchFamily="34" charset="0"/>
              </a:rPr>
              <a:t>moves that the Town authorize the Town Treasurer with the approval of the Select Board to borrow money by the issuance of bonds or notes under the provisions of Mass. Gen. Laws c. 44, §7, the sum of $900,000, to be expended under the direction of the School Committee for remodeling, construction, reconstructing or making extraordinary repairs, including original equipment and related work at various Concord Public School buildings.</a:t>
            </a:r>
          </a:p>
        </p:txBody>
      </p:sp>
      <p:sp>
        <p:nvSpPr>
          <p:cNvPr id="4" name="Footer Placeholder 3"/>
          <p:cNvSpPr>
            <a:spLocks noGrp="1"/>
          </p:cNvSpPr>
          <p:nvPr>
            <p:ph type="ftr" sz="quarter" idx="11"/>
          </p:nvPr>
        </p:nvSpPr>
        <p:spPr>
          <a:xfrm>
            <a:off x="2667000" y="4767263"/>
            <a:ext cx="3886200" cy="273844"/>
          </a:xfrm>
        </p:spPr>
        <p:txBody>
          <a:bodyPr/>
          <a:lstStyle/>
          <a:p>
            <a:r>
              <a:rPr lang="en-US" dirty="0"/>
              <a:t>Note to Moderator</a:t>
            </a:r>
            <a:r>
              <a:rPr lang="en-US" dirty="0" smtClean="0"/>
              <a:t>: 2/3 </a:t>
            </a:r>
            <a:r>
              <a:rPr lang="en-US" dirty="0"/>
              <a:t>vote required</a:t>
            </a:r>
          </a:p>
        </p:txBody>
      </p:sp>
    </p:spTree>
    <p:extLst>
      <p:ext uri="{BB962C8B-B14F-4D97-AF65-F5344CB8AC3E}">
        <p14:creationId xmlns:p14="http://schemas.microsoft.com/office/powerpoint/2010/main" val="1141574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5096C0779B6944AB6CF6C4004068BD4" ma:contentTypeVersion="15" ma:contentTypeDescription="Create a new document." ma:contentTypeScope="" ma:versionID="b276a989f07f45c57316bc572fa26182">
  <xsd:schema xmlns:xsd="http://www.w3.org/2001/XMLSchema" xmlns:xs="http://www.w3.org/2001/XMLSchema" xmlns:p="http://schemas.microsoft.com/office/2006/metadata/properties" xmlns:ns1="http://schemas.microsoft.com/sharepoint/v3" xmlns:ns2="353e7e51-129d-4be4-a176-58312b68dea3" xmlns:ns3="f428b787-2277-4073-a7fe-e04eb808bb87" targetNamespace="http://schemas.microsoft.com/office/2006/metadata/properties" ma:root="true" ma:fieldsID="e3445f309d54ee30e6d48719bb7a727f" ns1:_="" ns2:_="" ns3:_="">
    <xsd:import namespace="http://schemas.microsoft.com/sharepoint/v3"/>
    <xsd:import namespace="353e7e51-129d-4be4-a176-58312b68dea3"/>
    <xsd:import namespace="f428b787-2277-4073-a7fe-e04eb808bb87"/>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1:_ip_UnifiedCompliancePolicyProperties" minOccurs="0"/>
                <xsd:element ref="ns1:_ip_UnifiedCompliancePolicyUIAc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53e7e51-129d-4be4-a176-58312b68de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eebebd48-0262-4b3c-be1e-fe88a3d91a25"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428b787-2277-4073-a7fe-e04eb808bb87"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00afa956-1c28-42f7-a035-33042d6fc447}" ma:internalName="TaxCatchAll" ma:showField="CatchAllData" ma:web="f428b787-2277-4073-a7fe-e04eb808bb87">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EC9386E-E669-4820-9165-5DCE8E975FEA}"/>
</file>

<file path=customXml/itemProps2.xml><?xml version="1.0" encoding="utf-8"?>
<ds:datastoreItem xmlns:ds="http://schemas.openxmlformats.org/officeDocument/2006/customXml" ds:itemID="{165AD29F-FA1D-41F0-863E-3171DD929944}"/>
</file>

<file path=docProps/app.xml><?xml version="1.0" encoding="utf-8"?>
<Properties xmlns="http://schemas.openxmlformats.org/officeDocument/2006/extended-properties" xmlns:vt="http://schemas.openxmlformats.org/officeDocument/2006/docPropsVTypes">
  <Template>Electronic Presentation Guidelines 2019</Template>
  <TotalTime>4404</TotalTime>
  <Words>222</Words>
  <Application>Microsoft Office PowerPoint</Application>
  <PresentationFormat>On-screen Show (16:9)</PresentationFormat>
  <Paragraphs>19</Paragraphs>
  <Slides>3</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Wingdings</vt:lpstr>
      <vt:lpstr>Office Theme</vt:lpstr>
      <vt:lpstr>Article 18: Concord Public Schools Capital Projects </vt:lpstr>
      <vt:lpstr>Article 18: Concord Public Schools Capital Projects </vt:lpstr>
      <vt:lpstr>Article 18: Concord Public Schools Capital Projects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Electronic Presentation Guidelines</dc:title>
  <dc:creator>Carmin Reiss</dc:creator>
  <cp:lastModifiedBy>Robert Conry</cp:lastModifiedBy>
  <cp:revision>131</cp:revision>
  <cp:lastPrinted>2019-12-05T17:11:35Z</cp:lastPrinted>
  <dcterms:created xsi:type="dcterms:W3CDTF">2018-11-06T01:42:37Z</dcterms:created>
  <dcterms:modified xsi:type="dcterms:W3CDTF">2023-03-06T14:54:53Z</dcterms:modified>
</cp:coreProperties>
</file>