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3.xml" ContentType="application/vnd.openxmlformats-officedocument.theme+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handoutMasterIdLst>
    <p:handoutMasterId r:id="rId7"/>
  </p:handoutMasterIdLst>
  <p:sldIdLst>
    <p:sldId id="322" r:id="rId2"/>
    <p:sldId id="323" r:id="rId3"/>
    <p:sldId id="324" r:id="rId4"/>
    <p:sldId id="325" r:id="rId5"/>
  </p:sldIdLst>
  <p:sldSz cx="9144000" cy="5143500" type="screen16x9"/>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D328B"/>
    <a:srgbClr val="0C25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997" autoAdjust="0"/>
    <p:restoredTop sz="95274" autoAdjust="0"/>
  </p:normalViewPr>
  <p:slideViewPr>
    <p:cSldViewPr>
      <p:cViewPr>
        <p:scale>
          <a:sx n="156" d="100"/>
          <a:sy n="156" d="100"/>
        </p:scale>
        <p:origin x="968" y="248"/>
      </p:cViewPr>
      <p:guideLst>
        <p:guide orient="horz" pos="1620"/>
        <p:guide pos="2880"/>
      </p:guideLst>
    </p:cSldViewPr>
  </p:slideViewPr>
  <p:outlineViewPr>
    <p:cViewPr>
      <p:scale>
        <a:sx n="33" d="100"/>
        <a:sy n="33" d="100"/>
      </p:scale>
      <p:origin x="54" y="17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53862C9A-B743-4AA7-9A71-F04A2A68187A}" type="datetimeFigureOut">
              <a:rPr lang="en-US" smtClean="0"/>
              <a:t>3/6/23</a:t>
            </a:fld>
            <a:endParaRPr lang="en-US"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589BBB5D-BE92-4345-A3E3-4DCC626EEAA1}" type="slidenum">
              <a:rPr lang="en-US" smtClean="0"/>
              <a:t>‹#›</a:t>
            </a:fld>
            <a:endParaRPr lang="en-US" dirty="0"/>
          </a:p>
        </p:txBody>
      </p:sp>
    </p:spTree>
    <p:extLst>
      <p:ext uri="{BB962C8B-B14F-4D97-AF65-F5344CB8AC3E}">
        <p14:creationId xmlns:p14="http://schemas.microsoft.com/office/powerpoint/2010/main" val="15600855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88573D05-6575-4EDC-B64A-CFB6DC1CF850}" type="datetimeFigureOut">
              <a:rPr lang="en-US" smtClean="0"/>
              <a:t>3/6/23</a:t>
            </a:fld>
            <a:endParaRPr lang="en-US"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D6449471-CD9B-4060-9245-E5C00C25A7D6}" type="slidenum">
              <a:rPr lang="en-US" smtClean="0"/>
              <a:t>‹#›</a:t>
            </a:fld>
            <a:endParaRPr lang="en-US" dirty="0"/>
          </a:p>
        </p:txBody>
      </p:sp>
    </p:spTree>
    <p:extLst>
      <p:ext uri="{BB962C8B-B14F-4D97-AF65-F5344CB8AC3E}">
        <p14:creationId xmlns:p14="http://schemas.microsoft.com/office/powerpoint/2010/main" val="37090941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6449471-CD9B-4060-9245-E5C00C25A7D6}" type="slidenum">
              <a:rPr lang="en-US" smtClean="0"/>
              <a:t>2</a:t>
            </a:fld>
            <a:endParaRPr lang="en-US" dirty="0"/>
          </a:p>
        </p:txBody>
      </p:sp>
    </p:spTree>
    <p:extLst>
      <p:ext uri="{BB962C8B-B14F-4D97-AF65-F5344CB8AC3E}">
        <p14:creationId xmlns:p14="http://schemas.microsoft.com/office/powerpoint/2010/main" val="35264678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6449471-CD9B-4060-9245-E5C00C25A7D6}" type="slidenum">
              <a:rPr lang="en-US" smtClean="0"/>
              <a:t>3</a:t>
            </a:fld>
            <a:endParaRPr lang="en-US" dirty="0"/>
          </a:p>
        </p:txBody>
      </p:sp>
    </p:spTree>
    <p:extLst>
      <p:ext uri="{BB962C8B-B14F-4D97-AF65-F5344CB8AC3E}">
        <p14:creationId xmlns:p14="http://schemas.microsoft.com/office/powerpoint/2010/main" val="19576908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6449471-CD9B-4060-9245-E5C00C25A7D6}" type="slidenum">
              <a:rPr lang="en-US" smtClean="0"/>
              <a:t>4</a:t>
            </a:fld>
            <a:endParaRPr lang="en-US" dirty="0"/>
          </a:p>
        </p:txBody>
      </p:sp>
    </p:spTree>
    <p:extLst>
      <p:ext uri="{BB962C8B-B14F-4D97-AF65-F5344CB8AC3E}">
        <p14:creationId xmlns:p14="http://schemas.microsoft.com/office/powerpoint/2010/main" val="12236164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dirty="0"/>
          </a:p>
        </p:txBody>
      </p:sp>
      <p:sp>
        <p:nvSpPr>
          <p:cNvPr id="7" name="Rectangle 6"/>
          <p:cNvSpPr/>
          <p:nvPr userDrawn="1"/>
        </p:nvSpPr>
        <p:spPr>
          <a:xfrm>
            <a:off x="381000" y="361950"/>
            <a:ext cx="8382000" cy="4267200"/>
          </a:xfrm>
          <a:prstGeom prst="rect">
            <a:avLst/>
          </a:prstGeom>
          <a:noFill/>
          <a:ln w="38100">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873276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endParaRPr lang="en-US" dirty="0"/>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18362CF7-34D8-4635-A9AE-FBAFA8966551}" type="slidenum">
              <a:rPr lang="en-US" smtClean="0"/>
              <a:t>‹#›</a:t>
            </a:fld>
            <a:endParaRPr lang="en-US" dirty="0"/>
          </a:p>
        </p:txBody>
      </p:sp>
    </p:spTree>
    <p:extLst>
      <p:ext uri="{BB962C8B-B14F-4D97-AF65-F5344CB8AC3E}">
        <p14:creationId xmlns:p14="http://schemas.microsoft.com/office/powerpoint/2010/main" val="3749575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dirty="0"/>
          </a:p>
        </p:txBody>
      </p:sp>
    </p:spTree>
    <p:extLst>
      <p:ext uri="{BB962C8B-B14F-4D97-AF65-F5344CB8AC3E}">
        <p14:creationId xmlns:p14="http://schemas.microsoft.com/office/powerpoint/2010/main" val="15280623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dirty="0"/>
          </a:p>
        </p:txBody>
      </p:sp>
    </p:spTree>
    <p:extLst>
      <p:ext uri="{BB962C8B-B14F-4D97-AF65-F5344CB8AC3E}">
        <p14:creationId xmlns:p14="http://schemas.microsoft.com/office/powerpoint/2010/main" val="4235899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dirty="0"/>
          </a:p>
        </p:txBody>
      </p:sp>
      <p:sp>
        <p:nvSpPr>
          <p:cNvPr id="7" name="Rectangle 6"/>
          <p:cNvSpPr/>
          <p:nvPr userDrawn="1"/>
        </p:nvSpPr>
        <p:spPr>
          <a:xfrm>
            <a:off x="381000" y="361950"/>
            <a:ext cx="8382000" cy="4267200"/>
          </a:xfrm>
          <a:prstGeom prst="rect">
            <a:avLst/>
          </a:prstGeom>
          <a:noFill/>
          <a:ln w="38100">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205681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dirty="0"/>
          </a:p>
        </p:txBody>
      </p:sp>
    </p:spTree>
    <p:extLst>
      <p:ext uri="{BB962C8B-B14F-4D97-AF65-F5344CB8AC3E}">
        <p14:creationId xmlns:p14="http://schemas.microsoft.com/office/powerpoint/2010/main" val="3969757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4767263"/>
            <a:ext cx="2133600" cy="273844"/>
          </a:xfrm>
          <a:prstGeom prst="rect">
            <a:avLst/>
          </a:prstGeom>
        </p:spPr>
        <p:txBody>
          <a:bodyPr/>
          <a:lstStyle/>
          <a:p>
            <a:endParaRPr lang="en-US" dirty="0"/>
          </a:p>
        </p:txBody>
      </p:sp>
      <p:sp>
        <p:nvSpPr>
          <p:cNvPr id="5" name="Footer Placeholder 4"/>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8362CF7-34D8-4635-A9AE-FBAFA8966551}" type="slidenum">
              <a:rPr lang="en-US" smtClean="0"/>
              <a:t>‹#›</a:t>
            </a:fld>
            <a:endParaRPr lang="en-US" dirty="0"/>
          </a:p>
        </p:txBody>
      </p:sp>
    </p:spTree>
    <p:extLst>
      <p:ext uri="{BB962C8B-B14F-4D97-AF65-F5344CB8AC3E}">
        <p14:creationId xmlns:p14="http://schemas.microsoft.com/office/powerpoint/2010/main" val="634954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endParaRPr lang="en-US" dirty="0"/>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18362CF7-34D8-4635-A9AE-FBAFA8966551}" type="slidenum">
              <a:rPr lang="en-US" smtClean="0"/>
              <a:t>‹#›</a:t>
            </a:fld>
            <a:endParaRPr lang="en-US" dirty="0"/>
          </a:p>
        </p:txBody>
      </p:sp>
    </p:spTree>
    <p:extLst>
      <p:ext uri="{BB962C8B-B14F-4D97-AF65-F5344CB8AC3E}">
        <p14:creationId xmlns:p14="http://schemas.microsoft.com/office/powerpoint/2010/main" val="530113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4767263"/>
            <a:ext cx="2133600" cy="273844"/>
          </a:xfrm>
          <a:prstGeom prst="rect">
            <a:avLst/>
          </a:prstGeom>
        </p:spPr>
        <p:txBody>
          <a:bodyPr/>
          <a:lstStyle/>
          <a:p>
            <a:endParaRPr lang="en-US" dirty="0"/>
          </a:p>
        </p:txBody>
      </p:sp>
      <p:sp>
        <p:nvSpPr>
          <p:cNvPr id="8" name="Footer Placeholder 7"/>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9" name="Slide Number Placeholder 8"/>
          <p:cNvSpPr>
            <a:spLocks noGrp="1"/>
          </p:cNvSpPr>
          <p:nvPr>
            <p:ph type="sldNum" sz="quarter" idx="12"/>
          </p:nvPr>
        </p:nvSpPr>
        <p:spPr/>
        <p:txBody>
          <a:bodyPr/>
          <a:lstStyle/>
          <a:p>
            <a:fld id="{18362CF7-34D8-4635-A9AE-FBAFA8966551}" type="slidenum">
              <a:rPr lang="en-US" smtClean="0"/>
              <a:t>‹#›</a:t>
            </a:fld>
            <a:endParaRPr lang="en-US" dirty="0"/>
          </a:p>
        </p:txBody>
      </p:sp>
    </p:spTree>
    <p:extLst>
      <p:ext uri="{BB962C8B-B14F-4D97-AF65-F5344CB8AC3E}">
        <p14:creationId xmlns:p14="http://schemas.microsoft.com/office/powerpoint/2010/main" val="2628533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4767263"/>
            <a:ext cx="2133600" cy="273844"/>
          </a:xfrm>
          <a:prstGeom prst="rect">
            <a:avLst/>
          </a:prstGeom>
        </p:spPr>
        <p:txBody>
          <a:bodyPr/>
          <a:lstStyle/>
          <a:p>
            <a:endParaRPr lang="en-US" dirty="0"/>
          </a:p>
        </p:txBody>
      </p:sp>
      <p:sp>
        <p:nvSpPr>
          <p:cNvPr id="4" name="Footer Placeholder 3"/>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5" name="Slide Number Placeholder 4"/>
          <p:cNvSpPr>
            <a:spLocks noGrp="1"/>
          </p:cNvSpPr>
          <p:nvPr>
            <p:ph type="sldNum" sz="quarter" idx="12"/>
          </p:nvPr>
        </p:nvSpPr>
        <p:spPr/>
        <p:txBody>
          <a:bodyPr/>
          <a:lstStyle/>
          <a:p>
            <a:fld id="{18362CF7-34D8-4635-A9AE-FBAFA8966551}" type="slidenum">
              <a:rPr lang="en-US" smtClean="0"/>
              <a:t>‹#›</a:t>
            </a:fld>
            <a:endParaRPr lang="en-US" dirty="0"/>
          </a:p>
        </p:txBody>
      </p:sp>
    </p:spTree>
    <p:extLst>
      <p:ext uri="{BB962C8B-B14F-4D97-AF65-F5344CB8AC3E}">
        <p14:creationId xmlns:p14="http://schemas.microsoft.com/office/powerpoint/2010/main" val="2460631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4767263"/>
            <a:ext cx="2133600" cy="273844"/>
          </a:xfrm>
          <a:prstGeom prst="rect">
            <a:avLst/>
          </a:prstGeom>
        </p:spPr>
        <p:txBody>
          <a:bodyPr/>
          <a:lstStyle/>
          <a:p>
            <a:endParaRPr lang="en-US" dirty="0"/>
          </a:p>
        </p:txBody>
      </p:sp>
      <p:sp>
        <p:nvSpPr>
          <p:cNvPr id="3" name="Footer Placeholder 2"/>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4" name="Slide Number Placeholder 3"/>
          <p:cNvSpPr>
            <a:spLocks noGrp="1"/>
          </p:cNvSpPr>
          <p:nvPr>
            <p:ph type="sldNum" sz="quarter" idx="12"/>
          </p:nvPr>
        </p:nvSpPr>
        <p:spPr/>
        <p:txBody>
          <a:bodyPr/>
          <a:lstStyle/>
          <a:p>
            <a:fld id="{18362CF7-34D8-4635-A9AE-FBAFA8966551}" type="slidenum">
              <a:rPr lang="en-US" smtClean="0"/>
              <a:t>‹#›</a:t>
            </a:fld>
            <a:endParaRPr lang="en-US" dirty="0"/>
          </a:p>
        </p:txBody>
      </p:sp>
    </p:spTree>
    <p:extLst>
      <p:ext uri="{BB962C8B-B14F-4D97-AF65-F5344CB8AC3E}">
        <p14:creationId xmlns:p14="http://schemas.microsoft.com/office/powerpoint/2010/main" val="746458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4767263"/>
            <a:ext cx="2133600" cy="273844"/>
          </a:xfrm>
          <a:prstGeom prst="rect">
            <a:avLst/>
          </a:prstGeom>
        </p:spPr>
        <p:txBody>
          <a:bodyPr/>
          <a:lstStyle/>
          <a:p>
            <a:endParaRPr lang="en-US" dirty="0"/>
          </a:p>
        </p:txBody>
      </p:sp>
      <p:sp>
        <p:nvSpPr>
          <p:cNvPr id="6" name="Footer Placeholder 5"/>
          <p:cNvSpPr>
            <a:spLocks noGrp="1"/>
          </p:cNvSpPr>
          <p:nvPr>
            <p:ph type="ftr" sz="quarter" idx="11"/>
          </p:nvPr>
        </p:nvSpPr>
        <p:spPr>
          <a:xfrm>
            <a:off x="3124200" y="4767263"/>
            <a:ext cx="2895600" cy="273844"/>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18362CF7-34D8-4635-A9AE-FBAFA8966551}" type="slidenum">
              <a:rPr lang="en-US" smtClean="0"/>
              <a:t>‹#›</a:t>
            </a:fld>
            <a:endParaRPr lang="en-US" dirty="0"/>
          </a:p>
        </p:txBody>
      </p:sp>
    </p:spTree>
    <p:extLst>
      <p:ext uri="{BB962C8B-B14F-4D97-AF65-F5344CB8AC3E}">
        <p14:creationId xmlns:p14="http://schemas.microsoft.com/office/powerpoint/2010/main" val="2196183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D328B"/>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18362CF7-34D8-4635-A9AE-FBAFA8966551}" type="slidenum">
              <a:rPr lang="en-US" smtClean="0"/>
              <a:t>‹#›</a:t>
            </a:fld>
            <a:endParaRPr lang="en-US" dirty="0"/>
          </a:p>
        </p:txBody>
      </p:sp>
      <p:sp>
        <p:nvSpPr>
          <p:cNvPr id="7" name="Rectangle 6"/>
          <p:cNvSpPr/>
          <p:nvPr userDrawn="1"/>
        </p:nvSpPr>
        <p:spPr>
          <a:xfrm>
            <a:off x="381000" y="361950"/>
            <a:ext cx="8382000" cy="4267200"/>
          </a:xfrm>
          <a:prstGeom prst="rect">
            <a:avLst/>
          </a:prstGeom>
          <a:noFill/>
          <a:ln w="38100">
            <a:solidFill>
              <a:schemeClr val="tx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23" descr="Town Seal"/>
          <p:cNvPicPr>
            <a:picLocks noChangeAspect="1" noChangeArrowheads="1"/>
          </p:cNvPicPr>
          <p:nvPr userDrawn="1"/>
        </p:nvPicPr>
        <p:blipFill>
          <a:blip r:embed="rId14">
            <a:clrChange>
              <a:clrFrom>
                <a:srgbClr val="F5F5F5"/>
              </a:clrFrom>
              <a:clrTo>
                <a:srgbClr val="F5F5F5">
                  <a:alpha val="0"/>
                </a:srgbClr>
              </a:clrTo>
            </a:clrChange>
            <a:extLst>
              <a:ext uri="{28A0092B-C50C-407E-A947-70E740481C1C}">
                <a14:useLocalDpi xmlns:a14="http://schemas.microsoft.com/office/drawing/2010/main" val="0"/>
              </a:ext>
            </a:extLst>
          </a:blip>
          <a:srcRect/>
          <a:stretch>
            <a:fillRect/>
          </a:stretch>
        </p:blipFill>
        <p:spPr bwMode="auto">
          <a:xfrm>
            <a:off x="457200" y="402895"/>
            <a:ext cx="1066800" cy="10556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1624821"/>
      </p:ext>
    </p:extLst>
  </p:cSld>
  <p:clrMap bg1="dk1" tx1="lt1" bg2="dk2" tx2="lt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15D137-4920-123D-F0D5-2D352D702301}"/>
              </a:ext>
            </a:extLst>
          </p:cNvPr>
          <p:cNvSpPr>
            <a:spLocks noGrp="1"/>
          </p:cNvSpPr>
          <p:nvPr>
            <p:ph type="title"/>
          </p:nvPr>
        </p:nvSpPr>
        <p:spPr>
          <a:xfrm>
            <a:off x="457200" y="342900"/>
            <a:ext cx="8229600" cy="857250"/>
          </a:xfrm>
        </p:spPr>
        <p:txBody>
          <a:bodyPr>
            <a:noAutofit/>
          </a:bodyPr>
          <a:lstStyle/>
          <a:p>
            <a:r>
              <a:rPr lang="en-US" sz="2400" dirty="0"/>
              <a:t>ARTICLE 19: </a:t>
            </a:r>
            <a:br>
              <a:rPr lang="en-US" sz="2400" dirty="0"/>
            </a:br>
            <a:r>
              <a:rPr lang="en-US" sz="2400" dirty="0"/>
              <a:t>CONCORD PUBLIC SCHOOLS CAPITAL PROJECTS</a:t>
            </a:r>
          </a:p>
        </p:txBody>
      </p:sp>
      <p:sp>
        <p:nvSpPr>
          <p:cNvPr id="3" name="Content Placeholder 2">
            <a:extLst>
              <a:ext uri="{FF2B5EF4-FFF2-40B4-BE49-F238E27FC236}">
                <a16:creationId xmlns:a16="http://schemas.microsoft.com/office/drawing/2014/main" id="{0D9AA7AB-AEC2-CD4E-9C21-2B66714E65AC}"/>
              </a:ext>
            </a:extLst>
          </p:cNvPr>
          <p:cNvSpPr>
            <a:spLocks noGrp="1"/>
          </p:cNvSpPr>
          <p:nvPr>
            <p:ph idx="1"/>
          </p:nvPr>
        </p:nvSpPr>
        <p:spPr/>
        <p:txBody>
          <a:bodyPr>
            <a:normAutofit fontScale="85000" lnSpcReduction="10000"/>
          </a:bodyPr>
          <a:lstStyle/>
          <a:p>
            <a:pPr marL="0" indent="0">
              <a:buNone/>
            </a:pPr>
            <a:endParaRPr lang="en-US" sz="1800" dirty="0">
              <a:cs typeface="Arial" panose="020B0604020202020204" pitchFamily="34" charset="0"/>
            </a:endParaRPr>
          </a:p>
          <a:p>
            <a:pPr marL="0" indent="0">
              <a:buNone/>
            </a:pPr>
            <a:r>
              <a:rPr lang="en-US" sz="1900" dirty="0">
                <a:cs typeface="Arial" panose="020B0604020202020204" pitchFamily="34" charset="0"/>
              </a:rPr>
              <a:t>Ms. Anderson moves that the Town </a:t>
            </a:r>
            <a:r>
              <a:rPr lang="en-US" sz="1900" dirty="0">
                <a:effectLst/>
              </a:rPr>
              <a:t>vote to appropriate a sum not to exceed $1,802,000 to be expended under the direction of the Town Manager, in consultation with the Concord Middle School Building Committee appointed by the Select Board in compliance with Mass. Gen. Laws c. 71 § 68, for the purpose of installing new natural grass athletic turf fields, landscaping and any expenses related thereto, including without limitation the costs of engineering, design, site preparation, excavation, subsurface materials, and all other costs incidental or related thereto at the new middle school, to be located at 835 Old Marlboro Road, Concord, Massachusetts (the present site of the Sanborn Middle School); to determine whether this appropriation shall be raised by borrowing or otherwise; that to meet this appropriation the Treasurer, with the approval of the Select Board, is authorized to borrow the appropriated amount pursuant to Mass. Gen. Laws c. 44, § 7(1), or any other enabling authority; provided, however, that this approval shall be contingent upon passage of a Proposition 2 1⁄2 debt exclusion referendum under Mass. Gen. Laws. c. 59 § 21C(k), or take any other action relative thereto. </a:t>
            </a:r>
            <a:endParaRPr lang="en-US" sz="1900" dirty="0"/>
          </a:p>
          <a:p>
            <a:endParaRPr lang="en-US" dirty="0"/>
          </a:p>
        </p:txBody>
      </p:sp>
      <p:sp>
        <p:nvSpPr>
          <p:cNvPr id="4" name="Slide Number Placeholder 3">
            <a:extLst>
              <a:ext uri="{FF2B5EF4-FFF2-40B4-BE49-F238E27FC236}">
                <a16:creationId xmlns:a16="http://schemas.microsoft.com/office/drawing/2014/main" id="{3D86AB05-E6AF-9E98-6EB6-E82D7AF8A544}"/>
              </a:ext>
            </a:extLst>
          </p:cNvPr>
          <p:cNvSpPr>
            <a:spLocks noGrp="1"/>
          </p:cNvSpPr>
          <p:nvPr>
            <p:ph type="sldNum" sz="quarter" idx="12"/>
          </p:nvPr>
        </p:nvSpPr>
        <p:spPr/>
        <p:txBody>
          <a:bodyPr/>
          <a:lstStyle/>
          <a:p>
            <a:fld id="{18362CF7-34D8-4635-A9AE-FBAFA8966551}" type="slidenum">
              <a:rPr lang="en-US" smtClean="0"/>
              <a:t>1</a:t>
            </a:fld>
            <a:endParaRPr lang="en-US" dirty="0"/>
          </a:p>
        </p:txBody>
      </p:sp>
    </p:spTree>
    <p:extLst>
      <p:ext uri="{BB962C8B-B14F-4D97-AF65-F5344CB8AC3E}">
        <p14:creationId xmlns:p14="http://schemas.microsoft.com/office/powerpoint/2010/main" val="30948244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DE509-76A9-0CBF-0F69-0EB0D2503B69}"/>
              </a:ext>
            </a:extLst>
          </p:cNvPr>
          <p:cNvSpPr>
            <a:spLocks noGrp="1"/>
          </p:cNvSpPr>
          <p:nvPr>
            <p:ph type="title"/>
          </p:nvPr>
        </p:nvSpPr>
        <p:spPr>
          <a:xfrm>
            <a:off x="457200" y="342900"/>
            <a:ext cx="8229600" cy="857250"/>
          </a:xfrm>
        </p:spPr>
        <p:txBody>
          <a:bodyPr>
            <a:normAutofit/>
          </a:bodyPr>
          <a:lstStyle/>
          <a:p>
            <a:r>
              <a:rPr lang="en-US" sz="2400" dirty="0"/>
              <a:t>ARTICLE 19: DETAILS</a:t>
            </a:r>
          </a:p>
        </p:txBody>
      </p:sp>
      <p:sp>
        <p:nvSpPr>
          <p:cNvPr id="3" name="Content Placeholder 2">
            <a:extLst>
              <a:ext uri="{FF2B5EF4-FFF2-40B4-BE49-F238E27FC236}">
                <a16:creationId xmlns:a16="http://schemas.microsoft.com/office/drawing/2014/main" id="{B8A8F758-5228-331C-8890-A0F1F1F5D4EF}"/>
              </a:ext>
            </a:extLst>
          </p:cNvPr>
          <p:cNvSpPr>
            <a:spLocks noGrp="1"/>
          </p:cNvSpPr>
          <p:nvPr>
            <p:ph idx="1"/>
          </p:nvPr>
        </p:nvSpPr>
        <p:spPr/>
        <p:txBody>
          <a:bodyPr>
            <a:normAutofit lnSpcReduction="10000"/>
          </a:bodyPr>
          <a:lstStyle/>
          <a:p>
            <a:endParaRPr lang="en-US" sz="1800" dirty="0"/>
          </a:p>
          <a:p>
            <a:r>
              <a:rPr lang="en-US" sz="2000" dirty="0"/>
              <a:t>Article 19 funds athletic fields and associated landscaping for the new CMS building </a:t>
            </a:r>
            <a:r>
              <a:rPr lang="en-US" sz="2000" u="sng" dirty="0"/>
              <a:t>ONLY IF </a:t>
            </a:r>
            <a:r>
              <a:rPr lang="en-US" sz="2000" dirty="0"/>
              <a:t>the construction bids (due April 21) exceed $87M </a:t>
            </a:r>
          </a:p>
          <a:p>
            <a:pPr lvl="1"/>
            <a:r>
              <a:rPr lang="en-US" sz="2000" dirty="0"/>
              <a:t>Because …bids in excess of $87M will cause the total project cost to exceed the $110M currently allocated for the project </a:t>
            </a:r>
          </a:p>
          <a:p>
            <a:pPr lvl="1"/>
            <a:r>
              <a:rPr lang="en-US" sz="2000" dirty="0"/>
              <a:t>At which point, the CMSBC will deduct, in specific order, an agreed upon list of five items from the scope of the project</a:t>
            </a:r>
          </a:p>
          <a:p>
            <a:pPr lvl="2"/>
            <a:r>
              <a:rPr lang="en-US" sz="2000" dirty="0"/>
              <a:t>Fields and landscaping are included on the agreed upon list (#4)</a:t>
            </a:r>
          </a:p>
          <a:p>
            <a:r>
              <a:rPr lang="en-US" sz="2000" dirty="0"/>
              <a:t>Should bids not exceed $87M, the Concord School Committee </a:t>
            </a:r>
            <a:r>
              <a:rPr lang="en-US" sz="2000" u="sng" dirty="0"/>
              <a:t>WILL NOT ADVANCE </a:t>
            </a:r>
            <a:r>
              <a:rPr lang="en-US" sz="2000" dirty="0"/>
              <a:t>the article at TM.</a:t>
            </a:r>
          </a:p>
        </p:txBody>
      </p:sp>
      <p:sp>
        <p:nvSpPr>
          <p:cNvPr id="4" name="Slide Number Placeholder 3">
            <a:extLst>
              <a:ext uri="{FF2B5EF4-FFF2-40B4-BE49-F238E27FC236}">
                <a16:creationId xmlns:a16="http://schemas.microsoft.com/office/drawing/2014/main" id="{C30962C2-8398-9D89-7B8F-5CC4F759623A}"/>
              </a:ext>
            </a:extLst>
          </p:cNvPr>
          <p:cNvSpPr>
            <a:spLocks noGrp="1"/>
          </p:cNvSpPr>
          <p:nvPr>
            <p:ph type="sldNum" sz="quarter" idx="12"/>
          </p:nvPr>
        </p:nvSpPr>
        <p:spPr/>
        <p:txBody>
          <a:bodyPr/>
          <a:lstStyle/>
          <a:p>
            <a:fld id="{18362CF7-34D8-4635-A9AE-FBAFA8966551}" type="slidenum">
              <a:rPr lang="en-US" smtClean="0"/>
              <a:t>2</a:t>
            </a:fld>
            <a:endParaRPr lang="en-US" dirty="0"/>
          </a:p>
        </p:txBody>
      </p:sp>
    </p:spTree>
    <p:extLst>
      <p:ext uri="{BB962C8B-B14F-4D97-AF65-F5344CB8AC3E}">
        <p14:creationId xmlns:p14="http://schemas.microsoft.com/office/powerpoint/2010/main" val="21368852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DE509-76A9-0CBF-0F69-0EB0D2503B69}"/>
              </a:ext>
            </a:extLst>
          </p:cNvPr>
          <p:cNvSpPr>
            <a:spLocks noGrp="1"/>
          </p:cNvSpPr>
          <p:nvPr>
            <p:ph type="title"/>
          </p:nvPr>
        </p:nvSpPr>
        <p:spPr>
          <a:xfrm>
            <a:off x="457200" y="342900"/>
            <a:ext cx="8229600" cy="857250"/>
          </a:xfrm>
        </p:spPr>
        <p:txBody>
          <a:bodyPr>
            <a:normAutofit/>
          </a:bodyPr>
          <a:lstStyle/>
          <a:p>
            <a:r>
              <a:rPr lang="en-US" sz="2400" dirty="0"/>
              <a:t>ARTICLE 19: RATIONALE</a:t>
            </a:r>
          </a:p>
        </p:txBody>
      </p:sp>
      <p:sp>
        <p:nvSpPr>
          <p:cNvPr id="3" name="Content Placeholder 2">
            <a:extLst>
              <a:ext uri="{FF2B5EF4-FFF2-40B4-BE49-F238E27FC236}">
                <a16:creationId xmlns:a16="http://schemas.microsoft.com/office/drawing/2014/main" id="{B8A8F758-5228-331C-8890-A0F1F1F5D4EF}"/>
              </a:ext>
            </a:extLst>
          </p:cNvPr>
          <p:cNvSpPr>
            <a:spLocks noGrp="1"/>
          </p:cNvSpPr>
          <p:nvPr>
            <p:ph idx="1"/>
          </p:nvPr>
        </p:nvSpPr>
        <p:spPr/>
        <p:txBody>
          <a:bodyPr>
            <a:normAutofit fontScale="92500" lnSpcReduction="10000"/>
          </a:bodyPr>
          <a:lstStyle/>
          <a:p>
            <a:pPr marL="0" indent="0">
              <a:buNone/>
            </a:pPr>
            <a:endParaRPr lang="en-US" sz="1800" dirty="0"/>
          </a:p>
          <a:p>
            <a:r>
              <a:rPr lang="en-US" sz="2200" dirty="0"/>
              <a:t>It is not likely that the Concord Public Schools would open a school absent fields and landscaping</a:t>
            </a:r>
          </a:p>
          <a:p>
            <a:r>
              <a:rPr lang="en-US" sz="2200" dirty="0"/>
              <a:t>Should the Concord Public School Committee wait to advance a capital article to fund fields and landscaping at a later Town Meeting, costs would likely escalate and we would </a:t>
            </a:r>
            <a:r>
              <a:rPr lang="en-US" sz="2200" u="sng" dirty="0"/>
              <a:t>PAY MORE FOR THE SAME DESIGN</a:t>
            </a:r>
          </a:p>
          <a:p>
            <a:pPr lvl="1"/>
            <a:r>
              <a:rPr lang="en-US" sz="2200" dirty="0"/>
              <a:t>Concord Public Schools plans to </a:t>
            </a:r>
            <a:r>
              <a:rPr lang="en-US" sz="2200" u="sng" dirty="0"/>
              <a:t>APPLY FOR GRANT MONEY TO PARTIALLY OFFSET THE COSTS</a:t>
            </a:r>
            <a:r>
              <a:rPr lang="en-US" sz="2200" dirty="0"/>
              <a:t> of fields and landscaping regardless of the bid amounts </a:t>
            </a:r>
          </a:p>
          <a:p>
            <a:pPr lvl="2"/>
            <a:r>
              <a:rPr lang="en-US" sz="2200" dirty="0"/>
              <a:t>Conversations with the Community Preservation Committee (CPC) have commenced</a:t>
            </a:r>
          </a:p>
        </p:txBody>
      </p:sp>
      <p:sp>
        <p:nvSpPr>
          <p:cNvPr id="4" name="Slide Number Placeholder 3">
            <a:extLst>
              <a:ext uri="{FF2B5EF4-FFF2-40B4-BE49-F238E27FC236}">
                <a16:creationId xmlns:a16="http://schemas.microsoft.com/office/drawing/2014/main" id="{C30962C2-8398-9D89-7B8F-5CC4F759623A}"/>
              </a:ext>
            </a:extLst>
          </p:cNvPr>
          <p:cNvSpPr>
            <a:spLocks noGrp="1"/>
          </p:cNvSpPr>
          <p:nvPr>
            <p:ph type="sldNum" sz="quarter" idx="12"/>
          </p:nvPr>
        </p:nvSpPr>
        <p:spPr/>
        <p:txBody>
          <a:bodyPr/>
          <a:lstStyle/>
          <a:p>
            <a:fld id="{18362CF7-34D8-4635-A9AE-FBAFA8966551}" type="slidenum">
              <a:rPr lang="en-US" smtClean="0"/>
              <a:t>3</a:t>
            </a:fld>
            <a:endParaRPr lang="en-US" dirty="0"/>
          </a:p>
        </p:txBody>
      </p:sp>
    </p:spTree>
    <p:extLst>
      <p:ext uri="{BB962C8B-B14F-4D97-AF65-F5344CB8AC3E}">
        <p14:creationId xmlns:p14="http://schemas.microsoft.com/office/powerpoint/2010/main" val="11729866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DE509-76A9-0CBF-0F69-0EB0D2503B69}"/>
              </a:ext>
            </a:extLst>
          </p:cNvPr>
          <p:cNvSpPr>
            <a:spLocks noGrp="1"/>
          </p:cNvSpPr>
          <p:nvPr>
            <p:ph type="title"/>
          </p:nvPr>
        </p:nvSpPr>
        <p:spPr>
          <a:xfrm>
            <a:off x="457200" y="342900"/>
            <a:ext cx="8229600" cy="857250"/>
          </a:xfrm>
        </p:spPr>
        <p:txBody>
          <a:bodyPr>
            <a:normAutofit/>
          </a:bodyPr>
          <a:lstStyle/>
          <a:p>
            <a:r>
              <a:rPr lang="en-US" sz="2400" dirty="0"/>
              <a:t>ARTICLE 19: SUMMARY</a:t>
            </a:r>
          </a:p>
        </p:txBody>
      </p:sp>
      <p:sp>
        <p:nvSpPr>
          <p:cNvPr id="3" name="Content Placeholder 2">
            <a:extLst>
              <a:ext uri="{FF2B5EF4-FFF2-40B4-BE49-F238E27FC236}">
                <a16:creationId xmlns:a16="http://schemas.microsoft.com/office/drawing/2014/main" id="{B8A8F758-5228-331C-8890-A0F1F1F5D4EF}"/>
              </a:ext>
            </a:extLst>
          </p:cNvPr>
          <p:cNvSpPr>
            <a:spLocks noGrp="1"/>
          </p:cNvSpPr>
          <p:nvPr>
            <p:ph idx="1"/>
          </p:nvPr>
        </p:nvSpPr>
        <p:spPr/>
        <p:txBody>
          <a:bodyPr>
            <a:normAutofit lnSpcReduction="10000"/>
          </a:bodyPr>
          <a:lstStyle/>
          <a:p>
            <a:pPr marL="0" indent="0">
              <a:buNone/>
            </a:pPr>
            <a:endParaRPr lang="en-US" sz="1800" dirty="0"/>
          </a:p>
          <a:p>
            <a:r>
              <a:rPr lang="en-US" sz="2000" u="sng" dirty="0"/>
              <a:t>IF BIDS DO NOT EXCEED $87M, ARTICLE 19 DOES NOT ADVANCE</a:t>
            </a:r>
          </a:p>
          <a:p>
            <a:r>
              <a:rPr lang="en-US" sz="2000" dirty="0"/>
              <a:t>Article 19 advances only if bids exceed $87M</a:t>
            </a:r>
            <a:endParaRPr lang="en-US" sz="2000" u="sng" dirty="0"/>
          </a:p>
          <a:p>
            <a:r>
              <a:rPr lang="en-US" sz="2000" dirty="0"/>
              <a:t>If bids do exceed $87M, and fields and landscaping are removed from the project scope, it will be necessary to pursue a capital article – either this year or in the future</a:t>
            </a:r>
          </a:p>
          <a:p>
            <a:pPr lvl="1"/>
            <a:r>
              <a:rPr lang="en-US" sz="2000" dirty="0"/>
              <a:t>Pursuing a capital article this year allows us to complete the project with known costs, </a:t>
            </a:r>
            <a:r>
              <a:rPr lang="en-US" sz="2000" u="sng" dirty="0"/>
              <a:t>PROTECTING TAXPAYERS FROM COST ESCALATION</a:t>
            </a:r>
          </a:p>
          <a:p>
            <a:r>
              <a:rPr lang="en-US" sz="2000" dirty="0"/>
              <a:t>Regardless of whether bids exceed $87M or not, Concord Public School Committee will pursue a grant application with the CPC to offset costs</a:t>
            </a:r>
          </a:p>
        </p:txBody>
      </p:sp>
      <p:sp>
        <p:nvSpPr>
          <p:cNvPr id="4" name="Slide Number Placeholder 3">
            <a:extLst>
              <a:ext uri="{FF2B5EF4-FFF2-40B4-BE49-F238E27FC236}">
                <a16:creationId xmlns:a16="http://schemas.microsoft.com/office/drawing/2014/main" id="{C30962C2-8398-9D89-7B8F-5CC4F759623A}"/>
              </a:ext>
            </a:extLst>
          </p:cNvPr>
          <p:cNvSpPr>
            <a:spLocks noGrp="1"/>
          </p:cNvSpPr>
          <p:nvPr>
            <p:ph type="sldNum" sz="quarter" idx="12"/>
          </p:nvPr>
        </p:nvSpPr>
        <p:spPr/>
        <p:txBody>
          <a:bodyPr/>
          <a:lstStyle/>
          <a:p>
            <a:fld id="{18362CF7-34D8-4635-A9AE-FBAFA8966551}" type="slidenum">
              <a:rPr lang="en-US" smtClean="0"/>
              <a:t>4</a:t>
            </a:fld>
            <a:endParaRPr lang="en-US" dirty="0"/>
          </a:p>
        </p:txBody>
      </p:sp>
    </p:spTree>
    <p:extLst>
      <p:ext uri="{BB962C8B-B14F-4D97-AF65-F5344CB8AC3E}">
        <p14:creationId xmlns:p14="http://schemas.microsoft.com/office/powerpoint/2010/main" val="28849573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5096C0779B6944AB6CF6C4004068BD4" ma:contentTypeVersion="15" ma:contentTypeDescription="Create a new document." ma:contentTypeScope="" ma:versionID="b276a989f07f45c57316bc572fa26182">
  <xsd:schema xmlns:xsd="http://www.w3.org/2001/XMLSchema" xmlns:xs="http://www.w3.org/2001/XMLSchema" xmlns:p="http://schemas.microsoft.com/office/2006/metadata/properties" xmlns:ns1="http://schemas.microsoft.com/sharepoint/v3" xmlns:ns2="353e7e51-129d-4be4-a176-58312b68dea3" xmlns:ns3="f428b787-2277-4073-a7fe-e04eb808bb87" targetNamespace="http://schemas.microsoft.com/office/2006/metadata/properties" ma:root="true" ma:fieldsID="e3445f309d54ee30e6d48719bb7a727f" ns1:_="" ns2:_="" ns3:_="">
    <xsd:import namespace="http://schemas.microsoft.com/sharepoint/v3"/>
    <xsd:import namespace="353e7e51-129d-4be4-a176-58312b68dea3"/>
    <xsd:import namespace="f428b787-2277-4073-a7fe-e04eb808bb87"/>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1:_ip_UnifiedCompliancePolicyProperties" minOccurs="0"/>
                <xsd:element ref="ns1:_ip_UnifiedCompliancePolicyUIAction"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8" nillable="true" ma:displayName="Unified Compliance Policy Properties" ma:hidden="true" ma:internalName="_ip_UnifiedCompliancePolicyProperties">
      <xsd:simpleType>
        <xsd:restriction base="dms:Note"/>
      </xsd:simpleType>
    </xsd:element>
    <xsd:element name="_ip_UnifiedCompliancePolicyUIAction" ma:index="1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53e7e51-129d-4be4-a176-58312b68de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eebebd48-0262-4b3c-be1e-fe88a3d91a25"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428b787-2277-4073-a7fe-e04eb808bb87"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00afa956-1c28-42f7-a035-33042d6fc447}" ma:internalName="TaxCatchAll" ma:showField="CatchAllData" ma:web="f428b787-2277-4073-a7fe-e04eb808bb87">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D7842E0-DD1C-4354-9E8D-084943A863BA}"/>
</file>

<file path=customXml/itemProps2.xml><?xml version="1.0" encoding="utf-8"?>
<ds:datastoreItem xmlns:ds="http://schemas.openxmlformats.org/officeDocument/2006/customXml" ds:itemID="{38D5DEAC-D4B4-4DB7-8284-8F786D7092F0}"/>
</file>

<file path=docProps/app.xml><?xml version="1.0" encoding="utf-8"?>
<Properties xmlns="http://schemas.openxmlformats.org/officeDocument/2006/extended-properties" xmlns:vt="http://schemas.openxmlformats.org/officeDocument/2006/docPropsVTypes">
  <Template>Electronic Presentation Guidelines 2019</Template>
  <TotalTime>4586</TotalTime>
  <Words>556</Words>
  <Application>Microsoft Macintosh PowerPoint</Application>
  <PresentationFormat>On-screen Show (16:9)</PresentationFormat>
  <Paragraphs>30</Paragraphs>
  <Slides>4</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ARTICLE 19:  CONCORD PUBLIC SCHOOLS CAPITAL PROJECTS</vt:lpstr>
      <vt:lpstr>ARTICLE 19: DETAILS</vt:lpstr>
      <vt:lpstr>ARTICLE 19: RATIONALE</vt:lpstr>
      <vt:lpstr>ARTICLE 19: 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Electronic Presentation Guidelines</dc:title>
  <dc:creator>Carmin Reiss</dc:creator>
  <cp:lastModifiedBy>Microsoft Office User</cp:lastModifiedBy>
  <cp:revision>130</cp:revision>
  <cp:lastPrinted>2019-12-05T17:11:35Z</cp:lastPrinted>
  <dcterms:created xsi:type="dcterms:W3CDTF">2018-11-06T01:42:37Z</dcterms:created>
  <dcterms:modified xsi:type="dcterms:W3CDTF">2023-03-06T22:30:30Z</dcterms:modified>
</cp:coreProperties>
</file>