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4"/>
  </p:notesMasterIdLst>
  <p:handoutMasterIdLst>
    <p:handoutMasterId r:id="rId15"/>
  </p:handoutMasterIdLst>
  <p:sldIdLst>
    <p:sldId id="315" r:id="rId4"/>
    <p:sldId id="290" r:id="rId5"/>
    <p:sldId id="317" r:id="rId6"/>
    <p:sldId id="291" r:id="rId7"/>
    <p:sldId id="296" r:id="rId8"/>
    <p:sldId id="298" r:id="rId9"/>
    <p:sldId id="302" r:id="rId10"/>
    <p:sldId id="303" r:id="rId11"/>
    <p:sldId id="314" r:id="rId12"/>
    <p:sldId id="319" r:id="rId13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91" autoAdjust="0"/>
    <p:restoredTop sz="95274" autoAdjust="0"/>
  </p:normalViewPr>
  <p:slideViewPr>
    <p:cSldViewPr>
      <p:cViewPr varScale="1">
        <p:scale>
          <a:sx n="150" d="100"/>
          <a:sy n="150" d="100"/>
        </p:scale>
        <p:origin x="972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54" y="1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Carmody" userId="f1b8f443-33f1-4b87-bc68-48bb74514dfd" providerId="ADAL" clId="{1337765A-E521-433E-81B8-5E76A104D0C0}"/>
    <pc:docChg chg="modSld">
      <pc:chgData name="Christopher Carmody" userId="f1b8f443-33f1-4b87-bc68-48bb74514dfd" providerId="ADAL" clId="{1337765A-E521-433E-81B8-5E76A104D0C0}" dt="2023-03-08T21:40:01.499" v="6" actId="20577"/>
      <pc:docMkLst>
        <pc:docMk/>
      </pc:docMkLst>
      <pc:sldChg chg="modSp mod">
        <pc:chgData name="Christopher Carmody" userId="f1b8f443-33f1-4b87-bc68-48bb74514dfd" providerId="ADAL" clId="{1337765A-E521-433E-81B8-5E76A104D0C0}" dt="2023-03-08T21:40:01.499" v="6" actId="20577"/>
        <pc:sldMkLst>
          <pc:docMk/>
          <pc:sldMk cId="2105774512" sldId="315"/>
        </pc:sldMkLst>
        <pc:spChg chg="mod">
          <ac:chgData name="Christopher Carmody" userId="f1b8f443-33f1-4b87-bc68-48bb74514dfd" providerId="ADAL" clId="{1337765A-E521-433E-81B8-5E76A104D0C0}" dt="2023-03-08T21:40:01.499" v="6" actId="20577"/>
          <ac:spMkLst>
            <pc:docMk/>
            <pc:sldMk cId="2105774512" sldId="315"/>
            <ac:spMk id="9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3862C9A-B743-4AA7-9A71-F04A2A68187A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89BBB5D-BE92-4345-A3E3-4DCC626EE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855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20659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b06983eba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90" name="Google Shape;90;g4b06983eba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4999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861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50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5559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1000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8057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37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2541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796F01-7154-41E0-B48B-A6921757531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0882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914400" y="205979"/>
            <a:ext cx="7772400" cy="99417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16: CONCORD-CARLISLE REGIONAL HIGH SCHOOL BUDGET</a:t>
            </a:r>
            <a:endParaRPr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457200" y="1428750"/>
            <a:ext cx="8077200" cy="31241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1600" dirty="0"/>
              <a:t>Ms. </a:t>
            </a:r>
            <a:r>
              <a:rPr lang="en-US" sz="1600" dirty="0" err="1"/>
              <a:t>Marano</a:t>
            </a:r>
            <a:r>
              <a:rPr lang="en-US" sz="1600" dirty="0"/>
              <a:t> moves that the Town raise and appropriate the sum of $25,357,846 as the Town’s apportioned share of the Concord-Carlisle Regional School District for the fiscal year ending June 30, 2024, and that the same be expended only for such purposes and under the direction of the Concord-Carlisle Regional School Committee.</a:t>
            </a:r>
          </a:p>
          <a:p>
            <a:pPr marL="0" indent="0">
              <a:buNone/>
            </a:pPr>
            <a:endParaRPr lang="en-US" sz="1352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800" dirty="0"/>
              <a:t>*</a:t>
            </a:r>
            <a:r>
              <a:rPr lang="en-US" sz="1600" dirty="0"/>
              <a:t>Includes $22,302,834 assessment for the operating budget and $3,055,012  assessment for debt</a:t>
            </a:r>
            <a:r>
              <a:rPr lang="en-US" sz="1800" dirty="0"/>
              <a:t>.</a:t>
            </a:r>
            <a:endParaRPr lang="en-US" sz="1800" i="1" dirty="0"/>
          </a:p>
          <a:p>
            <a:pPr marL="0" indent="0">
              <a:buNone/>
            </a:pPr>
            <a:endParaRPr sz="135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555479"/>
              </p:ext>
            </p:extLst>
          </p:nvPr>
        </p:nvGraphicFramePr>
        <p:xfrm>
          <a:off x="533400" y="2571750"/>
          <a:ext cx="8229600" cy="1539240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8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Department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FY2022</a:t>
                      </a:r>
                    </a:p>
                    <a:p>
                      <a:pPr algn="ctr"/>
                      <a:r>
                        <a:rPr lang="en-US" sz="1600" baseline="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FY2023</a:t>
                      </a:r>
                    </a:p>
                    <a:p>
                      <a:pPr algn="ctr"/>
                      <a:r>
                        <a:rPr lang="en-US" sz="160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FY24 SC</a:t>
                      </a:r>
                    </a:p>
                    <a:p>
                      <a:pPr algn="ctr"/>
                      <a:r>
                        <a:rPr lang="en-US" sz="1600" dirty="0"/>
                        <a:t>Vote 12/20/22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153">
                <a:tc>
                  <a:txBody>
                    <a:bodyPr/>
                    <a:lstStyle/>
                    <a:p>
                      <a:r>
                        <a:rPr lang="en-US" sz="2000" dirty="0"/>
                        <a:t>CCRSD  </a:t>
                      </a:r>
                      <a:r>
                        <a:rPr lang="en-US" sz="2000" baseline="0" dirty="0"/>
                        <a:t>Budget</a:t>
                      </a:r>
                    </a:p>
                    <a:p>
                      <a:endParaRPr lang="en-US" sz="1650" baseline="0" dirty="0"/>
                    </a:p>
                    <a:p>
                      <a:r>
                        <a:rPr lang="en-US" sz="1650" baseline="0" dirty="0"/>
                        <a:t>Concord’s Assessment</a:t>
                      </a:r>
                      <a:endParaRPr lang="en-US" sz="16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$35,759,374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r>
                        <a:rPr lang="en-US" sz="2000" dirty="0"/>
                        <a:t>$24,376,779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$36,541,181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$24,962,356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$37,811,098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$25,357,846*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774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914400" y="205979"/>
            <a:ext cx="7772400" cy="99417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4400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ARTICLE 16: CONCORD-CARLISLE REGIONAL HIGH SCHOOL BUDGET</a:t>
            </a:r>
            <a:endParaRPr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xfrm>
            <a:off x="457200" y="971550"/>
            <a:ext cx="8077200" cy="358139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Autofit/>
          </a:bodyPr>
          <a:lstStyle/>
          <a:p>
            <a:pPr marL="0" indent="0">
              <a:buNone/>
            </a:pPr>
            <a:r>
              <a:rPr lang="en-US" sz="2000" dirty="0"/>
              <a:t>Ms. </a:t>
            </a:r>
            <a:r>
              <a:rPr lang="en-US" sz="2000" dirty="0" err="1"/>
              <a:t>Marano</a:t>
            </a:r>
            <a:r>
              <a:rPr lang="en-US" sz="2000" dirty="0"/>
              <a:t> moves that the Town raise and appropriate the sum of $25,357,846 as the Town’s apportioned share of the Concord-Carlisle Regional School District for the fiscal year ending June 30, 2024, and that the same be expended only for such purposes and under the direction of the Concord-Carlisle Regional School Committee.</a:t>
            </a:r>
          </a:p>
          <a:p>
            <a:pPr marL="0" indent="0">
              <a:buNone/>
            </a:pPr>
            <a:endParaRPr lang="en-US" sz="1352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endParaRPr lang="en-US" sz="1350" dirty="0"/>
          </a:p>
          <a:p>
            <a:pPr marL="0" indent="0">
              <a:buNone/>
            </a:pPr>
            <a:r>
              <a:rPr lang="en-US" sz="1800" dirty="0"/>
              <a:t>*Includes $22,302,834 assessment for the operating budget and $3,055,012 assessment for debt.</a:t>
            </a:r>
            <a:endParaRPr lang="en-US" sz="1800" i="1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555479"/>
              </p:ext>
            </p:extLst>
          </p:nvPr>
        </p:nvGraphicFramePr>
        <p:xfrm>
          <a:off x="533400" y="2571750"/>
          <a:ext cx="8229600" cy="1539240"/>
        </p:xfrm>
        <a:graphic>
          <a:graphicData uri="http://schemas.openxmlformats.org/drawingml/2006/table">
            <a:tbl>
              <a:tblPr firstRow="1" bandRow="1" bandCol="1">
                <a:tableStyleId>{125E5076-3810-47DD-B79F-674D7AD40C01}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388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Department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FY2022</a:t>
                      </a:r>
                    </a:p>
                    <a:p>
                      <a:pPr algn="ctr"/>
                      <a:r>
                        <a:rPr lang="en-US" sz="1600" baseline="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FY2023</a:t>
                      </a:r>
                    </a:p>
                    <a:p>
                      <a:pPr algn="ctr"/>
                      <a:r>
                        <a:rPr lang="en-US" sz="1600" dirty="0"/>
                        <a:t>Adopted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FY24 SC</a:t>
                      </a:r>
                    </a:p>
                    <a:p>
                      <a:pPr algn="ctr"/>
                      <a:r>
                        <a:rPr lang="en-US" sz="1600" dirty="0"/>
                        <a:t>Vote 12/20/22</a:t>
                      </a:r>
                      <a:endParaRPr lang="en-US" sz="1600" b="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153">
                <a:tc>
                  <a:txBody>
                    <a:bodyPr/>
                    <a:lstStyle/>
                    <a:p>
                      <a:r>
                        <a:rPr lang="en-US" sz="2000" dirty="0"/>
                        <a:t>CCRSD  </a:t>
                      </a:r>
                      <a:r>
                        <a:rPr lang="en-US" sz="2000" baseline="0" dirty="0"/>
                        <a:t>Budget</a:t>
                      </a:r>
                    </a:p>
                    <a:p>
                      <a:endParaRPr lang="en-US" sz="1650" baseline="0" dirty="0"/>
                    </a:p>
                    <a:p>
                      <a:r>
                        <a:rPr lang="en-US" sz="1650" baseline="0" dirty="0"/>
                        <a:t>Concord’s Assessment</a:t>
                      </a:r>
                      <a:endParaRPr lang="en-US" sz="165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$35,759,374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/>
                    </a:p>
                    <a:p>
                      <a:r>
                        <a:rPr lang="en-US" sz="2000" dirty="0"/>
                        <a:t>$24,376,779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$36,541,181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$24,962,356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$37,811,098</a:t>
                      </a:r>
                    </a:p>
                    <a:p>
                      <a:endParaRPr lang="en-US" sz="2000" dirty="0"/>
                    </a:p>
                    <a:p>
                      <a:r>
                        <a:rPr lang="en-US" sz="2000" dirty="0"/>
                        <a:t>$25,357,846*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61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FY24 Budget Summary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7200" y="1885950"/>
            <a:ext cx="8229600" cy="182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73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05978"/>
            <a:ext cx="7315200" cy="145137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FY24 Budget Drivers – Salary Accounts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5513" y="1485900"/>
            <a:ext cx="7618016" cy="2971800"/>
          </a:xfrm>
        </p:spPr>
        <p:txBody>
          <a:bodyPr>
            <a:normAutofit/>
          </a:bodyPr>
          <a:lstStyle/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CCTA salaries 		+764,357   </a:t>
            </a:r>
            <a:r>
              <a:rPr lang="en-US" sz="2000" dirty="0"/>
              <a:t> 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(4.8%)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Non-Teacher Salaries	+244,827    (3.6%)	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Contingency		 -140,000 (-93.3%)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Retirement Incentive Pmts.    -37,151 (-35.6%)</a:t>
            </a:r>
          </a:p>
          <a:p>
            <a:pPr marL="0" indent="0">
              <a:buNone/>
            </a:pP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Subtotal FY24 Budget Drivers: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832,033</a:t>
            </a: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cap="small" dirty="0">
              <a:solidFill>
                <a:schemeClr val="tx2"/>
              </a:solidFill>
            </a:endParaRPr>
          </a:p>
          <a:p>
            <a:endParaRPr lang="en-US" sz="1725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3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527571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FY24 Budget Drivers – Non-Salary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800" cap="small" dirty="0">
              <a:solidFill>
                <a:schemeClr val="tx2"/>
              </a:solidFill>
            </a:endParaRP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Insurance 				 411,376 (17.6%)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Concord Retirement Assessment	 120,431 (15.8%)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Debt Service			-101,145 (-2.5%)</a:t>
            </a:r>
          </a:p>
          <a:p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 Vehicle </a:t>
            </a:r>
            <a:r>
              <a:rPr lang="en-US" sz="2000" cap="smal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Replcmt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	  -95,183 (-22.0%)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2000" b="1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FY24 Cost Drivers (Non-Salary):</a:t>
            </a:r>
            <a:r>
              <a:rPr lang="en-US" sz="2000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000" b="1" u="sng" cap="smal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335,479</a:t>
            </a:r>
            <a:endParaRPr lang="en-US" sz="2000" cap="smal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7191" y="2340918"/>
            <a:ext cx="4569619" cy="3000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350" cap="small" dirty="0">
                <a:solidFill>
                  <a:schemeClr val="tx2"/>
                </a:solidFill>
              </a:rPr>
              <a:t>		</a:t>
            </a:r>
            <a:endParaRPr lang="en-US" sz="750" cap="small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134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375171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ARTICLE 16: Excess &amp; Deficiency (E&amp;D)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84095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n-US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800" dirty="0">
                <a:latin typeface="Arial" panose="020B0604020202020204" pitchFamily="34" charset="0"/>
                <a:cs typeface="Arial" panose="020B0604020202020204" pitchFamily="34" charset="0"/>
              </a:rPr>
              <a:t>Balance 6/30/2021 </a:t>
            </a: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(FY21):				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1,671,090 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i="1" u="sng" dirty="0">
                <a:latin typeface="Arial" panose="020B0604020202020204" pitchFamily="34" charset="0"/>
                <a:cs typeface="Arial" panose="020B0604020202020204" pitchFamily="34" charset="0"/>
              </a:rPr>
              <a:t>FY22 Budget Performance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FY22 Revenues in Excess of Budget									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+298,102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FY22 Expenditures Less than Budget									    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+2,876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800" i="1" u="sng" dirty="0">
                <a:latin typeface="Arial" panose="020B0604020202020204" pitchFamily="34" charset="0"/>
                <a:cs typeface="Arial" panose="020B0604020202020204" pitchFamily="34" charset="0"/>
              </a:rPr>
              <a:t>FY23 Budgeted Usage</a:t>
            </a: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	E&amp;D used to fund the FY23 Budget		 </a:t>
            </a:r>
            <a:r>
              <a:rPr lang="en-US" sz="4200" i="1" dirty="0">
                <a:latin typeface="Arial" panose="020B0604020202020204" pitchFamily="34" charset="0"/>
                <a:cs typeface="Arial" panose="020B0604020202020204" pitchFamily="34" charset="0"/>
              </a:rPr>
              <a:t>-300,000</a:t>
            </a:r>
          </a:p>
          <a:p>
            <a:pPr marL="0" indent="0">
              <a:buNone/>
            </a:pPr>
            <a:endParaRPr lang="en-US" sz="38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800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200" b="1" i="1" dirty="0">
                <a:latin typeface="Arial" panose="020B0604020202020204" pitchFamily="34" charset="0"/>
                <a:cs typeface="Arial" panose="020B0604020202020204" pitchFamily="34" charset="0"/>
              </a:rPr>
              <a:t>Estimated E&amp;D 6/30/2022:		</a:t>
            </a:r>
            <a:r>
              <a:rPr lang="en-US" sz="4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1,672,068 (4.6%)</a:t>
            </a:r>
          </a:p>
          <a:p>
            <a:pPr marL="0" indent="0">
              <a:buNone/>
            </a:pPr>
            <a:r>
              <a:rPr lang="en-US" sz="1900" i="1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860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1425176"/>
          </a:xfrm>
        </p:spPr>
        <p:txBody>
          <a:bodyPr>
            <a:normAutofit/>
          </a:bodyPr>
          <a:lstStyle/>
          <a:p>
            <a:pPr algn="ctr"/>
            <a:r>
              <a:rPr lang="en-US" sz="2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Other Post Employment Benefits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36128421"/>
              </p:ext>
            </p:extLst>
          </p:nvPr>
        </p:nvGraphicFramePr>
        <p:xfrm>
          <a:off x="609600" y="1657350"/>
          <a:ext cx="3758806" cy="254508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879403">
                  <a:extLst>
                    <a:ext uri="{9D8B030D-6E8A-4147-A177-3AD203B41FA5}">
                      <a16:colId xmlns:a16="http://schemas.microsoft.com/office/drawing/2014/main" val="4276208172"/>
                    </a:ext>
                  </a:extLst>
                </a:gridCol>
                <a:gridCol w="1879403">
                  <a:extLst>
                    <a:ext uri="{9D8B030D-6E8A-4147-A177-3AD203B41FA5}">
                      <a16:colId xmlns:a16="http://schemas.microsoft.com/office/drawing/2014/main" val="505556350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Valuation Date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</a:t>
                      </a:r>
                      <a:r>
                        <a:rPr lang="en-US" sz="20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Position</a:t>
                      </a:r>
                      <a:endParaRPr lang="en-US" sz="20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4196961328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6/30/2018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1790633490"/>
                  </a:ext>
                </a:extLst>
              </a:tr>
              <a:tr h="310515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6/30/2019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1857653935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6/30/2020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72920767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6/30/2021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2611813209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lvl="0" indent="0" algn="ctr" defTabSz="9141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0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6/30/2022</a:t>
                      </a:r>
                    </a:p>
                  </a:txBody>
                  <a:tcPr marL="104333" marR="104333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</a:p>
                  </a:txBody>
                  <a:tcPr marL="104333" marR="104333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sz="16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fy24 budget includes a $550,000 </a:t>
            </a:r>
            <a:r>
              <a:rPr lang="en-US" sz="2000" cap="small" dirty="0" err="1">
                <a:latin typeface="Arial" panose="020B0604020202020204" pitchFamily="34" charset="0"/>
                <a:cs typeface="Arial" panose="020B0604020202020204" pitchFamily="34" charset="0"/>
              </a:rPr>
              <a:t>opeb</a:t>
            </a:r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 trust fund contribution (unchanged from fy23)</a:t>
            </a:r>
          </a:p>
          <a:p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cap="small" dirty="0">
                <a:latin typeface="Arial" panose="020B0604020202020204" pitchFamily="34" charset="0"/>
                <a:cs typeface="Arial" panose="020B0604020202020204" pitchFamily="34" charset="0"/>
              </a:rPr>
              <a:t>6/30/2022 VALUATION IS DRAFT / PRELIMINARY</a:t>
            </a:r>
          </a:p>
          <a:p>
            <a:endParaRPr lang="en-US" sz="16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9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375171"/>
          </a:xfrm>
        </p:spPr>
        <p:txBody>
          <a:bodyPr>
            <a:normAutofit/>
          </a:bodyPr>
          <a:lstStyle/>
          <a:p>
            <a:pPr algn="ctr"/>
            <a:r>
              <a:rPr lang="en-US" sz="2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ESSER Funds Update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108989"/>
              </p:ext>
            </p:extLst>
          </p:nvPr>
        </p:nvGraphicFramePr>
        <p:xfrm>
          <a:off x="457200" y="1200150"/>
          <a:ext cx="8229600" cy="32712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133600">
                  <a:extLst>
                    <a:ext uri="{9D8B030D-6E8A-4147-A177-3AD203B41FA5}">
                      <a16:colId xmlns:a16="http://schemas.microsoft.com/office/drawing/2014/main" val="221529606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727170315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921611772"/>
                    </a:ext>
                  </a:extLst>
                </a:gridCol>
                <a:gridCol w="1752601">
                  <a:extLst>
                    <a:ext uri="{9D8B030D-6E8A-4147-A177-3AD203B41FA5}">
                      <a16:colId xmlns:a16="http://schemas.microsoft.com/office/drawing/2014/main" val="73102471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518056316"/>
                    </a:ext>
                  </a:extLst>
                </a:gridCol>
              </a:tblGrid>
              <a:tr h="659242"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NAME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 BUDGET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PROJ’D EXPENDED</a:t>
                      </a:r>
                    </a:p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(thru FY23)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REMAINING BALANCE</a:t>
                      </a:r>
                    </a:p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(Expend in FY24)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</a:t>
                      </a:r>
                      <a:r>
                        <a:rPr lang="en-US" sz="160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EXPIRATION</a:t>
                      </a:r>
                      <a:endParaRPr lang="en-US" sz="160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406385164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 (CARES)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297,000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12/31/2021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0542144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95,886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95,886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9/30/2023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0386292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ARPA - IDEA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111,921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111,921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9/30/2023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8156327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 III 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193,025</a:t>
                      </a: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96,513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96,512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9/30/2024</a:t>
                      </a: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57369700"/>
                  </a:ext>
                </a:extLst>
              </a:tr>
              <a:tr h="604280">
                <a:tc>
                  <a:txBody>
                    <a:bodyPr/>
                    <a:lstStyle/>
                    <a:p>
                      <a:pPr algn="r"/>
                      <a:r>
                        <a:rPr lang="en-US" sz="16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Grants: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697,832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601,320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u="sng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u="sng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96,512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290773475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79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pPr algn="ctr"/>
            <a:r>
              <a:rPr lang="en-US" sz="2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ESSER III – SPECIFIC USES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9670175"/>
              </p:ext>
            </p:extLst>
          </p:nvPr>
        </p:nvGraphicFramePr>
        <p:xfrm>
          <a:off x="457200" y="1504950"/>
          <a:ext cx="8229600" cy="20574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480843674"/>
                    </a:ext>
                  </a:extLst>
                </a:gridCol>
                <a:gridCol w="1224713">
                  <a:extLst>
                    <a:ext uri="{9D8B030D-6E8A-4147-A177-3AD203B41FA5}">
                      <a16:colId xmlns:a16="http://schemas.microsoft.com/office/drawing/2014/main" val="3823218295"/>
                    </a:ext>
                  </a:extLst>
                </a:gridCol>
                <a:gridCol w="4261687">
                  <a:extLst>
                    <a:ext uri="{9D8B030D-6E8A-4147-A177-3AD203B41FA5}">
                      <a16:colId xmlns:a16="http://schemas.microsoft.com/office/drawing/2014/main" val="3999804327"/>
                    </a:ext>
                  </a:extLst>
                </a:gridCol>
              </a:tblGrid>
              <a:tr h="803108">
                <a:tc>
                  <a:txBody>
                    <a:bodyPr/>
                    <a:lstStyle/>
                    <a:p>
                      <a:r>
                        <a:rPr lang="en-US" sz="2000" b="1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 SCHOOL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15,000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OFFSET</a:t>
                      </a:r>
                      <a:r>
                        <a:rPr lang="en-US" sz="2000" b="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CURRENT BUDGETED AMOUNT</a:t>
                      </a:r>
                      <a:endParaRPr lang="en-US" sz="2000" b="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3398406110"/>
                  </a:ext>
                </a:extLst>
              </a:tr>
              <a:tr h="803108">
                <a:tc>
                  <a:txBody>
                    <a:bodyPr/>
                    <a:lstStyle/>
                    <a:p>
                      <a:r>
                        <a:rPr lang="en-US" sz="2000" b="1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READING SPECIALIST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178,025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r>
                        <a:rPr lang="en-US" sz="2000" b="0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Language Based Special Education Program</a:t>
                      </a:r>
                      <a:endParaRPr lang="en-US" sz="2000" b="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389929936"/>
                  </a:ext>
                </a:extLst>
              </a:tr>
              <a:tr h="451184">
                <a:tc>
                  <a:txBody>
                    <a:bodyPr/>
                    <a:lstStyle/>
                    <a:p>
                      <a:pPr algn="r"/>
                      <a:r>
                        <a:rPr lang="en-US" sz="2000" b="1" u="sng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Esser</a:t>
                      </a:r>
                      <a:r>
                        <a:rPr lang="en-US" sz="2000" b="1" u="sng" cap="small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iii total:</a:t>
                      </a:r>
                      <a:endParaRPr lang="en-US" sz="2000" b="1" u="sng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u="sng" cap="small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193,025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endParaRPr lang="en-US" sz="2000" b="0" cap="small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/>
                </a:tc>
                <a:extLst>
                  <a:ext uri="{0D108BD9-81ED-4DB2-BD59-A6C34878D82A}">
                    <a16:rowId xmlns:a16="http://schemas.microsoft.com/office/drawing/2014/main" val="174836978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6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1451371"/>
          </a:xfrm>
        </p:spPr>
        <p:txBody>
          <a:bodyPr>
            <a:normAutofit/>
          </a:bodyPr>
          <a:lstStyle/>
          <a:p>
            <a:r>
              <a:rPr lang="en-US" sz="27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ARTICLE 16: FY24 Assessments</a:t>
            </a:r>
            <a:endParaRPr lang="en-US" sz="27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0BA0E-20D0-4E7C-B286-26C960A6788F}" type="slidenum">
              <a:rPr lang="en-US" smtClean="0"/>
              <a:t>9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106" y="1570321"/>
            <a:ext cx="8128562" cy="24492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13804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190C3D9-42AB-47F5-8A1B-7F9FD3AAEA2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D13B1A-0AD3-4065-8EFE-ADF61D05F2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53e7e51-129d-4be4-a176-58312b68dea3"/>
    <ds:schemaRef ds:uri="f428b787-2277-4073-a7fe-e04eb808bb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6519</TotalTime>
  <Words>602</Words>
  <Application>Microsoft Office PowerPoint</Application>
  <PresentationFormat>On-screen Show (16:9)</PresentationFormat>
  <Paragraphs>163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ARTICLE 16: CONCORD-CARLISLE REGIONAL HIGH SCHOOL BUDGET</vt:lpstr>
      <vt:lpstr>ARTICLE 16: FY24 Budget Summary</vt:lpstr>
      <vt:lpstr>ARTICLE 16: FY24 Budget Drivers – Salary Accounts</vt:lpstr>
      <vt:lpstr>ARTICLE 16: FY24 Budget Drivers – Non-Salary Accounts</vt:lpstr>
      <vt:lpstr>ARTICLE 16: Excess &amp; Deficiency (E&amp;D)</vt:lpstr>
      <vt:lpstr>ARTICLE 16: Other Post Employment Benefits</vt:lpstr>
      <vt:lpstr>ARTICLE 16: ESSER Funds Update</vt:lpstr>
      <vt:lpstr>ARTICLE 16: ESSER III – SPECIFIC USES </vt:lpstr>
      <vt:lpstr>ARTICLE 16: FY24 Assessments</vt:lpstr>
      <vt:lpstr>ARTICLE 16: CONCORD-CARLISLE REGIONAL HIGH SCHOOL BUDGET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Christopher Carmody</cp:lastModifiedBy>
  <cp:revision>216</cp:revision>
  <cp:lastPrinted>2023-03-03T16:51:55Z</cp:lastPrinted>
  <dcterms:created xsi:type="dcterms:W3CDTF">2018-11-06T01:42:37Z</dcterms:created>
  <dcterms:modified xsi:type="dcterms:W3CDTF">2023-03-08T21:40:09Z</dcterms:modified>
</cp:coreProperties>
</file>