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5" r:id="rId2"/>
    <p:sldId id="326" r:id="rId3"/>
    <p:sldId id="327" r:id="rId4"/>
    <p:sldId id="328" r:id="rId5"/>
    <p:sldId id="329" r:id="rId6"/>
    <p:sldId id="330" r:id="rId7"/>
    <p:sldId id="331" r:id="rId8"/>
    <p:sldId id="314" r:id="rId9"/>
    <p:sldId id="315" r:id="rId10"/>
    <p:sldId id="321" r:id="rId11"/>
    <p:sldId id="324" r:id="rId12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91" autoAdjust="0"/>
    <p:restoredTop sz="92810" autoAdjust="0"/>
  </p:normalViewPr>
  <p:slideViewPr>
    <p:cSldViewPr>
      <p:cViewPr varScale="1">
        <p:scale>
          <a:sx n="115" d="100"/>
          <a:sy n="115" d="100"/>
        </p:scale>
        <p:origin x="912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54" y="1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3862C9A-B743-4AA7-9A71-F04A2A68187A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9BBB5D-BE92-4345-A3E3-4DCC626EEA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085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54423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8194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829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495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318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154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27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748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747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19173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160377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17: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CONCORD PUBLIC SCHOOLS BUDGET</a:t>
            </a:r>
            <a:endParaRPr sz="2250" b="1" dirty="0"/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xfrm>
            <a:off x="952500" y="1276351"/>
            <a:ext cx="74676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Ms. Anderson moves to </a:t>
            </a:r>
            <a:r>
              <a:rPr lang="en-US" sz="1800" dirty="0" smtClean="0">
                <a:effectLst/>
                <a:latin typeface="ArialMT"/>
              </a:rPr>
              <a:t>vote </a:t>
            </a:r>
            <a:r>
              <a:rPr lang="en-US" sz="1800" dirty="0">
                <a:effectLst/>
                <a:latin typeface="ArialMT"/>
              </a:rPr>
              <a:t>to appropriate the sum </a:t>
            </a:r>
            <a:r>
              <a:rPr lang="en-US" sz="1800" dirty="0" smtClean="0">
                <a:effectLst/>
                <a:latin typeface="ArialMT"/>
              </a:rPr>
              <a:t>of $45,047,176 for </a:t>
            </a:r>
            <a:r>
              <a:rPr lang="en-US" sz="1800" dirty="0">
                <a:effectLst/>
                <a:latin typeface="ArialMT"/>
              </a:rPr>
              <a:t>the necessary and expedient purposes of the public schools of the Town for the fiscal year ending June 30, 2024; and that the same be expended only for such purposes and under the direction of the Concord School Committee, or take any other action relative thereto. </a:t>
            </a:r>
            <a:endParaRPr lang="en-US" sz="100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sz="13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60206"/>
              </p:ext>
            </p:extLst>
          </p:nvPr>
        </p:nvGraphicFramePr>
        <p:xfrm>
          <a:off x="800100" y="2880123"/>
          <a:ext cx="7620000" cy="1215628"/>
        </p:xfrm>
        <a:graphic>
          <a:graphicData uri="http://schemas.openxmlformats.org/drawingml/2006/table">
            <a:tbl>
              <a:tblPr firstRow="1" bandRow="1" bandCol="1">
                <a:tableStyleId>{125E5076-3810-47DD-B79F-674D7AD40C01}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4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Department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FY2022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Adopted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FY2023 Adopted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FY24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SC Vote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03/08/2023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0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CPS </a:t>
                      </a:r>
                      <a:r>
                        <a:rPr lang="en-US" sz="2000" baseline="0" dirty="0"/>
                        <a:t>Budget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$41,708,424 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$43,010,486 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$45,047,176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7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17: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CONCORD PUBLIC SCHOOLS BUDGET</a:t>
            </a:r>
            <a:endParaRPr sz="20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9189"/>
            <a:ext cx="8077200" cy="30103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FY23 Adopted Budget</a:t>
            </a:r>
            <a:r>
              <a:rPr lang="en-US" sz="2400" dirty="0"/>
              <a:t>	 </a:t>
            </a:r>
            <a:r>
              <a:rPr lang="en-US" sz="2400" dirty="0" smtClean="0"/>
              <a:t>   </a:t>
            </a:r>
            <a:r>
              <a:rPr lang="en-US" sz="2400" dirty="0"/>
              <a:t>$</a:t>
            </a:r>
            <a:r>
              <a:rPr lang="en-US" sz="2400" dirty="0" smtClean="0"/>
              <a:t>43,010,486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FY24 </a:t>
            </a:r>
            <a:r>
              <a:rPr lang="en-US" sz="2400" dirty="0"/>
              <a:t>SC Voted		 </a:t>
            </a:r>
            <a:r>
              <a:rPr lang="en-US" sz="2400" dirty="0" smtClean="0"/>
              <a:t>   $45,047,176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Increase		</a:t>
            </a:r>
            <a:r>
              <a:rPr lang="en-US" sz="2400" dirty="0" smtClean="0">
                <a:solidFill>
                  <a:srgbClr val="FFFF00"/>
                </a:solidFill>
              </a:rPr>
              <a:t>    $2,036,690    (4.74%)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4728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160377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17: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CONCORD PUBLIC SCHOOLS BUDGET</a:t>
            </a:r>
            <a:endParaRPr sz="2250" b="1" dirty="0"/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xfrm>
            <a:off x="952500" y="1276351"/>
            <a:ext cx="74676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Ms. Anderson moves to </a:t>
            </a:r>
            <a:r>
              <a:rPr lang="en-US" sz="1800" dirty="0" smtClean="0">
                <a:effectLst/>
                <a:latin typeface="ArialMT"/>
              </a:rPr>
              <a:t>vote </a:t>
            </a:r>
            <a:r>
              <a:rPr lang="en-US" sz="1800" dirty="0">
                <a:effectLst/>
                <a:latin typeface="ArialMT"/>
              </a:rPr>
              <a:t>to appropriate the sum </a:t>
            </a:r>
            <a:r>
              <a:rPr lang="en-US" sz="1800" dirty="0" smtClean="0">
                <a:effectLst/>
                <a:latin typeface="ArialMT"/>
              </a:rPr>
              <a:t>of $45,047,176 for </a:t>
            </a:r>
            <a:r>
              <a:rPr lang="en-US" sz="1800" dirty="0">
                <a:effectLst/>
                <a:latin typeface="ArialMT"/>
              </a:rPr>
              <a:t>the necessary and expedient purposes of the public schools of the Town for the fiscal year ending June 30, 2024; and that the same be expended only for such purposes and under the direction of the Concord School Committee, or take any other action relative thereto. </a:t>
            </a:r>
            <a:endParaRPr lang="en-US" sz="100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sz="13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321487"/>
              </p:ext>
            </p:extLst>
          </p:nvPr>
        </p:nvGraphicFramePr>
        <p:xfrm>
          <a:off x="800100" y="2880123"/>
          <a:ext cx="7620000" cy="1215628"/>
        </p:xfrm>
        <a:graphic>
          <a:graphicData uri="http://schemas.openxmlformats.org/drawingml/2006/table">
            <a:tbl>
              <a:tblPr firstRow="1" bandRow="1" bandCol="1">
                <a:tableStyleId>{125E5076-3810-47DD-B79F-674D7AD40C01}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4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Department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FY2022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Adopted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FY2023 Adopted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FY24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SC Vote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03/08/2023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0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CPS </a:t>
                      </a:r>
                      <a:r>
                        <a:rPr lang="en-US" sz="2000" baseline="0" dirty="0"/>
                        <a:t>Budget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$41,708,424 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$43,010,486 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$45,047,176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60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pPr algn="ctr"/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 Factors Driving Budget Increase</a:t>
            </a:r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3944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12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Are Experiencing Mental Health and Social-Emotional Challenges, Impacted by The Covid-19 </a:t>
            </a: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Pandemic</a:t>
            </a:r>
            <a:endParaRPr lang="en-US" sz="1700" cap="small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 to Fill Gaps in In-House Special Education Programming, to Provide Continuum of Services 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Programs For Grade K – 8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cap="small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Longer Realizing Year Over Year Savings on OOD Tuitions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700" cap="small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FY14 – FY23 Decreased From 36 To 16 Placements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700" cap="small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FY24 Level, However Impacted by 14% Tuition Rate Increase</a:t>
            </a:r>
            <a:endParaRPr lang="en-US" sz="1700" dirty="0"/>
          </a:p>
          <a:p>
            <a:pPr>
              <a:buFont typeface="Wingdings" panose="05000000000000000000" pitchFamily="2" charset="2"/>
              <a:buChar char="Ø"/>
            </a:pPr>
            <a:endParaRPr lang="en-US" sz="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2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pPr algn="ctr"/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 FY24 Budget Summary</a:t>
            </a:r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809750"/>
            <a:ext cx="8107047" cy="1828799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79088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FY24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Drivers – Salary Accounts</a:t>
            </a:r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12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/>
              <a:t>Teachers salaries </a:t>
            </a:r>
            <a:r>
              <a:rPr lang="en-US" sz="3600" dirty="0" smtClean="0"/>
              <a:t>			    $1,414,498  (5.7%)</a:t>
            </a:r>
            <a:endParaRPr lang="en-US" sz="3600" dirty="0"/>
          </a:p>
          <a:p>
            <a:pPr lvl="1"/>
            <a:r>
              <a:rPr lang="en-US" sz="2900" dirty="0" smtClean="0"/>
              <a:t>2.75% ($688K) due to </a:t>
            </a:r>
            <a:r>
              <a:rPr lang="en-US" sz="2900" dirty="0"/>
              <a:t>contractual cost of living </a:t>
            </a:r>
            <a:r>
              <a:rPr lang="en-US" sz="2900" dirty="0" smtClean="0"/>
              <a:t>increase</a:t>
            </a:r>
            <a:endParaRPr lang="en-US" sz="2900" dirty="0"/>
          </a:p>
          <a:p>
            <a:pPr lvl="1"/>
            <a:r>
              <a:rPr lang="en-US" sz="2900" dirty="0" smtClean="0"/>
              <a:t>1.5%   ($386K) due to Special Education FTE’s (</a:t>
            </a:r>
            <a:r>
              <a:rPr lang="en-US" sz="2900" dirty="0"/>
              <a:t>BC/BA, P/T, 1:1 nurse, Special Ed </a:t>
            </a:r>
            <a:r>
              <a:rPr lang="en-US" sz="2900" dirty="0" smtClean="0"/>
              <a:t>Teacher)</a:t>
            </a:r>
          </a:p>
          <a:p>
            <a:pPr lvl="1"/>
            <a:r>
              <a:rPr lang="en-US" sz="2900" dirty="0" smtClean="0"/>
              <a:t>0.3%   ($72K) due to longevity adjustments per CTA contract (aligned to CCHS/CCTA)</a:t>
            </a:r>
            <a:endParaRPr lang="en-US" sz="2900" dirty="0"/>
          </a:p>
          <a:p>
            <a:pPr lvl="1"/>
            <a:r>
              <a:rPr lang="en-US" sz="2900" dirty="0" smtClean="0"/>
              <a:t>1.15% ($268K) due </a:t>
            </a:r>
            <a:r>
              <a:rPr lang="en-US" sz="2900" dirty="0"/>
              <a:t>to </a:t>
            </a:r>
            <a:r>
              <a:rPr lang="en-US" sz="2900" dirty="0" smtClean="0"/>
              <a:t>steps/lanes, retirements</a:t>
            </a:r>
            <a:r>
              <a:rPr lang="en-US" sz="2900" dirty="0"/>
              <a:t>, replacement cost </a:t>
            </a:r>
            <a:r>
              <a:rPr lang="en-US" sz="2900" dirty="0" smtClean="0"/>
              <a:t>differentials</a:t>
            </a:r>
          </a:p>
          <a:p>
            <a:endParaRPr lang="en-US" sz="3300" dirty="0" smtClean="0"/>
          </a:p>
          <a:p>
            <a:r>
              <a:rPr lang="en-US" sz="3600" dirty="0" smtClean="0"/>
              <a:t>Non-Teachers salaries 		    	       $433,746 (3.8%)</a:t>
            </a:r>
            <a:endParaRPr lang="en-US" sz="3600" dirty="0"/>
          </a:p>
          <a:p>
            <a:pPr lvl="1"/>
            <a:r>
              <a:rPr lang="en-US" dirty="0"/>
              <a:t>Contractual increases, </a:t>
            </a:r>
            <a:r>
              <a:rPr lang="en-US" dirty="0" err="1"/>
              <a:t>add’l</a:t>
            </a:r>
            <a:r>
              <a:rPr lang="en-US" dirty="0"/>
              <a:t> tutor/assistant positions</a:t>
            </a:r>
          </a:p>
          <a:p>
            <a:pPr lvl="1"/>
            <a:endParaRPr lang="en-US" sz="2900" dirty="0" smtClean="0"/>
          </a:p>
          <a:p>
            <a:r>
              <a:rPr lang="en-US" sz="3300" dirty="0" smtClean="0"/>
              <a:t>Sick/Retirement incentives		      ($142,267)  (-56%)</a:t>
            </a:r>
          </a:p>
          <a:p>
            <a:endParaRPr lang="en-US" sz="33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Salary Cost Drivers 		   $1,705,977 (4.6%)</a:t>
            </a:r>
            <a:endParaRPr lang="en-US" sz="2000" cap="small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45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FY24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Drivers –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Non-Salary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Accounts</a:t>
            </a:r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12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/>
              <a:t>Out </a:t>
            </a:r>
            <a:r>
              <a:rPr lang="en-US" sz="2000" dirty="0"/>
              <a:t>of district tuitions (net</a:t>
            </a:r>
            <a:r>
              <a:rPr lang="en-US" sz="2000" dirty="0" smtClean="0"/>
              <a:t>) 			  $135,785 (50%) </a:t>
            </a:r>
          </a:p>
          <a:p>
            <a:r>
              <a:rPr lang="en-US" sz="2000" dirty="0" smtClean="0"/>
              <a:t>Energy/utility costs </a:t>
            </a:r>
            <a:r>
              <a:rPr lang="en-US" sz="2000" dirty="0"/>
              <a:t>(electricity, heating, bus fuel</a:t>
            </a:r>
            <a:r>
              <a:rPr lang="en-US" sz="2000" dirty="0" smtClean="0"/>
              <a:t>) 	  $161,484 (12%)</a:t>
            </a:r>
            <a:endParaRPr lang="en-US" sz="2000" dirty="0"/>
          </a:p>
          <a:p>
            <a:r>
              <a:rPr lang="en-US" sz="2000" dirty="0" smtClean="0"/>
              <a:t>Property/liability insurance			    $58,354 (76%)</a:t>
            </a:r>
            <a:endParaRPr lang="en-US" sz="2000" dirty="0"/>
          </a:p>
          <a:p>
            <a:r>
              <a:rPr lang="en-US" sz="2000" dirty="0" smtClean="0"/>
              <a:t>Special </a:t>
            </a:r>
            <a:r>
              <a:rPr lang="en-US" sz="2000" dirty="0"/>
              <a:t>Education </a:t>
            </a:r>
            <a:r>
              <a:rPr lang="en-US" sz="2000" dirty="0" smtClean="0"/>
              <a:t>Transportation		    $21,423 (3%)</a:t>
            </a:r>
          </a:p>
          <a:p>
            <a:r>
              <a:rPr lang="en-US" sz="2000" dirty="0" smtClean="0"/>
              <a:t>Special </a:t>
            </a:r>
            <a:r>
              <a:rPr lang="en-US" sz="2000" dirty="0"/>
              <a:t>education contract </a:t>
            </a:r>
            <a:r>
              <a:rPr lang="en-US" sz="2000" dirty="0" smtClean="0"/>
              <a:t>services	</a:t>
            </a:r>
            <a:r>
              <a:rPr lang="en-US" sz="2000" dirty="0"/>
              <a:t>	</a:t>
            </a:r>
            <a:r>
              <a:rPr lang="en-US" sz="2000" dirty="0" smtClean="0"/>
              <a:t>($105,486) (-19%) </a:t>
            </a:r>
          </a:p>
          <a:p>
            <a:endParaRPr lang="en-US" sz="2000" dirty="0"/>
          </a:p>
          <a:p>
            <a:r>
              <a:rPr lang="en-US" sz="2000" dirty="0" smtClean="0"/>
              <a:t>Subtotal – Non-Salary Budget Drivers   		  $271,560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7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r>
              <a:rPr lang="en-US" sz="20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17: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FY24 Budget – Unbudgeted Item (Risk)</a:t>
            </a:r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12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/>
              <a:t>Homeless Shelter at Best Western</a:t>
            </a:r>
          </a:p>
          <a:p>
            <a:pPr lvl="1"/>
            <a:r>
              <a:rPr lang="en-US" sz="1600" dirty="0" smtClean="0"/>
              <a:t>Anticipated now to include some families with school age children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Financial impact not known</a:t>
            </a:r>
          </a:p>
          <a:p>
            <a:pPr lvl="1"/>
            <a:r>
              <a:rPr lang="en-US" sz="1600" dirty="0" smtClean="0"/>
              <a:t>Current funding model of $1,000 per student for in-district support/services</a:t>
            </a:r>
          </a:p>
          <a:p>
            <a:pPr lvl="1"/>
            <a:r>
              <a:rPr lang="en-US" sz="1600" dirty="0" smtClean="0"/>
              <a:t>Current funding model reimburses homeless transportation costs on a lag basis (fiscal year 2024 costs reimbursed in fiscal year 2025) – TIMING ISSUE</a:t>
            </a:r>
          </a:p>
          <a:p>
            <a:pPr lvl="1"/>
            <a:r>
              <a:rPr lang="en-US" sz="1600" dirty="0" smtClean="0"/>
              <a:t>New legislation being proposed with potential adjustments to this funding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2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1" y="391480"/>
            <a:ext cx="7162800" cy="762000"/>
          </a:xfrm>
        </p:spPr>
        <p:txBody>
          <a:bodyPr>
            <a:normAutofit/>
          </a:bodyPr>
          <a:lstStyle/>
          <a:p>
            <a:r>
              <a:rPr lang="en-US" sz="2400" cap="sm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17 – Spending Vs. Peer Districts</a:t>
            </a:r>
            <a:endParaRPr lang="en-US" sz="24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12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974" y="1088960"/>
            <a:ext cx="5867400" cy="352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45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222772"/>
          </a:xfrm>
        </p:spPr>
        <p:txBody>
          <a:bodyPr>
            <a:norm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5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 ESSER FUNDS UPDATE</a:t>
            </a:r>
            <a:endParaRPr lang="en-US" sz="2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858816"/>
              </p:ext>
            </p:extLst>
          </p:nvPr>
        </p:nvGraphicFramePr>
        <p:xfrm>
          <a:off x="457201" y="1123950"/>
          <a:ext cx="8229600" cy="291690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981199">
                  <a:extLst>
                    <a:ext uri="{9D8B030D-6E8A-4147-A177-3AD203B41FA5}">
                      <a16:colId xmlns:a16="http://schemas.microsoft.com/office/drawing/2014/main" val="221529606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727170315"/>
                    </a:ext>
                  </a:extLst>
                </a:gridCol>
                <a:gridCol w="1737361">
                  <a:extLst>
                    <a:ext uri="{9D8B030D-6E8A-4147-A177-3AD203B41FA5}">
                      <a16:colId xmlns:a16="http://schemas.microsoft.com/office/drawing/2014/main" val="3921611772"/>
                    </a:ext>
                  </a:extLst>
                </a:gridCol>
                <a:gridCol w="1767839">
                  <a:extLst>
                    <a:ext uri="{9D8B030D-6E8A-4147-A177-3AD203B41FA5}">
                      <a16:colId xmlns:a16="http://schemas.microsoft.com/office/drawing/2014/main" val="7310247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3518056316"/>
                    </a:ext>
                  </a:extLst>
                </a:gridCol>
              </a:tblGrid>
              <a:tr h="934984"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NAME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BUDGET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PROJ’D EXPENDED</a:t>
                      </a:r>
                    </a:p>
                    <a:p>
                      <a:pPr algn="ctr"/>
                      <a:r>
                        <a:rPr lang="en-US" sz="1600" cap="small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(thru FY23)</a:t>
                      </a:r>
                      <a:endParaRPr lang="en-US" sz="16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REMAINING BALANCE</a:t>
                      </a:r>
                    </a:p>
                    <a:p>
                      <a:pPr algn="ctr"/>
                      <a:r>
                        <a:rPr lang="en-US" sz="1600" cap="small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(Expend in FY24)</a:t>
                      </a:r>
                      <a:endParaRPr lang="en-US" sz="16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</a:t>
                      </a:r>
                      <a:r>
                        <a:rPr lang="en-US" sz="1600" cap="small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EXPIRATION</a:t>
                      </a:r>
                      <a:endParaRPr lang="en-US" sz="160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06385164"/>
                  </a:ext>
                </a:extLst>
              </a:tr>
              <a:tr h="436616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(CARES)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467,775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467,775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12/31/2021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05421447"/>
                  </a:ext>
                </a:extLst>
              </a:tr>
              <a:tr h="389577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II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453,100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453,100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9/30/2023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571689166"/>
                  </a:ext>
                </a:extLst>
              </a:tr>
              <a:tr h="42885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ARPA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IDEA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143,904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143,904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9/30/2023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303862927"/>
                  </a:ext>
                </a:extLst>
              </a:tr>
              <a:tr h="400767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III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995,840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544,974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450,866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9/30/2024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57369700"/>
                  </a:ext>
                </a:extLst>
              </a:tr>
              <a:tr h="326109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Grants: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2,060,619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1,609,753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450,866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077347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5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222772"/>
          </a:xfrm>
        </p:spPr>
        <p:txBody>
          <a:bodyPr>
            <a:normAutofit/>
          </a:bodyPr>
          <a:lstStyle/>
          <a:p>
            <a:pPr algn="ctr"/>
            <a:r>
              <a:rPr lang="en-US" sz="2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29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 </a:t>
            </a:r>
            <a:r>
              <a:rPr lang="en-US" sz="2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ESSER III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718062"/>
              </p:ext>
            </p:extLst>
          </p:nvPr>
        </p:nvGraphicFramePr>
        <p:xfrm>
          <a:off x="429600" y="1200150"/>
          <a:ext cx="8257200" cy="336806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752401">
                  <a:extLst>
                    <a:ext uri="{9D8B030D-6E8A-4147-A177-3AD203B41FA5}">
                      <a16:colId xmlns:a16="http://schemas.microsoft.com/office/drawing/2014/main" val="3480843674"/>
                    </a:ext>
                  </a:extLst>
                </a:gridCol>
                <a:gridCol w="1228819">
                  <a:extLst>
                    <a:ext uri="{9D8B030D-6E8A-4147-A177-3AD203B41FA5}">
                      <a16:colId xmlns:a16="http://schemas.microsoft.com/office/drawing/2014/main" val="3823218295"/>
                    </a:ext>
                  </a:extLst>
                </a:gridCol>
                <a:gridCol w="4275980">
                  <a:extLst>
                    <a:ext uri="{9D8B030D-6E8A-4147-A177-3AD203B41FA5}">
                      <a16:colId xmlns:a16="http://schemas.microsoft.com/office/drawing/2014/main" val="3999804327"/>
                    </a:ext>
                  </a:extLst>
                </a:gridCol>
              </a:tblGrid>
              <a:tr h="612787">
                <a:tc>
                  <a:txBody>
                    <a:bodyPr/>
                    <a:lstStyle/>
                    <a:p>
                      <a:r>
                        <a:rPr lang="en-US" sz="1800" b="1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SUMMER SCHOOL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372,640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Offset To</a:t>
                      </a:r>
                      <a:r>
                        <a:rPr lang="en-US" sz="1800" b="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Current Budgeted Amounts And Expanded Programs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398406110"/>
                  </a:ext>
                </a:extLst>
              </a:tr>
              <a:tr h="673309">
                <a:tc>
                  <a:txBody>
                    <a:bodyPr/>
                    <a:lstStyle/>
                    <a:p>
                      <a:r>
                        <a:rPr lang="en-US" sz="1800" b="1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LITERACY PD &amp; MATERIALS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$100,000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Time Costs of Multicultural / Diverse Literature Materials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389929936"/>
                  </a:ext>
                </a:extLst>
              </a:tr>
              <a:tr h="885137">
                <a:tc>
                  <a:txBody>
                    <a:bodyPr/>
                    <a:lstStyle/>
                    <a:p>
                      <a:r>
                        <a:rPr lang="en-US" sz="1800" b="1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CMS-LANGAUGE BASED SPECIAL EDUCATOR</a:t>
                      </a:r>
                      <a:r>
                        <a:rPr lang="en-US" sz="1800" b="1" cap="small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800" b="1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261,600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r>
                        <a:rPr lang="en-US" sz="1800" b="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FTE Across FY23-FY24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837461120"/>
                  </a:ext>
                </a:extLst>
              </a:tr>
              <a:tr h="612787">
                <a:tc>
                  <a:txBody>
                    <a:bodyPr/>
                    <a:lstStyle/>
                    <a:p>
                      <a:r>
                        <a:rPr lang="en-US" sz="1800" b="1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CMS-ADJUSTMENT COUNSELOR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261,600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800" b="0" cap="smal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r>
                        <a:rPr lang="en-US" sz="1800" b="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FTE Across FY23-FY24</a:t>
                      </a:r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6582934"/>
                  </a:ext>
                </a:extLst>
              </a:tr>
              <a:tr h="568779">
                <a:tc>
                  <a:txBody>
                    <a:bodyPr/>
                    <a:lstStyle/>
                    <a:p>
                      <a:pPr algn="r"/>
                      <a:r>
                        <a:rPr lang="en-US" sz="1800" b="1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</a:t>
                      </a:r>
                      <a:r>
                        <a:rPr lang="en-US" sz="1800" b="1" cap="small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iii total:</a:t>
                      </a:r>
                      <a:endParaRPr lang="en-US" sz="1800" b="1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cap="sm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$995,840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en-US" sz="1800" b="0" cap="smal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74836978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41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1F1F5B-A1FA-4AD0-8566-967C10F15EB8}"/>
</file>

<file path=customXml/itemProps2.xml><?xml version="1.0" encoding="utf-8"?>
<ds:datastoreItem xmlns:ds="http://schemas.openxmlformats.org/officeDocument/2006/customXml" ds:itemID="{182D07AF-EF6B-4C8A-81E5-C6378E36F0BA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5023</TotalTime>
  <Words>506</Words>
  <Application>Microsoft Office PowerPoint</Application>
  <PresentationFormat>On-screen Show (16:9)</PresentationFormat>
  <Paragraphs>135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ArialMT</vt:lpstr>
      <vt:lpstr>Calibri</vt:lpstr>
      <vt:lpstr>Wingdings</vt:lpstr>
      <vt:lpstr>Office Theme</vt:lpstr>
      <vt:lpstr>ARTICLE 17: CONCORD PUBLIC SCHOOLS BUDGET</vt:lpstr>
      <vt:lpstr>Article 17: Factors Driving Budget Increase</vt:lpstr>
      <vt:lpstr>Article 17: FY24 Budget Summary</vt:lpstr>
      <vt:lpstr>Article 17: FY24 Budget Drivers – Salary Accounts</vt:lpstr>
      <vt:lpstr>Article 17: FY24 Budget Drivers – Non-Salary Accounts</vt:lpstr>
      <vt:lpstr>Article 17: FY24 Budget – Unbudgeted Item (Risk)</vt:lpstr>
      <vt:lpstr>Article 17 – Spending Vs. Peer Districts</vt:lpstr>
      <vt:lpstr>ARTICLE 17: ESSER FUNDS UPDATE</vt:lpstr>
      <vt:lpstr>ARTICLE 17: ESSER III </vt:lpstr>
      <vt:lpstr>ARTICLE 17: CONCORD PUBLIC SCHOOLS BUDGET</vt:lpstr>
      <vt:lpstr>ARTICLE 17: CONCORD PUBLIC SCHOOLS BUDGET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Robert Conry</cp:lastModifiedBy>
  <cp:revision>182</cp:revision>
  <cp:lastPrinted>2023-03-03T19:18:31Z</cp:lastPrinted>
  <dcterms:created xsi:type="dcterms:W3CDTF">2018-11-06T01:42:37Z</dcterms:created>
  <dcterms:modified xsi:type="dcterms:W3CDTF">2023-03-08T23:34:12Z</dcterms:modified>
</cp:coreProperties>
</file>