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5" r:id="rId2"/>
    <p:sldId id="257" r:id="rId3"/>
    <p:sldId id="280" r:id="rId4"/>
    <p:sldId id="277" r:id="rId5"/>
    <p:sldId id="274" r:id="rId6"/>
    <p:sldId id="260" r:id="rId7"/>
    <p:sldId id="279" r:id="rId8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A254"/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42E397-2509-484B-B311-6CFE2D20C9E2}" v="1" dt="2023-03-12T14:21:15.2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83817" autoAdjust="0"/>
  </p:normalViewPr>
  <p:slideViewPr>
    <p:cSldViewPr>
      <p:cViewPr>
        <p:scale>
          <a:sx n="100" d="100"/>
          <a:sy n="100" d="100"/>
        </p:scale>
        <p:origin x="4013" y="562"/>
      </p:cViewPr>
      <p:guideLst>
        <p:guide orient="horz" pos="162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Bulger" userId="a4d641d6-eeab-4897-bf9d-8df6b5562980" providerId="ADAL" clId="{4842E397-2509-484B-B311-6CFE2D20C9E2}"/>
    <pc:docChg chg="custSel modSld">
      <pc:chgData name="Jason Bulger" userId="a4d641d6-eeab-4897-bf9d-8df6b5562980" providerId="ADAL" clId="{4842E397-2509-484B-B311-6CFE2D20C9E2}" dt="2023-03-14T00:29:33.112" v="320" actId="20577"/>
      <pc:docMkLst>
        <pc:docMk/>
      </pc:docMkLst>
      <pc:sldChg chg="modNotesTx">
        <pc:chgData name="Jason Bulger" userId="a4d641d6-eeab-4897-bf9d-8df6b5562980" providerId="ADAL" clId="{4842E397-2509-484B-B311-6CFE2D20C9E2}" dt="2023-03-14T00:29:33.112" v="320" actId="20577"/>
        <pc:sldMkLst>
          <pc:docMk/>
          <pc:sldMk cId="1153403613" sldId="257"/>
        </pc:sldMkLst>
      </pc:sldChg>
      <pc:sldChg chg="modSp mod">
        <pc:chgData name="Jason Bulger" userId="a4d641d6-eeab-4897-bf9d-8df6b5562980" providerId="ADAL" clId="{4842E397-2509-484B-B311-6CFE2D20C9E2}" dt="2023-03-13T20:16:17.126" v="318" actId="20577"/>
        <pc:sldMkLst>
          <pc:docMk/>
          <pc:sldMk cId="1587017549" sldId="274"/>
        </pc:sldMkLst>
        <pc:graphicFrameChg chg="modGraphic">
          <ac:chgData name="Jason Bulger" userId="a4d641d6-eeab-4897-bf9d-8df6b5562980" providerId="ADAL" clId="{4842E397-2509-484B-B311-6CFE2D20C9E2}" dt="2023-03-13T20:16:17.126" v="318" actId="20577"/>
          <ac:graphicFrameMkLst>
            <pc:docMk/>
            <pc:sldMk cId="1587017549" sldId="274"/>
            <ac:graphicFrameMk id="3" creationId="{A8C2E935-A025-4F73-9C14-838E42FDE8B8}"/>
          </ac:graphicFrameMkLst>
        </pc:graphicFrameChg>
      </pc:sldChg>
      <pc:sldChg chg="modSp mod">
        <pc:chgData name="Jason Bulger" userId="a4d641d6-eeab-4897-bf9d-8df6b5562980" providerId="ADAL" clId="{4842E397-2509-484B-B311-6CFE2D20C9E2}" dt="2023-03-13T20:15:20.177" v="306" actId="255"/>
        <pc:sldMkLst>
          <pc:docMk/>
          <pc:sldMk cId="350974380" sldId="277"/>
        </pc:sldMkLst>
        <pc:spChg chg="mod">
          <ac:chgData name="Jason Bulger" userId="a4d641d6-eeab-4897-bf9d-8df6b5562980" providerId="ADAL" clId="{4842E397-2509-484B-B311-6CFE2D20C9E2}" dt="2023-03-13T20:15:20.177" v="306" actId="255"/>
          <ac:spMkLst>
            <pc:docMk/>
            <pc:sldMk cId="350974380" sldId="277"/>
            <ac:spMk id="3" creationId="{00000000-0000-0000-0000-000000000000}"/>
          </ac:spMkLst>
        </pc:spChg>
      </pc:sldChg>
      <pc:sldChg chg="modSp mod">
        <pc:chgData name="Jason Bulger" userId="a4d641d6-eeab-4897-bf9d-8df6b5562980" providerId="ADAL" clId="{4842E397-2509-484B-B311-6CFE2D20C9E2}" dt="2023-03-14T00:28:50.042" v="319" actId="120"/>
        <pc:sldMkLst>
          <pc:docMk/>
          <pc:sldMk cId="1653783939" sldId="279"/>
        </pc:sldMkLst>
        <pc:graphicFrameChg chg="modGraphic">
          <ac:chgData name="Jason Bulger" userId="a4d641d6-eeab-4897-bf9d-8df6b5562980" providerId="ADAL" clId="{4842E397-2509-484B-B311-6CFE2D20C9E2}" dt="2023-03-14T00:28:50.042" v="319" actId="120"/>
          <ac:graphicFrameMkLst>
            <pc:docMk/>
            <pc:sldMk cId="1653783939" sldId="279"/>
            <ac:graphicFrameMk id="5" creationId="{00000000-0000-0000-0000-000000000000}"/>
          </ac:graphicFrameMkLst>
        </pc:graphicFrameChg>
      </pc:sldChg>
      <pc:sldChg chg="modSp mod">
        <pc:chgData name="Jason Bulger" userId="a4d641d6-eeab-4897-bf9d-8df6b5562980" providerId="ADAL" clId="{4842E397-2509-484B-B311-6CFE2D20C9E2}" dt="2023-03-13T20:14:37.281" v="295" actId="20577"/>
        <pc:sldMkLst>
          <pc:docMk/>
          <pc:sldMk cId="3241616312" sldId="280"/>
        </pc:sldMkLst>
        <pc:spChg chg="mod">
          <ac:chgData name="Jason Bulger" userId="a4d641d6-eeab-4897-bf9d-8df6b5562980" providerId="ADAL" clId="{4842E397-2509-484B-B311-6CFE2D20C9E2}" dt="2023-03-13T20:14:37.281" v="295" actId="20577"/>
          <ac:spMkLst>
            <pc:docMk/>
            <pc:sldMk cId="3241616312" sldId="280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946" tIns="45973" rIns="91946" bIns="4597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1946" tIns="45973" rIns="91946" bIns="45973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3/11/2023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46" tIns="45973" rIns="91946" bIns="4597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1946" tIns="45973" rIns="91946" bIns="4597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1946" tIns="45973" rIns="91946" bIns="4597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1946" tIns="45973" rIns="91946" bIns="45973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40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251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9453">
              <a:defRPr/>
            </a:pPr>
            <a:endParaRPr lang="en-US" sz="2000" b="0" dirty="0">
              <a:latin typeface="Abadi" panose="020B06040201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351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2062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778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860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1051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479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47750"/>
            <a:ext cx="8229600" cy="152400"/>
          </a:xfrm>
        </p:spPr>
        <p:txBody>
          <a:bodyPr>
            <a:noAutofit/>
          </a:bodyPr>
          <a:lstStyle/>
          <a:p>
            <a:r>
              <a:rPr lang="en-US" sz="2800" b="1" dirty="0"/>
              <a:t>ARTICLE 42</a:t>
            </a:r>
            <a:r>
              <a:rPr lang="en-US" sz="3600" b="1" dirty="0"/>
              <a:t> </a:t>
            </a:r>
            <a:br>
              <a:rPr lang="en-US" sz="3200" b="1" dirty="0"/>
            </a:br>
            <a:br>
              <a:rPr lang="en-US" sz="3200" b="1" dirty="0"/>
            </a:br>
            <a:r>
              <a:rPr lang="en-US" sz="2400" b="1" dirty="0"/>
              <a:t>Authorize Expenditure from PEG Access &amp; Cable-Related Fund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038350"/>
            <a:ext cx="8077200" cy="2362200"/>
          </a:xfrm>
        </p:spPr>
        <p:txBody>
          <a:bodyPr>
            <a:noAutofit/>
          </a:bodyPr>
          <a:lstStyle/>
          <a:p>
            <a:r>
              <a:rPr lang="en-US" sz="2100" dirty="0"/>
              <a:t>To determine whether the Town will appropriate the amount required for the total expenses of the PEG Access and Cable-Related Fund, to be expended during the fiscal year ending June 30, 2024 under the direction of the Town Manager for necessary and expedient cable-related purposes consistent with the Town’s license agreement with Comcast; or take any other action relative thereto.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0" y="43815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ARTICLE 42: PEG &amp; Cable Fund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38400" y="83826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/>
              <a:t>P</a:t>
            </a:r>
            <a:r>
              <a:rPr lang="en-US" dirty="0"/>
              <a:t>UBLIC </a:t>
            </a:r>
            <a:r>
              <a:rPr lang="en-US" sz="2400" b="1" dirty="0">
                <a:solidFill>
                  <a:schemeClr val="accent2"/>
                </a:solidFill>
              </a:rPr>
              <a:t>-</a:t>
            </a:r>
            <a:r>
              <a:rPr lang="en-US" dirty="0"/>
              <a:t> </a:t>
            </a:r>
            <a:r>
              <a:rPr lang="en-US" sz="2400" u="sng" dirty="0"/>
              <a:t>E</a:t>
            </a:r>
            <a:r>
              <a:rPr lang="en-US" dirty="0"/>
              <a:t>DUCATION </a:t>
            </a:r>
            <a:r>
              <a:rPr lang="en-US" sz="2400" b="1" dirty="0">
                <a:solidFill>
                  <a:schemeClr val="accent2"/>
                </a:solidFill>
              </a:rPr>
              <a:t>-</a:t>
            </a:r>
            <a:r>
              <a:rPr lang="en-US" sz="2400" dirty="0"/>
              <a:t> </a:t>
            </a:r>
            <a:r>
              <a:rPr lang="en-US" sz="2400" u="sng" dirty="0"/>
              <a:t>G</a:t>
            </a:r>
            <a:r>
              <a:rPr lang="en-US" dirty="0"/>
              <a:t>OVERNMENT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504950"/>
            <a:ext cx="624840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Concord has negotiated a franchise fee that stipulates 4.8% of all Comcast’s revenue generated from Concord customers goes to the PEG fund.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Those funds may only be used for cable-related purposes.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algn="ctr"/>
            <a:r>
              <a:rPr lang="en-US" dirty="0"/>
              <a:t>The total amount requested is $537,557 of which </a:t>
            </a:r>
          </a:p>
          <a:p>
            <a:pPr algn="ctr"/>
            <a:r>
              <a:rPr lang="en-US" dirty="0"/>
              <a:t>$135,000 shall be reserved for Capital Improvements.</a:t>
            </a:r>
          </a:p>
          <a:p>
            <a:pPr algn="ctr"/>
            <a:endParaRPr lang="en-US" dirty="0"/>
          </a:p>
          <a:p>
            <a:pPr algn="ctr"/>
            <a:endParaRPr lang="en-US" sz="2400" dirty="0"/>
          </a:p>
          <a:p>
            <a:pPr algn="ctr"/>
            <a:r>
              <a:rPr lang="en-US" sz="2200" b="1" dirty="0">
                <a:solidFill>
                  <a:schemeClr val="accent2"/>
                </a:solidFill>
              </a:rPr>
              <a:t>The Projected Fund Balance for FY24 = $1,391,170</a:t>
            </a:r>
            <a:endParaRPr lang="en-US" sz="2200" b="1" u="sng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40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90550"/>
            <a:ext cx="8382000" cy="400407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4400" u="sng" dirty="0"/>
              <a:t>FY24 Goals</a:t>
            </a:r>
          </a:p>
          <a:p>
            <a:pPr marL="0" indent="0" algn="ctr">
              <a:buNone/>
            </a:pPr>
            <a:endParaRPr lang="en-US" sz="3600" u="sng" dirty="0"/>
          </a:p>
          <a:p>
            <a:pPr lvl="0"/>
            <a:r>
              <a:rPr lang="en-US" sz="4000" dirty="0"/>
              <a:t>Fill positions and have enough videographers on staff.</a:t>
            </a:r>
          </a:p>
          <a:p>
            <a:pPr lvl="0"/>
            <a:r>
              <a:rPr lang="en-US" sz="4000" dirty="0"/>
              <a:t>Increase community involvement with MMN:</a:t>
            </a:r>
          </a:p>
          <a:p>
            <a:pPr lvl="1"/>
            <a:r>
              <a:rPr lang="en-US" sz="3600" dirty="0"/>
              <a:t>Expand public programming and empower organizations to feel confident in filming their programs using our equipment. </a:t>
            </a:r>
          </a:p>
          <a:p>
            <a:pPr lvl="1"/>
            <a:r>
              <a:rPr lang="en-US" sz="3600" dirty="0"/>
              <a:t>Create larger pool of trained community members to expand community interest and involvement.</a:t>
            </a:r>
          </a:p>
          <a:p>
            <a:pPr lvl="0"/>
            <a:r>
              <a:rPr lang="en-US" sz="4000" dirty="0"/>
              <a:t>Support the Town’s 250th Celebration planning and media coverage.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43815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ARTICLE 42: PEG &amp; Cable Fund</a:t>
            </a:r>
          </a:p>
        </p:txBody>
      </p:sp>
    </p:spTree>
    <p:extLst>
      <p:ext uri="{BB962C8B-B14F-4D97-AF65-F5344CB8AC3E}">
        <p14:creationId xmlns:p14="http://schemas.microsoft.com/office/powerpoint/2010/main" val="3241616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90550"/>
            <a:ext cx="8382000" cy="400407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4400" u="sng" dirty="0"/>
              <a:t>FY24 Goals</a:t>
            </a:r>
          </a:p>
          <a:p>
            <a:pPr marL="0" indent="0" algn="ctr">
              <a:buNone/>
            </a:pPr>
            <a:endParaRPr lang="en-US" sz="3600" u="sng" dirty="0"/>
          </a:p>
          <a:p>
            <a:pPr lvl="0"/>
            <a:r>
              <a:rPr lang="en-US" sz="4400" dirty="0"/>
              <a:t>Successfully renegotiate the franchise agreement expiring in August of 2024</a:t>
            </a:r>
          </a:p>
          <a:p>
            <a:pPr lvl="0"/>
            <a:r>
              <a:rPr lang="en-US" sz="4400" dirty="0"/>
              <a:t>Replace equipment at the Ripley School and the Town House to enable better coverage of public meetings and events.</a:t>
            </a:r>
          </a:p>
          <a:p>
            <a:pPr lvl="0"/>
            <a:r>
              <a:rPr lang="en-US" sz="4400" dirty="0"/>
              <a:t>Continue to expand work with students at high school and middle school levels to foster a love of media and video.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43815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ARTICLE 42: PEG &amp; Cable Fund</a:t>
            </a:r>
          </a:p>
        </p:txBody>
      </p:sp>
    </p:spTree>
    <p:extLst>
      <p:ext uri="{BB962C8B-B14F-4D97-AF65-F5344CB8AC3E}">
        <p14:creationId xmlns:p14="http://schemas.microsoft.com/office/powerpoint/2010/main" val="350974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0" y="-30696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ARTICLE 42: PEG &amp; Cable Fund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8C2E935-A025-4F73-9C14-838E42FDE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446665"/>
              </p:ext>
            </p:extLst>
          </p:nvPr>
        </p:nvGraphicFramePr>
        <p:xfrm>
          <a:off x="457200" y="438150"/>
          <a:ext cx="8229600" cy="4038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16608">
                  <a:extLst>
                    <a:ext uri="{9D8B030D-6E8A-4147-A177-3AD203B41FA5}">
                      <a16:colId xmlns:a16="http://schemas.microsoft.com/office/drawing/2014/main" val="4162555658"/>
                    </a:ext>
                  </a:extLst>
                </a:gridCol>
                <a:gridCol w="1353248">
                  <a:extLst>
                    <a:ext uri="{9D8B030D-6E8A-4147-A177-3AD203B41FA5}">
                      <a16:colId xmlns:a16="http://schemas.microsoft.com/office/drawing/2014/main" val="3243687307"/>
                    </a:ext>
                  </a:extLst>
                </a:gridCol>
                <a:gridCol w="1353248">
                  <a:extLst>
                    <a:ext uri="{9D8B030D-6E8A-4147-A177-3AD203B41FA5}">
                      <a16:colId xmlns:a16="http://schemas.microsoft.com/office/drawing/2014/main" val="2022035619"/>
                    </a:ext>
                  </a:extLst>
                </a:gridCol>
                <a:gridCol w="1353248">
                  <a:extLst>
                    <a:ext uri="{9D8B030D-6E8A-4147-A177-3AD203B41FA5}">
                      <a16:colId xmlns:a16="http://schemas.microsoft.com/office/drawing/2014/main" val="1715076589"/>
                    </a:ext>
                  </a:extLst>
                </a:gridCol>
                <a:gridCol w="1353248">
                  <a:extLst>
                    <a:ext uri="{9D8B030D-6E8A-4147-A177-3AD203B41FA5}">
                      <a16:colId xmlns:a16="http://schemas.microsoft.com/office/drawing/2014/main" val="3466301809"/>
                    </a:ext>
                  </a:extLst>
                </a:gridCol>
              </a:tblGrid>
              <a:tr h="501546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  <a:latin typeface="+mj-lt"/>
                        </a:rPr>
                        <a:t>OPERATING REVENUES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6158870"/>
                  </a:ext>
                </a:extLst>
              </a:tr>
              <a:tr h="50154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+mj-lt"/>
                        </a:rPr>
                        <a:t>FY21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+mj-lt"/>
                        </a:rPr>
                        <a:t>FY22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+mj-lt"/>
                        </a:rPr>
                        <a:t>FY23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+mj-lt"/>
                        </a:rPr>
                        <a:t>FY24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34234790"/>
                  </a:ext>
                </a:extLst>
              </a:tr>
              <a:tr h="428714">
                <a:tc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i="1" u="none" strike="noStrike" dirty="0">
                          <a:effectLst/>
                          <a:latin typeface="+mj-lt"/>
                        </a:rPr>
                        <a:t>Actual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i="1" u="none" strike="noStrike" dirty="0">
                          <a:effectLst/>
                          <a:latin typeface="+mj-lt"/>
                        </a:rPr>
                        <a:t>Unaudited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i="1" u="none" strike="noStrike" dirty="0">
                          <a:effectLst/>
                          <a:latin typeface="+mj-lt"/>
                        </a:rPr>
                        <a:t>Revised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i="1" u="none" strike="noStrike" dirty="0">
                          <a:effectLst/>
                          <a:latin typeface="+mj-lt"/>
                        </a:rPr>
                        <a:t>Proposed</a:t>
                      </a:r>
                      <a:endParaRPr lang="en-US" sz="18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79342901"/>
                  </a:ext>
                </a:extLst>
              </a:tr>
              <a:tr h="42871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+mj-lt"/>
                        </a:rPr>
                        <a:t>Comcast / Franchise Fee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  328,611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256,361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327,100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310,745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8714509"/>
                  </a:ext>
                </a:extLst>
              </a:tr>
              <a:tr h="5831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+mj-lt"/>
                        </a:rPr>
                        <a:t>Carlisle Fee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    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     4,101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  20,000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  20,000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30261184"/>
                  </a:ext>
                </a:extLst>
              </a:tr>
              <a:tr h="5831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+mj-lt"/>
                        </a:rPr>
                        <a:t>Payment In Lieu of Franchise (PILOF)*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-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  18,634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  21,923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-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82213814"/>
                  </a:ext>
                </a:extLst>
              </a:tr>
              <a:tr h="5831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+mj-lt"/>
                        </a:rPr>
                        <a:t>Miscellaneous Revenue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       1,218                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    1,294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3,000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>
                          <a:effectLst/>
                          <a:latin typeface="+mj-lt"/>
                        </a:rPr>
                        <a:t>  4,000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5120660"/>
                  </a:ext>
                </a:extLst>
              </a:tr>
              <a:tr h="428714">
                <a:tc>
                  <a:txBody>
                    <a:bodyPr/>
                    <a:lstStyle/>
                    <a:p>
                      <a:pPr algn="r" fontAlgn="ctr"/>
                      <a:r>
                        <a:rPr lang="en-US" sz="1800" b="1" u="none" strike="noStrike" dirty="0">
                          <a:effectLst/>
                          <a:latin typeface="+mj-lt"/>
                        </a:rPr>
                        <a:t>Operating Revenues Total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+mj-lt"/>
                        </a:rPr>
                        <a:t>329,829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+mj-lt"/>
                        </a:rPr>
                        <a:t>      280,391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+mj-lt"/>
                        </a:rPr>
                        <a:t>     372,023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+mj-lt"/>
                        </a:rPr>
                        <a:t>     334,745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419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7017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1" y="4748445"/>
            <a:ext cx="2133600" cy="273844"/>
          </a:xfrm>
        </p:spPr>
        <p:txBody>
          <a:bodyPr/>
          <a:lstStyle/>
          <a:p>
            <a:fld id="{18362CF7-34D8-4635-A9AE-FBAFA8966551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0CD8802-D401-4949-879B-605089A8DE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35842"/>
              </p:ext>
            </p:extLst>
          </p:nvPr>
        </p:nvGraphicFramePr>
        <p:xfrm>
          <a:off x="457201" y="438151"/>
          <a:ext cx="8153400" cy="41925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6002">
                  <a:extLst>
                    <a:ext uri="{9D8B030D-6E8A-4147-A177-3AD203B41FA5}">
                      <a16:colId xmlns:a16="http://schemas.microsoft.com/office/drawing/2014/main" val="326447663"/>
                    </a:ext>
                  </a:extLst>
                </a:gridCol>
                <a:gridCol w="1374337">
                  <a:extLst>
                    <a:ext uri="{9D8B030D-6E8A-4147-A177-3AD203B41FA5}">
                      <a16:colId xmlns:a16="http://schemas.microsoft.com/office/drawing/2014/main" val="4217392824"/>
                    </a:ext>
                  </a:extLst>
                </a:gridCol>
                <a:gridCol w="1389275">
                  <a:extLst>
                    <a:ext uri="{9D8B030D-6E8A-4147-A177-3AD203B41FA5}">
                      <a16:colId xmlns:a16="http://schemas.microsoft.com/office/drawing/2014/main" val="3123532456"/>
                    </a:ext>
                  </a:extLst>
                </a:gridCol>
                <a:gridCol w="1481893">
                  <a:extLst>
                    <a:ext uri="{9D8B030D-6E8A-4147-A177-3AD203B41FA5}">
                      <a16:colId xmlns:a16="http://schemas.microsoft.com/office/drawing/2014/main" val="2857881104"/>
                    </a:ext>
                  </a:extLst>
                </a:gridCol>
                <a:gridCol w="1481893">
                  <a:extLst>
                    <a:ext uri="{9D8B030D-6E8A-4147-A177-3AD203B41FA5}">
                      <a16:colId xmlns:a16="http://schemas.microsoft.com/office/drawing/2014/main" val="1430969001"/>
                    </a:ext>
                  </a:extLst>
                </a:gridCol>
              </a:tblGrid>
              <a:tr h="283831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  <a:latin typeface="+mj-lt"/>
                        </a:rPr>
                        <a:t>OPERATING EXPENSES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extLst>
                  <a:ext uri="{0D108BD9-81ED-4DB2-BD59-A6C34878D82A}">
                    <a16:rowId xmlns:a16="http://schemas.microsoft.com/office/drawing/2014/main" val="4221245281"/>
                  </a:ext>
                </a:extLst>
              </a:tr>
              <a:tr h="222732">
                <a:tc>
                  <a:txBody>
                    <a:bodyPr/>
                    <a:lstStyle/>
                    <a:p>
                      <a:pPr algn="l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FY21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FY22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FY23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FY24</a:t>
                      </a:r>
                    </a:p>
                  </a:txBody>
                  <a:tcPr marL="8866" marR="8866" marT="8866" marB="0" anchor="ctr"/>
                </a:tc>
                <a:extLst>
                  <a:ext uri="{0D108BD9-81ED-4DB2-BD59-A6C34878D82A}">
                    <a16:rowId xmlns:a16="http://schemas.microsoft.com/office/drawing/2014/main" val="1034029667"/>
                  </a:ext>
                </a:extLst>
              </a:tr>
              <a:tr h="2227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sng" strike="noStrike" dirty="0">
                          <a:effectLst/>
                          <a:latin typeface="+mj-lt"/>
                        </a:rPr>
                        <a:t>Personnel Services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1" u="none" strike="noStrike" dirty="0">
                          <a:effectLst/>
                          <a:latin typeface="+mj-lt"/>
                        </a:rPr>
                        <a:t>Actual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1" u="none" strike="noStrike" dirty="0">
                          <a:effectLst/>
                          <a:latin typeface="+mj-lt"/>
                        </a:rPr>
                        <a:t>Unaudited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1" u="none" strike="noStrike" dirty="0">
                          <a:effectLst/>
                          <a:latin typeface="+mj-lt"/>
                        </a:rPr>
                        <a:t>Revised</a:t>
                      </a:r>
                      <a:endParaRPr lang="en-US" sz="14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Proposed</a:t>
                      </a:r>
                    </a:p>
                  </a:txBody>
                  <a:tcPr marL="8866" marR="8866" marT="8866" marB="0" anchor="ctr"/>
                </a:tc>
                <a:extLst>
                  <a:ext uri="{0D108BD9-81ED-4DB2-BD59-A6C34878D82A}">
                    <a16:rowId xmlns:a16="http://schemas.microsoft.com/office/drawing/2014/main" val="2702429534"/>
                  </a:ext>
                </a:extLst>
              </a:tr>
              <a:tr h="36467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  <a:latin typeface="+mj-lt"/>
                        </a:rPr>
                        <a:t>Personnel Expenses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  <a:latin typeface="+mj-lt"/>
                        </a:rPr>
                        <a:t> $             134,802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  <a:latin typeface="+mj-lt"/>
                        </a:rPr>
                        <a:t> $            153,811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  <a:latin typeface="+mj-lt"/>
                        </a:rPr>
                        <a:t> $             338,865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        364,555</a:t>
                      </a:r>
                    </a:p>
                  </a:txBody>
                  <a:tcPr marL="8866" marR="8866" marT="8866" marB="0" anchor="ctr"/>
                </a:tc>
                <a:extLst>
                  <a:ext uri="{0D108BD9-81ED-4DB2-BD59-A6C34878D82A}">
                    <a16:rowId xmlns:a16="http://schemas.microsoft.com/office/drawing/2014/main" val="4185171886"/>
                  </a:ext>
                </a:extLst>
              </a:tr>
              <a:tr h="22273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  <a:latin typeface="+mj-lt"/>
                        </a:rPr>
                        <a:t>Retirement Adjustment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  <a:latin typeface="+mj-lt"/>
                        </a:rPr>
                        <a:t>-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  <a:latin typeface="+mj-lt"/>
                        </a:rPr>
                        <a:t> -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  <a:latin typeface="+mj-lt"/>
                        </a:rPr>
                        <a:t>-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8866" marR="8866" marT="8866" marB="0" anchor="ctr"/>
                </a:tc>
                <a:extLst>
                  <a:ext uri="{0D108BD9-81ED-4DB2-BD59-A6C34878D82A}">
                    <a16:rowId xmlns:a16="http://schemas.microsoft.com/office/drawing/2014/main" val="3381103822"/>
                  </a:ext>
                </a:extLst>
              </a:tr>
              <a:tr h="36467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  <a:latin typeface="+mj-lt"/>
                        </a:rPr>
                        <a:t>Audit Adjustment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                              -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                              -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                              -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8866" marR="8866" marT="8866" marB="0" anchor="ctr"/>
                </a:tc>
                <a:extLst>
                  <a:ext uri="{0D108BD9-81ED-4DB2-BD59-A6C34878D82A}">
                    <a16:rowId xmlns:a16="http://schemas.microsoft.com/office/drawing/2014/main" val="2810574152"/>
                  </a:ext>
                </a:extLst>
              </a:tr>
              <a:tr h="36467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Subtotal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 $             </a:t>
                      </a:r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134,802</a:t>
                      </a:r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 $             </a:t>
                      </a:r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153,811</a:t>
                      </a:r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 $             </a:t>
                      </a:r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338,865</a:t>
                      </a:r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             364,555 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66" marR="8866" marT="8866" marB="0" anchor="ctr"/>
                </a:tc>
                <a:extLst>
                  <a:ext uri="{0D108BD9-81ED-4DB2-BD59-A6C34878D82A}">
                    <a16:rowId xmlns:a16="http://schemas.microsoft.com/office/drawing/2014/main" val="3199618710"/>
                  </a:ext>
                </a:extLst>
              </a:tr>
              <a:tr h="2227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sng" strike="noStrike" dirty="0">
                          <a:effectLst/>
                          <a:latin typeface="+mj-lt"/>
                        </a:rPr>
                        <a:t>Non-Personnel Services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extLst>
                  <a:ext uri="{0D108BD9-81ED-4DB2-BD59-A6C34878D82A}">
                    <a16:rowId xmlns:a16="http://schemas.microsoft.com/office/drawing/2014/main" val="2476901506"/>
                  </a:ext>
                </a:extLst>
              </a:tr>
              <a:tr h="22273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  <a:latin typeface="+mj-lt"/>
                        </a:rPr>
                        <a:t>Facilities and Maintenance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2,084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1,890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2,950</a:t>
                      </a:r>
                    </a:p>
                  </a:txBody>
                  <a:tcPr marL="8866" marR="8866" marT="8866" marB="0" anchor="ctr"/>
                </a:tc>
                <a:extLst>
                  <a:ext uri="{0D108BD9-81ED-4DB2-BD59-A6C34878D82A}">
                    <a16:rowId xmlns:a16="http://schemas.microsoft.com/office/drawing/2014/main" val="2045461603"/>
                  </a:ext>
                </a:extLst>
              </a:tr>
              <a:tr h="22273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  <a:latin typeface="+mj-lt"/>
                        </a:rPr>
                        <a:t>Purchased Services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19,495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16,885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33,699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29,950</a:t>
                      </a:r>
                    </a:p>
                  </a:txBody>
                  <a:tcPr marL="8866" marR="8866" marT="8866" marB="0" anchor="ctr"/>
                </a:tc>
                <a:extLst>
                  <a:ext uri="{0D108BD9-81ED-4DB2-BD59-A6C34878D82A}">
                    <a16:rowId xmlns:a16="http://schemas.microsoft.com/office/drawing/2014/main" val="882188182"/>
                  </a:ext>
                </a:extLst>
              </a:tr>
              <a:tr h="22273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  <a:latin typeface="+mj-lt"/>
                        </a:rPr>
                        <a:t>Supplies &amp; Materials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1,222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229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2,051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6,500</a:t>
                      </a:r>
                    </a:p>
                  </a:txBody>
                  <a:tcPr marL="8866" marR="8866" marT="8866" marB="0" anchor="ctr"/>
                </a:tc>
                <a:extLst>
                  <a:ext uri="{0D108BD9-81ED-4DB2-BD59-A6C34878D82A}">
                    <a16:rowId xmlns:a16="http://schemas.microsoft.com/office/drawing/2014/main" val="1354629433"/>
                  </a:ext>
                </a:extLst>
              </a:tr>
              <a:tr h="22273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  <a:latin typeface="+mj-lt"/>
                        </a:rPr>
                        <a:t>Other Charges &amp; Expenses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43,347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9,772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8866" marR="8866" marT="8866" marB="0" anchor="ctr"/>
                </a:tc>
                <a:extLst>
                  <a:ext uri="{0D108BD9-81ED-4DB2-BD59-A6C34878D82A}">
                    <a16:rowId xmlns:a16="http://schemas.microsoft.com/office/drawing/2014/main" val="4258888874"/>
                  </a:ext>
                </a:extLst>
              </a:tr>
              <a:tr h="22273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  <a:latin typeface="+mj-lt"/>
                        </a:rPr>
                        <a:t>Subtotal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64,064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26,978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37,739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39,400</a:t>
                      </a:r>
                    </a:p>
                  </a:txBody>
                  <a:tcPr marL="8866" marR="8866" marT="8866" marB="0" anchor="ctr"/>
                </a:tc>
                <a:extLst>
                  <a:ext uri="{0D108BD9-81ED-4DB2-BD59-A6C34878D82A}">
                    <a16:rowId xmlns:a16="http://schemas.microsoft.com/office/drawing/2014/main" val="129262668"/>
                  </a:ext>
                </a:extLst>
              </a:tr>
              <a:tr h="2227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sng" strike="noStrike" dirty="0">
                          <a:effectLst/>
                          <a:latin typeface="+mj-lt"/>
                        </a:rPr>
                        <a:t>Other</a:t>
                      </a:r>
                      <a:endParaRPr lang="en-US" sz="1400" b="1" i="0" u="sng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extLst>
                  <a:ext uri="{0D108BD9-81ED-4DB2-BD59-A6C34878D82A}">
                    <a16:rowId xmlns:a16="http://schemas.microsoft.com/office/drawing/2014/main" val="1514447392"/>
                  </a:ext>
                </a:extLst>
              </a:tr>
              <a:tr h="22273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  <a:latin typeface="+mj-lt"/>
                        </a:rPr>
                        <a:t>General Fund Services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1,812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2,016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2,187</a:t>
                      </a:r>
                    </a:p>
                  </a:txBody>
                  <a:tcPr marL="8866" marR="8866" marT="88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1,552</a:t>
                      </a:r>
                    </a:p>
                  </a:txBody>
                  <a:tcPr marL="8866" marR="8866" marT="8866" marB="0" anchor="ctr"/>
                </a:tc>
                <a:extLst>
                  <a:ext uri="{0D108BD9-81ED-4DB2-BD59-A6C34878D82A}">
                    <a16:rowId xmlns:a16="http://schemas.microsoft.com/office/drawing/2014/main" val="2829142814"/>
                  </a:ext>
                </a:extLst>
              </a:tr>
              <a:tr h="364672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Total Operating Expense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 $             200,679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 $             213,816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dirty="0">
                          <a:effectLst/>
                          <a:latin typeface="+mj-lt"/>
                        </a:rPr>
                        <a:t> $             376,802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             402,557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866" marR="8866" marT="8866" marB="0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0280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9155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6496117"/>
              </p:ext>
            </p:extLst>
          </p:nvPr>
        </p:nvGraphicFramePr>
        <p:xfrm>
          <a:off x="2057400" y="1069181"/>
          <a:ext cx="6400800" cy="31089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591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8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284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</a:rPr>
                        <a:t>ITEMS &amp; SOFTWARE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baseline="0" dirty="0">
                          <a:solidFill>
                            <a:schemeClr val="bg1"/>
                          </a:solidFill>
                        </a:rPr>
                        <a:t>COST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408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Town House Hearing Room and Select Board Meeting Room equipment replacement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$       68,000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408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Broadcast hardware replacement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$       45,000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408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Ripley equipment replacement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$       15,000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408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Editing computer equipment replacement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$         7,000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849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$ 135,000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078742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7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812FBB-2CA3-437E-810D-700EE20A06FF}"/>
              </a:ext>
            </a:extLst>
          </p:cNvPr>
          <p:cNvSpPr txBox="1"/>
          <p:nvPr/>
        </p:nvSpPr>
        <p:spPr>
          <a:xfrm>
            <a:off x="6248400" y="0"/>
            <a:ext cx="1524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PEG Capital </a:t>
            </a:r>
          </a:p>
        </p:txBody>
      </p:sp>
    </p:spTree>
    <p:extLst>
      <p:ext uri="{BB962C8B-B14F-4D97-AF65-F5344CB8AC3E}">
        <p14:creationId xmlns:p14="http://schemas.microsoft.com/office/powerpoint/2010/main" val="1653783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5" ma:contentTypeDescription="Create a new document." ma:contentTypeScope="" ma:versionID="b276a989f07f45c57316bc572fa2618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e3445f309d54ee30e6d48719bb7a727f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A619C0-2480-429A-BB48-7E83F649DB38}"/>
</file>

<file path=customXml/itemProps2.xml><?xml version="1.0" encoding="utf-8"?>
<ds:datastoreItem xmlns:ds="http://schemas.openxmlformats.org/officeDocument/2006/customXml" ds:itemID="{6E0D58A8-4031-41C2-8303-CF04767A412C}"/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24647</TotalTime>
  <Words>511</Words>
  <Application>Microsoft Office PowerPoint</Application>
  <PresentationFormat>On-screen Show (16:9)</PresentationFormat>
  <Paragraphs>161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Abadi</vt:lpstr>
      <vt:lpstr>Arial</vt:lpstr>
      <vt:lpstr>Calibri</vt:lpstr>
      <vt:lpstr>Office Theme</vt:lpstr>
      <vt:lpstr>ARTICLE 42   Authorize Expenditure from PEG Access &amp; Cable-Related Fund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Jason Bulger</cp:lastModifiedBy>
  <cp:revision>204</cp:revision>
  <cp:lastPrinted>2022-04-08T12:45:15Z</cp:lastPrinted>
  <dcterms:created xsi:type="dcterms:W3CDTF">2018-11-06T01:42:37Z</dcterms:created>
  <dcterms:modified xsi:type="dcterms:W3CDTF">2023-03-14T00:29:41Z</dcterms:modified>
</cp:coreProperties>
</file>