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3"/>
  </p:notesMasterIdLst>
  <p:handoutMasterIdLst>
    <p:handoutMasterId r:id="rId14"/>
  </p:handoutMasterIdLst>
  <p:sldIdLst>
    <p:sldId id="265" r:id="rId2"/>
    <p:sldId id="310" r:id="rId3"/>
    <p:sldId id="309" r:id="rId4"/>
    <p:sldId id="307" r:id="rId5"/>
    <p:sldId id="311" r:id="rId6"/>
    <p:sldId id="394" r:id="rId7"/>
    <p:sldId id="395" r:id="rId8"/>
    <p:sldId id="397" r:id="rId9"/>
    <p:sldId id="396" r:id="rId10"/>
    <p:sldId id="398" r:id="rId11"/>
    <p:sldId id="305" r:id="rId1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328B"/>
    <a:srgbClr val="990000"/>
    <a:srgbClr val="66FF99"/>
    <a:srgbClr val="0066FF"/>
    <a:srgbClr val="3399FF"/>
    <a:srgbClr val="66FF66"/>
    <a:srgbClr val="0C2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2C5BC-CC99-41AE-9B22-309FAFFE5819}" v="37" dt="2023-03-14T20:30:37.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87239" autoAdjust="0"/>
  </p:normalViewPr>
  <p:slideViewPr>
    <p:cSldViewPr snapToGrid="0">
      <p:cViewPr varScale="1">
        <p:scale>
          <a:sx n="131" d="100"/>
          <a:sy n="131" d="100"/>
        </p:scale>
        <p:origin x="1494" y="12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60" d="100"/>
          <a:sy n="160" d="100"/>
        </p:scale>
        <p:origin x="173" y="-28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400" b="1" dirty="0">
                <a:solidFill>
                  <a:schemeClr val="tx1"/>
                </a:solidFill>
              </a:rPr>
              <a:t>Rate Impact</a:t>
            </a:r>
          </a:p>
        </c:rich>
      </c:tx>
      <c:layout>
        <c:manualLayout>
          <c:xMode val="edge"/>
          <c:yMode val="edge"/>
          <c:x val="0.31893895010305218"/>
          <c:y val="0"/>
        </c:manualLayout>
      </c:layout>
      <c:overlay val="0"/>
      <c:spPr>
        <a:solidFill>
          <a:schemeClr val="accent5">
            <a:lumMod val="50000"/>
          </a:schemeClr>
        </a:solid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008075368788623"/>
          <c:y val="7.4724453577433209E-2"/>
          <c:w val="0.77404511226831829"/>
          <c:h val="0.60411164989293209"/>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numRef>
              <c:f>Sheet1!$A$2:$A$21</c:f>
              <c:numCache>
                <c:formatCode>General</c:formatCode>
                <c:ptCount val="20"/>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numCache>
            </c:numRef>
          </c:cat>
          <c:val>
            <c:numRef>
              <c:f>Sheet1!$B$2:$B$21</c:f>
              <c:numCache>
                <c:formatCode>0_);\(0\)</c:formatCode>
                <c:ptCount val="20"/>
                <c:pt idx="0">
                  <c:v>0.56999999999999995</c:v>
                </c:pt>
                <c:pt idx="1">
                  <c:v>0.48</c:v>
                </c:pt>
                <c:pt idx="2">
                  <c:v>0.27</c:v>
                </c:pt>
                <c:pt idx="3">
                  <c:v>0.11</c:v>
                </c:pt>
                <c:pt idx="4">
                  <c:v>-0.04</c:v>
                </c:pt>
                <c:pt idx="5">
                  <c:v>-0.19</c:v>
                </c:pt>
                <c:pt idx="6">
                  <c:v>-0.33</c:v>
                </c:pt>
                <c:pt idx="7">
                  <c:v>-0.41</c:v>
                </c:pt>
                <c:pt idx="8">
                  <c:v>-0.49</c:v>
                </c:pt>
                <c:pt idx="9">
                  <c:v>-0.56999999999999995</c:v>
                </c:pt>
                <c:pt idx="10">
                  <c:v>-0.94</c:v>
                </c:pt>
                <c:pt idx="11">
                  <c:v>-1.02</c:v>
                </c:pt>
                <c:pt idx="12">
                  <c:v>-1.1100000000000001</c:v>
                </c:pt>
                <c:pt idx="13">
                  <c:v>-1.21</c:v>
                </c:pt>
                <c:pt idx="14">
                  <c:v>-1.28</c:v>
                </c:pt>
                <c:pt idx="15">
                  <c:v>-2.42</c:v>
                </c:pt>
                <c:pt idx="16">
                  <c:v>-2.46</c:v>
                </c:pt>
                <c:pt idx="17">
                  <c:v>-2.5099999999999998</c:v>
                </c:pt>
                <c:pt idx="18">
                  <c:v>-2.5499999999999998</c:v>
                </c:pt>
                <c:pt idx="19">
                  <c:v>-2.59</c:v>
                </c:pt>
              </c:numCache>
            </c:numRef>
          </c:val>
          <c:extLst>
            <c:ext xmlns:c16="http://schemas.microsoft.com/office/drawing/2014/chart" uri="{C3380CC4-5D6E-409C-BE32-E72D297353CC}">
              <c16:uniqueId val="{00000000-3743-48BF-B252-C924A857CBDE}"/>
            </c:ext>
          </c:extLst>
        </c:ser>
        <c:dLbls>
          <c:showLegendKey val="0"/>
          <c:showVal val="0"/>
          <c:showCatName val="0"/>
          <c:showSerName val="0"/>
          <c:showPercent val="0"/>
          <c:showBubbleSize val="0"/>
        </c:dLbls>
        <c:gapWidth val="219"/>
        <c:overlap val="-27"/>
        <c:axId val="1594742703"/>
        <c:axId val="1594739791"/>
      </c:barChart>
      <c:catAx>
        <c:axId val="1594742703"/>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solidFill>
                      <a:schemeClr val="tx1"/>
                    </a:solidFill>
                  </a:rPr>
                  <a:t>Average customer 869 kWh/mo.</a:t>
                </a:r>
              </a:p>
            </c:rich>
          </c:tx>
          <c:layout>
            <c:manualLayout>
              <c:xMode val="edge"/>
              <c:yMode val="edge"/>
              <c:x val="0.32213261415870109"/>
              <c:y val="0.884412247358082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739791"/>
        <c:crosses val="autoZero"/>
        <c:auto val="1"/>
        <c:lblAlgn val="ctr"/>
        <c:lblOffset val="100"/>
        <c:noMultiLvlLbl val="0"/>
      </c:catAx>
      <c:valAx>
        <c:axId val="1594739791"/>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100" dirty="0"/>
                  <a:t>monthly bill increase</a:t>
                </a:r>
                <a:r>
                  <a:rPr lang="en-US" sz="1100" baseline="0" dirty="0"/>
                  <a:t> </a:t>
                </a:r>
                <a:r>
                  <a:rPr lang="en-US" sz="1100" dirty="0"/>
                  <a:t>$</a:t>
                </a:r>
              </a:p>
            </c:rich>
          </c:tx>
          <c:layout>
            <c:manualLayout>
              <c:xMode val="edge"/>
              <c:yMode val="edge"/>
              <c:x val="5.9761204578837619E-3"/>
              <c:y val="9.370193342206141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74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Rate Impact</a:t>
            </a:r>
          </a:p>
        </c:rich>
      </c:tx>
      <c:layout>
        <c:manualLayout>
          <c:xMode val="edge"/>
          <c:yMode val="edge"/>
          <c:x val="0.44374168382223333"/>
          <c:y val="2.4529893924783028E-2"/>
        </c:manualLayout>
      </c:layout>
      <c:overlay val="0"/>
      <c:spPr>
        <a:solidFill>
          <a:schemeClr val="accent5">
            <a:lumMod val="50000"/>
          </a:schemeClr>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008075368788623"/>
          <c:y val="7.4724453577433209E-2"/>
          <c:w val="0.77404511226831829"/>
          <c:h val="0.60411164989293209"/>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numRef>
              <c:f>Sheet1!$A$2:$A$21</c:f>
              <c:numCache>
                <c:formatCode>General</c:formatCode>
                <c:ptCount val="20"/>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numCache>
            </c:numRef>
          </c:cat>
          <c:val>
            <c:numRef>
              <c:f>Sheet1!$B$2:$B$21</c:f>
              <c:numCache>
                <c:formatCode>0.00_);\(0.00\)</c:formatCode>
                <c:ptCount val="20"/>
                <c:pt idx="0">
                  <c:v>1.69</c:v>
                </c:pt>
                <c:pt idx="1">
                  <c:v>1.58</c:v>
                </c:pt>
                <c:pt idx="2">
                  <c:v>1.33</c:v>
                </c:pt>
                <c:pt idx="3">
                  <c:v>1.1499999999999999</c:v>
                </c:pt>
                <c:pt idx="4">
                  <c:v>0.97</c:v>
                </c:pt>
                <c:pt idx="5">
                  <c:v>0.8</c:v>
                </c:pt>
                <c:pt idx="6">
                  <c:v>0.63</c:v>
                </c:pt>
                <c:pt idx="7">
                  <c:v>0.52</c:v>
                </c:pt>
                <c:pt idx="8">
                  <c:v>0.42</c:v>
                </c:pt>
                <c:pt idx="9">
                  <c:v>0.31</c:v>
                </c:pt>
                <c:pt idx="10">
                  <c:v>-0.08</c:v>
                </c:pt>
                <c:pt idx="11">
                  <c:v>-0.19</c:v>
                </c:pt>
                <c:pt idx="12">
                  <c:v>-0.3</c:v>
                </c:pt>
                <c:pt idx="13">
                  <c:v>-0.43</c:v>
                </c:pt>
                <c:pt idx="14">
                  <c:v>-0.52</c:v>
                </c:pt>
                <c:pt idx="15">
                  <c:v>-2.2000000000000002</c:v>
                </c:pt>
                <c:pt idx="16">
                  <c:v>-2.2599999999999998</c:v>
                </c:pt>
                <c:pt idx="17">
                  <c:v>-2.31</c:v>
                </c:pt>
                <c:pt idx="18">
                  <c:v>-2.36</c:v>
                </c:pt>
                <c:pt idx="19">
                  <c:v>-2.41</c:v>
                </c:pt>
              </c:numCache>
            </c:numRef>
          </c:val>
          <c:extLst>
            <c:ext xmlns:c16="http://schemas.microsoft.com/office/drawing/2014/chart" uri="{C3380CC4-5D6E-409C-BE32-E72D297353CC}">
              <c16:uniqueId val="{00000000-6B2A-4C32-A24B-F55A56C671D6}"/>
            </c:ext>
          </c:extLst>
        </c:ser>
        <c:dLbls>
          <c:showLegendKey val="0"/>
          <c:showVal val="0"/>
          <c:showCatName val="0"/>
          <c:showSerName val="0"/>
          <c:showPercent val="0"/>
          <c:showBubbleSize val="0"/>
        </c:dLbls>
        <c:gapWidth val="219"/>
        <c:overlap val="-27"/>
        <c:axId val="1594742703"/>
        <c:axId val="1594739791"/>
      </c:barChart>
      <c:catAx>
        <c:axId val="1594742703"/>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solidFill>
                      <a:schemeClr val="tx1"/>
                    </a:solidFill>
                  </a:rPr>
                  <a:t>Average customer 869 kWh/mo.</a:t>
                </a:r>
              </a:p>
            </c:rich>
          </c:tx>
          <c:layout>
            <c:manualLayout>
              <c:xMode val="edge"/>
              <c:yMode val="edge"/>
              <c:x val="0.32213261415870109"/>
              <c:y val="0.884412247358082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739791"/>
        <c:crosses val="autoZero"/>
        <c:auto val="1"/>
        <c:lblAlgn val="ctr"/>
        <c:lblOffset val="100"/>
        <c:noMultiLvlLbl val="0"/>
      </c:catAx>
      <c:valAx>
        <c:axId val="1594739791"/>
        <c:scaling>
          <c:orientation val="minMax"/>
          <c:max val="2"/>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100" dirty="0"/>
                  <a:t>monthly</a:t>
                </a:r>
                <a:r>
                  <a:rPr lang="en-US" sz="1100" baseline="0" dirty="0"/>
                  <a:t> </a:t>
                </a:r>
                <a:r>
                  <a:rPr lang="en-US" sz="1100" dirty="0"/>
                  <a:t>bill increase $</a:t>
                </a:r>
              </a:p>
            </c:rich>
          </c:tx>
          <c:layout>
            <c:manualLayout>
              <c:xMode val="edge"/>
              <c:yMode val="edge"/>
              <c:x val="5.8522850984462646E-3"/>
              <c:y val="6.2072630840711844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74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CB43F8A-F129-407E-999D-DE9CE5CB93CC}" type="datetimeFigureOut">
              <a:rPr lang="en-US" smtClean="0"/>
              <a:t>3/14/2023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333EEF-C36A-43FC-B2AC-D753B04EFA85}" type="slidenum">
              <a:rPr lang="en-US" smtClean="0"/>
              <a:t>‹#›</a:t>
            </a:fld>
            <a:endParaRPr lang="en-US" dirty="0"/>
          </a:p>
        </p:txBody>
      </p:sp>
    </p:spTree>
    <p:extLst>
      <p:ext uri="{BB962C8B-B14F-4D97-AF65-F5344CB8AC3E}">
        <p14:creationId xmlns:p14="http://schemas.microsoft.com/office/powerpoint/2010/main" val="8557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573D05-6575-4EDC-B64A-CFB6DC1CF850}" type="datetimeFigureOut">
              <a:rPr lang="en-US" smtClean="0"/>
              <a:t>3/14/2023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449471-CD9B-4060-9245-E5C00C25A7D6}" type="slidenum">
              <a:rPr lang="en-US" smtClean="0"/>
              <a:t>‹#›</a:t>
            </a:fld>
            <a:endParaRPr lang="en-US" dirty="0"/>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Good Evening my name is DW and I will be presenting Article 39.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CHARTS can be copied from … CMLP</a:t>
            </a:r>
            <a:r>
              <a:rPr lang="en-US" baseline="0" dirty="0"/>
              <a:t> Operating Forecast &lt;subject year&gt;.xlsx -- Tab: &lt;As noted&gt; and pasted into slides </a:t>
            </a:r>
            <a:endParaRPr lang="en-US" dirty="0"/>
          </a:p>
          <a:p>
            <a:pPr marL="171450" indent="-171450">
              <a:buFont typeface="Arial" panose="020B0604020202020204" pitchFamily="34" charset="0"/>
              <a:buChar char="•"/>
            </a:pPr>
            <a:r>
              <a:rPr lang="en-US" dirty="0"/>
              <a:t>When</a:t>
            </a:r>
            <a:r>
              <a:rPr lang="en-US" baseline="0" dirty="0"/>
              <a:t> inserting Charts, make them all 3.3” tall by 7.5” wide. Charts showing Net income should be 3.6” x 7.0”. </a:t>
            </a:r>
          </a:p>
          <a:p>
            <a:pPr marL="171450" indent="-171450">
              <a:buFont typeface="Arial" panose="020B0604020202020204" pitchFamily="34" charset="0"/>
              <a:buChar char="•"/>
            </a:pPr>
            <a:r>
              <a:rPr lang="en-US" baseline="0" dirty="0"/>
              <a:t>Center them horizontally and try not to move them below the top of the slide number in the footer. </a:t>
            </a:r>
          </a:p>
          <a:p>
            <a:pPr marL="171450" indent="-171450">
              <a:buFont typeface="Arial" panose="020B0604020202020204" pitchFamily="34" charset="0"/>
              <a:buChar char="•"/>
            </a:pPr>
            <a:r>
              <a:rPr lang="en-US" baseline="0" dirty="0"/>
              <a:t>Chart and data sources are noted in the Notes area of each slide.</a:t>
            </a: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dirty="0"/>
          </a:p>
        </p:txBody>
      </p:sp>
    </p:spTree>
    <p:extLst>
      <p:ext uri="{BB962C8B-B14F-4D97-AF65-F5344CB8AC3E}">
        <p14:creationId xmlns:p14="http://schemas.microsoft.com/office/powerpoint/2010/main" val="127606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6921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3</a:t>
            </a:fld>
            <a:endParaRPr lang="en-US" dirty="0"/>
          </a:p>
        </p:txBody>
      </p:sp>
    </p:spTree>
    <p:extLst>
      <p:ext uri="{BB962C8B-B14F-4D97-AF65-F5344CB8AC3E}">
        <p14:creationId xmlns:p14="http://schemas.microsoft.com/office/powerpoint/2010/main" val="309677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4</a:t>
            </a:fld>
            <a:endParaRPr lang="en-US" dirty="0"/>
          </a:p>
        </p:txBody>
      </p:sp>
    </p:spTree>
    <p:extLst>
      <p:ext uri="{BB962C8B-B14F-4D97-AF65-F5344CB8AC3E}">
        <p14:creationId xmlns:p14="http://schemas.microsoft.com/office/powerpoint/2010/main" val="15789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financial results compare the cost to build this solar plus storage project on the rooftop and canopies of the </a:t>
            </a:r>
            <a:r>
              <a:rPr lang="en-US" dirty="0" err="1"/>
              <a:t>Midddle</a:t>
            </a:r>
            <a:r>
              <a:rPr lang="en-US" dirty="0"/>
              <a:t> School with the cost to contract for solar power (with RECs) from a newly-built utility-scale facility located elsewhere in New England.</a:t>
            </a:r>
          </a:p>
        </p:txBody>
      </p:sp>
      <p:sp>
        <p:nvSpPr>
          <p:cNvPr id="4" name="Slide Number Placeholder 3"/>
          <p:cNvSpPr>
            <a:spLocks noGrp="1"/>
          </p:cNvSpPr>
          <p:nvPr>
            <p:ph type="sldNum" sz="quarter" idx="5"/>
          </p:nvPr>
        </p:nvSpPr>
        <p:spPr/>
        <p:txBody>
          <a:bodyPr/>
          <a:lstStyle/>
          <a:p>
            <a:fld id="{A489E0BA-7AEE-4E26-BE3A-E7A055433A23}" type="slidenum">
              <a:rPr lang="en-US" altLang="en-US" smtClean="0"/>
              <a:pPr/>
              <a:t>6</a:t>
            </a:fld>
            <a:endParaRPr lang="en-US" altLang="en-US" dirty="0"/>
          </a:p>
        </p:txBody>
      </p:sp>
    </p:spTree>
    <p:extLst>
      <p:ext uri="{BB962C8B-B14F-4D97-AF65-F5344CB8AC3E}">
        <p14:creationId xmlns:p14="http://schemas.microsoft.com/office/powerpoint/2010/main" val="171782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449471-CD9B-4060-9245-E5C00C25A7D6}" type="slidenum">
              <a:rPr lang="en-US" smtClean="0"/>
              <a:t>9</a:t>
            </a:fld>
            <a:endParaRPr lang="en-US" dirty="0"/>
          </a:p>
        </p:txBody>
      </p:sp>
    </p:spTree>
    <p:extLst>
      <p:ext uri="{BB962C8B-B14F-4D97-AF65-F5344CB8AC3E}">
        <p14:creationId xmlns:p14="http://schemas.microsoft.com/office/powerpoint/2010/main" val="395411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Copy of Slide #2</a:t>
            </a:r>
          </a:p>
        </p:txBody>
      </p:sp>
      <p:sp>
        <p:nvSpPr>
          <p:cNvPr id="4" name="Slide Number Placeholder 3"/>
          <p:cNvSpPr>
            <a:spLocks noGrp="1"/>
          </p:cNvSpPr>
          <p:nvPr>
            <p:ph type="sldNum" sz="quarter" idx="10"/>
          </p:nvPr>
        </p:nvSpPr>
        <p:spPr/>
        <p:txBody>
          <a:bodyPr/>
          <a:lstStyle/>
          <a:p>
            <a:fld id="{D6449471-CD9B-4060-9245-E5C00C25A7D6}" type="slidenum">
              <a:rPr lang="en-US" smtClean="0"/>
              <a:t>11</a:t>
            </a:fld>
            <a:endParaRPr lang="en-US" dirty="0"/>
          </a:p>
        </p:txBody>
      </p:sp>
    </p:spTree>
    <p:extLst>
      <p:ext uri="{BB962C8B-B14F-4D97-AF65-F5344CB8AC3E}">
        <p14:creationId xmlns:p14="http://schemas.microsoft.com/office/powerpoint/2010/main" val="335066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a:prstGeom prst="rect">
            <a:avLst/>
          </a:prstGeo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latin typeface="Gill Sans MT" panose="020B0502020104020203"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lvl1pPr>
              <a:defRPr>
                <a:latin typeface="Gill Sans MT" panose="020B0502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02106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56060" y="3974702"/>
            <a:ext cx="7429500" cy="370284"/>
          </a:xfrm>
          <a:prstGeom prst="rect">
            <a:avLst/>
          </a:prstGeo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3/14/2023</a:t>
            </a:fld>
            <a:endParaRPr lang="en-US" dirty="0"/>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370813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a:prstGeom prst="rect">
            <a:avLst/>
          </a:prstGeo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3/14/2023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5934420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a:prstGeom prst="rect">
            <a:avLst/>
          </a:prstGeo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257550"/>
            <a:ext cx="7429500" cy="1085850"/>
          </a:xfrm>
          <a:prstGeom prst="rect">
            <a:avLst/>
          </a:prstGeo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3/14/2023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8721073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a:prstGeom prst="rect">
            <a:avLst/>
          </a:prstGeo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3/14/2023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80323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a:prstGeom prst="rect">
            <a:avLst/>
          </a:prstGeo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581400"/>
            <a:ext cx="7429500" cy="762000"/>
          </a:xfrm>
          <a:prstGeom prst="rect">
            <a:avLst/>
          </a:prstGeo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3/14/2023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07792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a:prstGeom prst="rect">
            <a:avLst/>
          </a:prstGeo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257550"/>
            <a:ext cx="7429500" cy="1085850"/>
          </a:xfrm>
          <a:prstGeom prst="rect">
            <a:avLst/>
          </a:prstGeo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fld id="{1552517B-2D54-407F-AEAA-149ADF0BDE8C}" type="datetimeFigureOut">
              <a:rPr lang="en-US" smtClean="0"/>
              <a:t>3/14/2023</a:t>
            </a:fld>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7185204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1885950"/>
            <a:ext cx="7772400" cy="2590799"/>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10861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15407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1885950"/>
            <a:ext cx="7772400" cy="2590799"/>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126480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a:prstGeom prst="rect">
            <a:avLst/>
          </a:prstGeo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628209" y="4412457"/>
            <a:ext cx="1200150" cy="273844"/>
          </a:xfrm>
          <a:prstGeom prst="rect">
            <a:avLst/>
          </a:prstGeom>
        </p:spPr>
        <p:txBody>
          <a:bodyPr/>
          <a:lstStyle/>
          <a:p>
            <a:endParaRPr lang="en-US" dirty="0"/>
          </a:p>
        </p:txBody>
      </p:sp>
      <p:sp>
        <p:nvSpPr>
          <p:cNvPr id="5" name="Footer Placeholder 4"/>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1694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28209" y="4412457"/>
            <a:ext cx="1200150" cy="273844"/>
          </a:xfrm>
          <a:prstGeom prst="rect">
            <a:avLst/>
          </a:prstGeom>
        </p:spPr>
        <p:txBody>
          <a:bodyPr/>
          <a:lstStyle/>
          <a:p>
            <a:endParaRPr lang="en-US" dirty="0"/>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4989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a:prstGeom prst="rect">
            <a:avLst/>
          </a:prstGeo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432447"/>
            <a:ext cx="3657600" cy="1910953"/>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a:prstGeom prst="rect">
            <a:avLst/>
          </a:prstGeo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432447"/>
            <a:ext cx="3657601" cy="1910953"/>
          </a:xfrm>
          <a:prstGeom prst="rect">
            <a:avLst/>
          </a:prstGeo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28209" y="4412457"/>
            <a:ext cx="1200150" cy="273844"/>
          </a:xfrm>
          <a:prstGeom prst="rect">
            <a:avLst/>
          </a:prstGeom>
        </p:spPr>
        <p:txBody>
          <a:bodyPr/>
          <a:lstStyle/>
          <a:p>
            <a:endParaRPr lang="en-US" dirty="0"/>
          </a:p>
        </p:txBody>
      </p:sp>
      <p:sp>
        <p:nvSpPr>
          <p:cNvPr id="8" name="Footer Placeholder 7"/>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277581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628209" y="4412457"/>
            <a:ext cx="1200150" cy="273844"/>
          </a:xfrm>
          <a:prstGeom prst="rect">
            <a:avLst/>
          </a:prstGeom>
        </p:spPr>
        <p:txBody>
          <a:bodyPr/>
          <a:lstStyle/>
          <a:p>
            <a:endParaRPr lang="en-US" dirty="0"/>
          </a:p>
        </p:txBody>
      </p:sp>
      <p:sp>
        <p:nvSpPr>
          <p:cNvPr id="4" name="Footer Placeholder 3"/>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087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8209" y="4412457"/>
            <a:ext cx="1200150" cy="273844"/>
          </a:xfrm>
          <a:prstGeom prst="rect">
            <a:avLst/>
          </a:prstGeom>
        </p:spPr>
        <p:txBody>
          <a:bodyPr/>
          <a:lstStyle/>
          <a:p>
            <a:endParaRPr lang="en-US" dirty="0"/>
          </a:p>
        </p:txBody>
      </p:sp>
      <p:sp>
        <p:nvSpPr>
          <p:cNvPr id="3" name="Footer Placeholder 2"/>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429052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a:prstGeom prst="rect">
            <a:avLst/>
          </a:prstGeo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a:prstGeom prst="rect">
            <a:avLst/>
          </a:prstGeo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6628209" y="4412457"/>
            <a:ext cx="1200150" cy="273844"/>
          </a:xfrm>
          <a:prstGeom prst="rect">
            <a:avLst/>
          </a:prstGeom>
        </p:spPr>
        <p:txBody>
          <a:bodyPr/>
          <a:lstStyle/>
          <a:p>
            <a:endParaRPr lang="en-US" dirty="0"/>
          </a:p>
        </p:txBody>
      </p:sp>
      <p:sp>
        <p:nvSpPr>
          <p:cNvPr id="6" name="Footer Placeholder 5"/>
          <p:cNvSpPr>
            <a:spLocks noGrp="1"/>
          </p:cNvSpPr>
          <p:nvPr>
            <p:ph type="ftr" sz="quarter" idx="11"/>
          </p:nvPr>
        </p:nvSpPr>
        <p:spPr>
          <a:xfrm>
            <a:off x="891437" y="4412457"/>
            <a:ext cx="565785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94024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56059" y="2228850"/>
            <a:ext cx="4000501" cy="1371600"/>
          </a:xfrm>
          <a:prstGeom prst="rect">
            <a:avLst/>
          </a:prstGeo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412457"/>
            <a:ext cx="6858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856059" y="4412457"/>
            <a:ext cx="382905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fld id="{18362CF7-34D8-4635-A9AE-FBAFA8966551}" type="slidenum">
              <a:rPr lang="en-US" smtClean="0"/>
              <a:t>‹#›</a:t>
            </a:fld>
            <a:endParaRPr lang="en-US" dirty="0"/>
          </a:p>
        </p:txBody>
      </p:sp>
    </p:spTree>
    <p:extLst>
      <p:ext uri="{BB962C8B-B14F-4D97-AF65-F5344CB8AC3E}">
        <p14:creationId xmlns:p14="http://schemas.microsoft.com/office/powerpoint/2010/main" val="39575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chemeClr val="accent5"/>
            </a:gs>
            <a:gs pos="0">
              <a:schemeClr val="bg1"/>
            </a:gs>
            <a:gs pos="100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590550"/>
            <a:ext cx="8247888" cy="722767"/>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8229600" y="4412456"/>
            <a:ext cx="533400" cy="216693"/>
          </a:xfrm>
          <a:prstGeom prst="rect">
            <a:avLst/>
          </a:prstGeom>
        </p:spPr>
        <p:txBody>
          <a:bodyPr vert="horz" lIns="91440" tIns="45720" rIns="91440" bIns="45720" rtlCol="0" anchor="b"/>
          <a:lstStyle>
            <a:lvl1pPr algn="r">
              <a:defRPr sz="1100" b="1" i="0">
                <a:solidFill>
                  <a:schemeClr val="tx1">
                    <a:lumMod val="75000"/>
                  </a:schemeClr>
                </a:solidFill>
                <a:effectLst>
                  <a:outerShdw blurRad="50800" dist="38100" dir="2700000" algn="tl" rotWithShape="0">
                    <a:srgbClr val="000000">
                      <a:alpha val="43000"/>
                    </a:srgbClr>
                  </a:outerShdw>
                </a:effectLst>
                <a:latin typeface="Segoe UI Semibold" panose="020B0702040204020203" pitchFamily="34" charset="0"/>
              </a:defRPr>
            </a:lvl1pPr>
          </a:lstStyle>
          <a:p>
            <a:fld id="{18362CF7-34D8-4635-A9AE-FBAFA8966551}" type="slidenum">
              <a:rPr lang="en-US" smtClean="0"/>
              <a:pPr/>
              <a:t>‹#›</a:t>
            </a:fld>
            <a:endParaRPr lang="en-US" dirty="0"/>
          </a:p>
        </p:txBody>
      </p:sp>
      <p:sp>
        <p:nvSpPr>
          <p:cNvPr id="7" name="Rectangle 6"/>
          <p:cNvSpPr/>
          <p:nvPr userDrawn="1"/>
        </p:nvSpPr>
        <p:spPr>
          <a:xfrm>
            <a:off x="381000" y="361950"/>
            <a:ext cx="8382000" cy="426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6324600" y="361950"/>
            <a:ext cx="2438400" cy="307777"/>
          </a:xfrm>
          <a:prstGeom prst="rect">
            <a:avLst/>
          </a:prstGeom>
          <a:noFill/>
        </p:spPr>
        <p:txBody>
          <a:bodyPr wrap="square" rtlCol="0" anchor="t">
            <a:spAutoFit/>
          </a:bodyPr>
          <a:lstStyle/>
          <a:p>
            <a:pPr algn="r"/>
            <a:r>
              <a:rPr lang="en-US" sz="1400" b="1" dirty="0">
                <a:latin typeface="Segoe UI Semibold" panose="020B0702040204020203" pitchFamily="34" charset="0"/>
              </a:rPr>
              <a:t>Article</a:t>
            </a:r>
            <a:r>
              <a:rPr lang="en-US" sz="1400" b="1" baseline="0" dirty="0">
                <a:latin typeface="Segoe UI Semibold" panose="020B0702040204020203" pitchFamily="34" charset="0"/>
              </a:rPr>
              <a:t> 21</a:t>
            </a:r>
            <a:r>
              <a:rPr lang="en-US" sz="1400" b="1" dirty="0">
                <a:latin typeface="Segoe UI Semibold" panose="020B0702040204020203" pitchFamily="34" charset="0"/>
              </a:rPr>
              <a:t>:  Light Plant</a:t>
            </a:r>
          </a:p>
        </p:txBody>
      </p:sp>
      <p:grpSp>
        <p:nvGrpSpPr>
          <p:cNvPr id="5" name="Group 4"/>
          <p:cNvGrpSpPr>
            <a:grpSpLocks noChangeAspect="1"/>
          </p:cNvGrpSpPr>
          <p:nvPr userDrawn="1"/>
        </p:nvGrpSpPr>
        <p:grpSpPr>
          <a:xfrm>
            <a:off x="438912" y="411480"/>
            <a:ext cx="905913" cy="914400"/>
            <a:chOff x="457199" y="449262"/>
            <a:chExt cx="3461658" cy="3494088"/>
          </a:xfrm>
        </p:grpSpPr>
        <p:pic>
          <p:nvPicPr>
            <p:cNvPr id="8" name="Picture 23" descr="Town Seal"/>
            <p:cNvPicPr>
              <a:picLocks noChangeArrowheads="1"/>
            </p:cNvPicPr>
            <p:nvPr userDrawn="1"/>
          </p:nvPicPr>
          <p:blipFill rotWithShape="1">
            <a:blip r:embed="rId19" cstate="print">
              <a:clrChange>
                <a:clrFrom>
                  <a:srgbClr val="F5F5F5"/>
                </a:clrFrom>
                <a:clrTo>
                  <a:srgbClr val="F5F5F5">
                    <a:alpha val="0"/>
                  </a:srgbClr>
                </a:clrTo>
              </a:clrChange>
              <a:extLst>
                <a:ext uri="{28A0092B-C50C-407E-A947-70E740481C1C}">
                  <a14:useLocalDpi xmlns:a14="http://schemas.microsoft.com/office/drawing/2010/main" val="0"/>
                </a:ext>
              </a:extLst>
            </a:blip>
            <a:srcRect l="-1" r="376" b="-557"/>
            <a:stretch/>
          </p:blipFill>
          <p:spPr bwMode="auto">
            <a:xfrm>
              <a:off x="457199" y="449262"/>
              <a:ext cx="3461658" cy="349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userDrawn="1"/>
          </p:nvSpPr>
          <p:spPr>
            <a:xfrm>
              <a:off x="457200" y="457200"/>
              <a:ext cx="3461657" cy="3438144"/>
            </a:xfrm>
            <a:prstGeom prst="ellipse">
              <a:avLst/>
            </a:pr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20"/>
          <a:stretch>
            <a:fillRect/>
          </a:stretch>
        </p:blipFill>
        <p:spPr>
          <a:xfrm>
            <a:off x="7792644" y="666750"/>
            <a:ext cx="853514" cy="365792"/>
          </a:xfrm>
          <a:prstGeom prst="rect">
            <a:avLst/>
          </a:prstGeom>
        </p:spPr>
      </p:pic>
    </p:spTree>
    <p:extLst>
      <p:ext uri="{BB962C8B-B14F-4D97-AF65-F5344CB8AC3E}">
        <p14:creationId xmlns:p14="http://schemas.microsoft.com/office/powerpoint/2010/main" val="98585500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ftr="0" dt="0"/>
  <p:txStyles>
    <p:titleStyle>
      <a:lvl1pPr algn="ctr" defTabSz="342900" rtl="0" eaLnBrk="1" latinLnBrk="0" hangingPunct="1">
        <a:spcBef>
          <a:spcPct val="0"/>
        </a:spcBef>
        <a:buNone/>
        <a:defRPr sz="3200" b="0" kern="1200" cap="none" baseline="0">
          <a:ln w="3175" cmpd="sng">
            <a:noFill/>
          </a:ln>
          <a:solidFill>
            <a:schemeClr val="tx1"/>
          </a:solidFill>
          <a:effectLst/>
          <a:latin typeface="Segoe UI Semibold" panose="020B07020402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2400" b="1" kern="1200" cap="none" baseline="0">
          <a:ln>
            <a:noFill/>
          </a:ln>
          <a:solidFill>
            <a:schemeClr val="tx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2000" b="0" kern="1200" cap="none" baseline="0">
          <a:ln>
            <a:noFill/>
          </a:ln>
          <a:solidFill>
            <a:schemeClr val="tx1"/>
          </a:solidFill>
          <a:effectLst/>
          <a:latin typeface="Calibri" panose="020F0502020204030204" pitchFamily="34" charset="0"/>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2000" b="0" kern="1200" cap="none" baseline="0">
          <a:ln>
            <a:noFill/>
          </a:ln>
          <a:solidFill>
            <a:schemeClr val="tx1"/>
          </a:solidFill>
          <a:effectLst/>
          <a:latin typeface="Calibri" panose="020F0502020204030204" pitchFamily="34" charset="0"/>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400" b="0" kern="1200" cap="none" baseline="0">
          <a:ln>
            <a:noFill/>
          </a:ln>
          <a:solidFill>
            <a:schemeClr val="tx1"/>
          </a:solidFill>
          <a:effectLst/>
          <a:latin typeface="Calibri" panose="020F0502020204030204" pitchFamily="34" charset="0"/>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400" b="0" kern="1200" cap="none" baseline="0">
          <a:ln>
            <a:noFill/>
          </a:ln>
          <a:solidFill>
            <a:schemeClr val="tx1"/>
          </a:solidFill>
          <a:effectLst/>
          <a:latin typeface="Calibri" panose="020F0502020204030204" pitchFamily="34" charset="0"/>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2880" userDrawn="1">
          <p15:clr>
            <a:srgbClr val="F26B43"/>
          </p15:clr>
        </p15:guide>
        <p15:guide id="3" orient="horz" pos="27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100000">
              <a:schemeClr val="accent5"/>
            </a:gs>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587828"/>
            <a:ext cx="8236131" cy="698863"/>
          </a:xfrm>
        </p:spPr>
        <p:txBody>
          <a:bodyPr anchor="ctr">
            <a:noAutofit/>
          </a:bodyPr>
          <a:lstStyle/>
          <a:p>
            <a:r>
              <a:rPr lang="en-US" sz="3200" b="1" dirty="0">
                <a:solidFill>
                  <a:schemeClr val="tx1"/>
                </a:solidFill>
                <a:latin typeface="Segoe UI Semibold" panose="020B0702040204020203" pitchFamily="34" charset="0"/>
              </a:rPr>
              <a:t>Article </a:t>
            </a:r>
            <a:r>
              <a:rPr lang="en-US" sz="3200" dirty="0">
                <a:latin typeface="Segoe UI Semibold" panose="020B0702040204020203" pitchFamily="34" charset="0"/>
              </a:rPr>
              <a:t>21</a:t>
            </a:r>
            <a:endParaRPr lang="en-US" sz="3200" b="1" dirty="0">
              <a:solidFill>
                <a:schemeClr val="tx1"/>
              </a:solidFill>
              <a:latin typeface="Segoe UI Semibold" panose="020B0702040204020203" pitchFamily="34" charset="0"/>
            </a:endParaRPr>
          </a:p>
        </p:txBody>
      </p:sp>
      <p:sp>
        <p:nvSpPr>
          <p:cNvPr id="3" name="Subtitle 2"/>
          <p:cNvSpPr>
            <a:spLocks noGrp="1"/>
          </p:cNvSpPr>
          <p:nvPr>
            <p:ph type="subTitle" idx="1"/>
          </p:nvPr>
        </p:nvSpPr>
        <p:spPr>
          <a:xfrm>
            <a:off x="914400" y="1561011"/>
            <a:ext cx="7315200" cy="2851445"/>
          </a:xfrm>
        </p:spPr>
        <p:txBody>
          <a:bodyPr anchor="t">
            <a:noAutofit/>
          </a:bodyPr>
          <a:lstStyle/>
          <a:p>
            <a:pPr>
              <a:spcBef>
                <a:spcPts val="0"/>
              </a:spcBef>
              <a:spcAft>
                <a:spcPts val="0"/>
              </a:spcAft>
            </a:pPr>
            <a:r>
              <a:rPr lang="en-US" sz="2800" dirty="0"/>
              <a:t>Light Plant Solar Expansion – Middle School</a:t>
            </a:r>
            <a:endParaRPr lang="en-US" altLang="en-US" sz="2800" b="1" dirty="0">
              <a:solidFill>
                <a:schemeClr val="accent4"/>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110518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7654-FAE1-1117-F89A-B655DC83D7A6}"/>
              </a:ext>
            </a:extLst>
          </p:cNvPr>
          <p:cNvSpPr>
            <a:spLocks noGrp="1"/>
          </p:cNvSpPr>
          <p:nvPr>
            <p:ph type="title"/>
          </p:nvPr>
        </p:nvSpPr>
        <p:spPr>
          <a:xfrm>
            <a:off x="2049780" y="411783"/>
            <a:ext cx="4657049" cy="518160"/>
          </a:xfrm>
        </p:spPr>
        <p:txBody>
          <a:bodyPr vert="horz" lIns="91440" tIns="45720" rIns="91440" bIns="45720" rtlCol="0" anchor="b">
            <a:normAutofit fontScale="90000"/>
          </a:bodyPr>
          <a:lstStyle/>
          <a:p>
            <a:pPr defTabSz="457200"/>
            <a:r>
              <a:rPr lang="en-US" sz="3000" cap="all"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rPr>
              <a:t>Visual Rendering</a:t>
            </a:r>
          </a:p>
        </p:txBody>
      </p:sp>
      <p:pic>
        <p:nvPicPr>
          <p:cNvPr id="6" name="Content Placeholder 5">
            <a:extLst>
              <a:ext uri="{FF2B5EF4-FFF2-40B4-BE49-F238E27FC236}">
                <a16:creationId xmlns:a16="http://schemas.microsoft.com/office/drawing/2014/main" id="{AC3AEA27-9E30-3311-4D0E-1EEA2ADBBD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325517" y="929944"/>
            <a:ext cx="6477363" cy="364351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F1B38F0F-B651-FA20-7728-F165F23E155E}"/>
              </a:ext>
            </a:extLst>
          </p:cNvPr>
          <p:cNvSpPr>
            <a:spLocks noGrp="1"/>
          </p:cNvSpPr>
          <p:nvPr>
            <p:ph type="sldNum" sz="quarter" idx="12"/>
          </p:nvPr>
        </p:nvSpPr>
        <p:spPr>
          <a:xfrm>
            <a:off x="7885509" y="4663440"/>
            <a:ext cx="413375" cy="273843"/>
          </a:xfrm>
        </p:spPr>
        <p:txBody>
          <a:bodyPr vert="horz" lIns="91440" tIns="45720" rIns="91440" bIns="45720" rtlCol="0" anchor="ctr">
            <a:normAutofit/>
          </a:bodyPr>
          <a:lstStyle/>
          <a:p>
            <a:pPr defTabSz="914400">
              <a:spcAft>
                <a:spcPts val="600"/>
              </a:spcAft>
            </a:pPr>
            <a:fld id="{18362CF7-34D8-4635-A9AE-FBAFA8966551}" type="slidenum">
              <a:rPr lang="en-US" sz="900" smtClean="0">
                <a:latin typeface="+mn-lt"/>
              </a:rPr>
              <a:pPr defTabSz="914400">
                <a:spcAft>
                  <a:spcPts val="600"/>
                </a:spcAft>
              </a:pPr>
              <a:t>10</a:t>
            </a:fld>
            <a:endParaRPr lang="en-US" sz="900">
              <a:latin typeface="+mn-lt"/>
            </a:endParaRPr>
          </a:p>
        </p:txBody>
      </p:sp>
      <p:sp>
        <p:nvSpPr>
          <p:cNvPr id="8" name="TextBox 7">
            <a:extLst>
              <a:ext uri="{FF2B5EF4-FFF2-40B4-BE49-F238E27FC236}">
                <a16:creationId xmlns:a16="http://schemas.microsoft.com/office/drawing/2014/main" id="{1B4E15A5-A2CC-4DA7-74EB-E57C4C4AD5B9}"/>
              </a:ext>
            </a:extLst>
          </p:cNvPr>
          <p:cNvSpPr txBox="1"/>
          <p:nvPr/>
        </p:nvSpPr>
        <p:spPr>
          <a:xfrm>
            <a:off x="612324" y="3844224"/>
            <a:ext cx="4572000" cy="369332"/>
          </a:xfrm>
          <a:prstGeom prst="rect">
            <a:avLst/>
          </a:prstGeom>
          <a:noFill/>
        </p:spPr>
        <p:txBody>
          <a:bodyPr wrap="square">
            <a:spAutoFit/>
          </a:bodyPr>
          <a:lstStyle/>
          <a:p>
            <a:pPr marL="0" indent="0" algn="ctr" defTabSz="457200">
              <a:spcAft>
                <a:spcPts val="600"/>
              </a:spcAft>
              <a:buNone/>
            </a:pPr>
            <a:r>
              <a:rPr lang="en-US" sz="1800" cap="small" dirty="0">
                <a:effectLst>
                  <a:glow rad="38100">
                    <a:schemeClr val="bg1">
                      <a:lumMod val="50000"/>
                      <a:lumOff val="50000"/>
                      <a:alpha val="20000"/>
                    </a:schemeClr>
                  </a:glow>
                  <a:outerShdw blurRad="44450" dist="12700" dir="13860000" algn="tl" rotWithShape="0">
                    <a:srgbClr val="000000">
                      <a:alpha val="20000"/>
                    </a:srgbClr>
                  </a:outerShdw>
                </a:effectLst>
                <a:latin typeface="+mn-lt"/>
              </a:rPr>
              <a:t>Courtesy of SMMA</a:t>
            </a:r>
          </a:p>
        </p:txBody>
      </p:sp>
    </p:spTree>
    <p:extLst>
      <p:ext uri="{BB962C8B-B14F-4D97-AF65-F5344CB8AC3E}">
        <p14:creationId xmlns:p14="http://schemas.microsoft.com/office/powerpoint/2010/main" val="394078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697709"/>
          </a:xfrm>
        </p:spPr>
        <p:txBody>
          <a:bodyPr anchor="ctr">
            <a:normAutofit/>
          </a:bodyPr>
          <a:lstStyle/>
          <a:p>
            <a:r>
              <a:rPr lang="en-US" dirty="0">
                <a:solidFill>
                  <a:schemeClr val="tx1"/>
                </a:solidFill>
              </a:rPr>
              <a:t>Article </a:t>
            </a:r>
            <a:r>
              <a:rPr lang="en-US" dirty="0"/>
              <a:t>21</a:t>
            </a:r>
            <a:endParaRPr lang="en-US" dirty="0">
              <a:solidFill>
                <a:schemeClr val="tx1"/>
              </a:solidFill>
            </a:endParaRPr>
          </a:p>
        </p:txBody>
      </p:sp>
      <p:sp>
        <p:nvSpPr>
          <p:cNvPr id="3" name="Content Placeholder 2"/>
          <p:cNvSpPr>
            <a:spLocks noGrp="1"/>
          </p:cNvSpPr>
          <p:nvPr>
            <p:ph idx="1"/>
          </p:nvPr>
        </p:nvSpPr>
        <p:spPr>
          <a:xfrm>
            <a:off x="533400" y="1396604"/>
            <a:ext cx="8077200" cy="3124198"/>
          </a:xfrm>
        </p:spPr>
        <p:txBody>
          <a:bodyPr anchor="t">
            <a:noAutofit/>
          </a:bodyPr>
          <a:lstStyle/>
          <a:p>
            <a:pPr marL="0" indent="0" algn="ctr">
              <a:buNone/>
            </a:pPr>
            <a:endParaRPr lang="en-US" dirty="0"/>
          </a:p>
          <a:p>
            <a:pPr marL="0" indent="0" algn="ctr">
              <a:buNone/>
            </a:pPr>
            <a:endParaRPr lang="en-US" dirty="0"/>
          </a:p>
          <a:p>
            <a:pPr marL="0" indent="0" algn="ctr">
              <a:buNone/>
            </a:pPr>
            <a:r>
              <a:rPr lang="en-US" dirty="0"/>
              <a:t>Questions?</a:t>
            </a:r>
          </a:p>
          <a:p>
            <a:pPr marL="0" indent="0">
              <a:buNone/>
            </a:pPr>
            <a:endParaRPr lang="en-US" sz="1800" cap="none" dirty="0">
              <a:latin typeface="Segoe UI Semibold" panose="020B0702040204020203" pitchFamily="34" charset="0"/>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Tree>
    <p:extLst>
      <p:ext uri="{BB962C8B-B14F-4D97-AF65-F5344CB8AC3E}">
        <p14:creationId xmlns:p14="http://schemas.microsoft.com/office/powerpoint/2010/main" val="377686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5CAB-502F-F318-F90A-3B1B9AA696C6}"/>
              </a:ext>
            </a:extLst>
          </p:cNvPr>
          <p:cNvSpPr>
            <a:spLocks noGrp="1"/>
          </p:cNvSpPr>
          <p:nvPr>
            <p:ph type="title"/>
          </p:nvPr>
        </p:nvSpPr>
        <p:spPr>
          <a:xfrm>
            <a:off x="448056" y="869519"/>
            <a:ext cx="8247888" cy="722767"/>
          </a:xfrm>
        </p:spPr>
        <p:txBody>
          <a:bodyPr>
            <a:normAutofit fontScale="90000"/>
          </a:bodyPr>
          <a:lstStyle/>
          <a:p>
            <a:r>
              <a:rPr lang="en-US" sz="2700" dirty="0"/>
              <a:t>Light Plant Solar Expansion – Middle School</a:t>
            </a:r>
            <a:br>
              <a:rPr lang="en-US" altLang="en-US" sz="3200" b="1" dirty="0">
                <a:solidFill>
                  <a:schemeClr val="accent4"/>
                </a:solidFill>
              </a:rPr>
            </a:br>
            <a:endParaRPr lang="en-US" dirty="0"/>
          </a:p>
        </p:txBody>
      </p:sp>
      <p:sp>
        <p:nvSpPr>
          <p:cNvPr id="3" name="Slide Number Placeholder 2">
            <a:extLst>
              <a:ext uri="{FF2B5EF4-FFF2-40B4-BE49-F238E27FC236}">
                <a16:creationId xmlns:a16="http://schemas.microsoft.com/office/drawing/2014/main" id="{4F73D74F-D808-BEB3-0620-E56D1C7EA0CC}"/>
              </a:ext>
            </a:extLst>
          </p:cNvPr>
          <p:cNvSpPr>
            <a:spLocks noGrp="1"/>
          </p:cNvSpPr>
          <p:nvPr>
            <p:ph type="sldNum" sz="quarter" idx="12"/>
          </p:nvPr>
        </p:nvSpPr>
        <p:spPr/>
        <p:txBody>
          <a:bodyPr/>
          <a:lstStyle/>
          <a:p>
            <a:fld id="{18362CF7-34D8-4635-A9AE-FBAFA8966551}" type="slidenum">
              <a:rPr lang="en-US" smtClean="0"/>
              <a:t>2</a:t>
            </a:fld>
            <a:endParaRPr lang="en-US" dirty="0"/>
          </a:p>
        </p:txBody>
      </p:sp>
      <p:sp>
        <p:nvSpPr>
          <p:cNvPr id="5" name="TextBox 4">
            <a:extLst>
              <a:ext uri="{FF2B5EF4-FFF2-40B4-BE49-F238E27FC236}">
                <a16:creationId xmlns:a16="http://schemas.microsoft.com/office/drawing/2014/main" id="{33E84493-9DBB-2671-01F9-29DAB3039A37}"/>
              </a:ext>
            </a:extLst>
          </p:cNvPr>
          <p:cNvSpPr txBox="1"/>
          <p:nvPr/>
        </p:nvSpPr>
        <p:spPr>
          <a:xfrm>
            <a:off x="601748" y="1375193"/>
            <a:ext cx="8161252" cy="2800767"/>
          </a:xfrm>
          <a:prstGeom prst="rect">
            <a:avLst/>
          </a:prstGeom>
          <a:noFill/>
        </p:spPr>
        <p:txBody>
          <a:bodyPr wrap="square">
            <a:spAutoFit/>
          </a:bodyPr>
          <a:lstStyle/>
          <a:p>
            <a:r>
              <a:rPr lang="en-US" sz="1600" dirty="0"/>
              <a:t>To determine whether the Town will authorize the Town Treasurer with the approval of the Select Board, to borrow by the issuance of general obligation bonds or notes under the provisions of Mass. Gen. Laws c. 44 or any other authority, a sum not to exceed $13,000,000 for the design and construction of a solar system with battery storage at the Concord Middle School, the funds so borrowed to be expended for engineering design and legal services; hearings; permits and other approvals; material, construction, and installation specifications; bid preparation; materials purchase; construction and installation services; and distribution and expansions, upgrades and improvements, and to be repaid in the first instance from revenues of the Concord Municipal Light Plant, or take any other action relative thereto.</a:t>
            </a:r>
          </a:p>
        </p:txBody>
      </p:sp>
    </p:spTree>
    <p:extLst>
      <p:ext uri="{BB962C8B-B14F-4D97-AF65-F5344CB8AC3E}">
        <p14:creationId xmlns:p14="http://schemas.microsoft.com/office/powerpoint/2010/main" val="311619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69" y="783431"/>
            <a:ext cx="8247888" cy="722767"/>
          </a:xfrm>
        </p:spPr>
        <p:txBody>
          <a:bodyPr>
            <a:normAutofit fontScale="90000"/>
          </a:bodyPr>
          <a:lstStyle/>
          <a:p>
            <a:r>
              <a:rPr lang="en-US" dirty="0"/>
              <a:t>Capital Cost</a:t>
            </a:r>
            <a:br>
              <a:rPr lang="en-US" altLang="en-US" b="1" dirty="0">
                <a:solidFill>
                  <a:schemeClr val="accent4"/>
                </a:solidFill>
              </a:rPr>
            </a:br>
            <a:r>
              <a:rPr lang="en-US" dirty="0"/>
              <a:t> </a:t>
            </a:r>
          </a:p>
        </p:txBody>
      </p:sp>
      <p:sp>
        <p:nvSpPr>
          <p:cNvPr id="3" name="Slide Number Placeholder 2"/>
          <p:cNvSpPr>
            <a:spLocks noGrp="1"/>
          </p:cNvSpPr>
          <p:nvPr>
            <p:ph type="sldNum" sz="quarter" idx="12"/>
          </p:nvPr>
        </p:nvSpPr>
        <p:spPr/>
        <p:txBody>
          <a:bodyPr/>
          <a:lstStyle/>
          <a:p>
            <a:fld id="{18362CF7-34D8-4635-A9AE-FBAFA8966551}" type="slidenum">
              <a:rPr lang="en-US" smtClean="0"/>
              <a:t>3</a:t>
            </a:fld>
            <a:endParaRPr lang="en-US" dirty="0"/>
          </a:p>
        </p:txBody>
      </p:sp>
      <p:sp>
        <p:nvSpPr>
          <p:cNvPr id="4" name="Rectangle 3"/>
          <p:cNvSpPr/>
          <p:nvPr/>
        </p:nvSpPr>
        <p:spPr>
          <a:xfrm>
            <a:off x="680675" y="1389667"/>
            <a:ext cx="7815625" cy="3046988"/>
          </a:xfrm>
          <a:prstGeom prst="rect">
            <a:avLst/>
          </a:prstGeom>
        </p:spPr>
        <p:txBody>
          <a:bodyPr wrap="square">
            <a:spAutoFit/>
          </a:bodyPr>
          <a:lstStyle/>
          <a:p>
            <a:pPr marL="285750" indent="-285750">
              <a:buFont typeface="Arial" panose="020B0604020202020204" pitchFamily="34" charset="0"/>
              <a:buChar char="•"/>
            </a:pPr>
            <a:r>
              <a:rPr lang="en-US" sz="1600" dirty="0"/>
              <a:t>The $13MM cost estimate in the Warrant article has been revised downward after the battery size was changed from 8MWh to 4MWh.</a:t>
            </a:r>
            <a:endParaRPr lang="en-US" sz="1600" dirty="0">
              <a:solidFill>
                <a:srgbClr val="7030A0"/>
              </a:solidFill>
            </a:endParaRPr>
          </a:p>
          <a:p>
            <a:pPr marL="285750" indent="-285750">
              <a:buFont typeface="Arial" panose="020B0604020202020204" pitchFamily="34" charset="0"/>
              <a:buChar char="•"/>
            </a:pPr>
            <a:r>
              <a:rPr lang="en-US" sz="1600" dirty="0"/>
              <a:t>The revised pricing, based on estimates provided by Solar Design Associates, CMLP’s solar consultant, is between </a:t>
            </a:r>
            <a:r>
              <a:rPr lang="en-US" sz="1600" b="1" dirty="0"/>
              <a:t>$6 and $7.5MM</a:t>
            </a:r>
            <a:r>
              <a:rPr lang="en-US" sz="1600" dirty="0"/>
              <a:t>. This pricing is based on industry </a:t>
            </a:r>
            <a:r>
              <a:rPr lang="en-US" sz="1600" dirty="0" err="1"/>
              <a:t>comparables</a:t>
            </a:r>
            <a:r>
              <a:rPr lang="en-US" sz="1600" dirty="0"/>
              <a:t> and trends and is not based on actual vendor quotes.</a:t>
            </a:r>
          </a:p>
          <a:p>
            <a:pPr marL="285750" indent="-285750">
              <a:buFont typeface="Arial" panose="020B0604020202020204" pitchFamily="34" charset="0"/>
              <a:buChar char="•"/>
            </a:pPr>
            <a:r>
              <a:rPr lang="en-US" sz="1600" dirty="0"/>
              <a:t>There is a wide variation in the capital cost because there may be an opportunity to receive grant funding.</a:t>
            </a:r>
          </a:p>
          <a:p>
            <a:pPr marL="742950" lvl="1" indent="-285750">
              <a:buFont typeface="Arial" panose="020B0604020202020204" pitchFamily="34" charset="0"/>
              <a:buChar char="•"/>
            </a:pPr>
            <a:r>
              <a:rPr lang="en-US" sz="1600" dirty="0"/>
              <a:t>The $6MM cost estimate assumes the grants will apply. </a:t>
            </a:r>
          </a:p>
          <a:p>
            <a:pPr marL="742950" lvl="1" indent="-285750">
              <a:buFont typeface="Arial" panose="020B0604020202020204" pitchFamily="34" charset="0"/>
              <a:buChar char="•"/>
            </a:pPr>
            <a:r>
              <a:rPr lang="en-US" sz="1600" dirty="0"/>
              <a:t>The $7.5MM cost estimate assumes no grant offset.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solidFill>
                  <a:schemeClr val="accent4"/>
                </a:solidFill>
              </a:rPr>
              <a:t>CMLP expects to revise Article 21 to $7.5MM with a handout.</a:t>
            </a:r>
          </a:p>
        </p:txBody>
      </p:sp>
    </p:spTree>
    <p:extLst>
      <p:ext uri="{BB962C8B-B14F-4D97-AF65-F5344CB8AC3E}">
        <p14:creationId xmlns:p14="http://schemas.microsoft.com/office/powerpoint/2010/main" val="147819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457199" y="1286691"/>
            <a:ext cx="273051" cy="465909"/>
          </a:xfrm>
        </p:spPr>
        <p:txBody>
          <a:bodyPr anchor="ctr">
            <a:noAutofit/>
          </a:bodyPr>
          <a:lstStyle/>
          <a:p>
            <a:br>
              <a:rPr lang="en-US" sz="3200" b="1" dirty="0">
                <a:latin typeface="Segoe UI Semibold" panose="020B0702040204020203" pitchFamily="34" charset="0"/>
              </a:rPr>
            </a:br>
            <a:endParaRPr lang="en-US" sz="3200" b="1" dirty="0">
              <a:solidFill>
                <a:schemeClr val="tx1"/>
              </a:solidFill>
              <a:latin typeface="Segoe UI Semibold" panose="020B0702040204020203" pitchFamily="34" charset="0"/>
            </a:endParaRPr>
          </a:p>
        </p:txBody>
      </p:sp>
      <p:sp>
        <p:nvSpPr>
          <p:cNvPr id="3" name="Subtitle 2"/>
          <p:cNvSpPr>
            <a:spLocks noGrp="1"/>
          </p:cNvSpPr>
          <p:nvPr>
            <p:ph type="subTitle" idx="1"/>
          </p:nvPr>
        </p:nvSpPr>
        <p:spPr>
          <a:xfrm>
            <a:off x="914400" y="628677"/>
            <a:ext cx="7315200" cy="658014"/>
          </a:xfrm>
        </p:spPr>
        <p:txBody>
          <a:bodyPr anchor="t">
            <a:noAutofit/>
          </a:bodyPr>
          <a:lstStyle/>
          <a:p>
            <a:pPr>
              <a:spcBef>
                <a:spcPts val="0"/>
              </a:spcBef>
              <a:spcAft>
                <a:spcPts val="0"/>
              </a:spcAft>
            </a:pPr>
            <a:r>
              <a:rPr lang="en-US" sz="3200" dirty="0"/>
              <a:t>Quantifiable Costs and Benefits</a:t>
            </a:r>
            <a:endParaRPr lang="en-US" altLang="en-US" sz="2400" b="1" dirty="0">
              <a:solidFill>
                <a:schemeClr val="tx1"/>
              </a:solidFill>
            </a:endParaRPr>
          </a:p>
        </p:txBody>
      </p:sp>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6" name="TextBox 5">
            <a:extLst>
              <a:ext uri="{FF2B5EF4-FFF2-40B4-BE49-F238E27FC236}">
                <a16:creationId xmlns:a16="http://schemas.microsoft.com/office/drawing/2014/main" id="{8647F35F-AA01-4DBF-3240-FD5DB350BF8E}"/>
              </a:ext>
            </a:extLst>
          </p:cNvPr>
          <p:cNvSpPr txBox="1"/>
          <p:nvPr/>
        </p:nvSpPr>
        <p:spPr>
          <a:xfrm>
            <a:off x="457199" y="1387635"/>
            <a:ext cx="8229602" cy="2923877"/>
          </a:xfrm>
          <a:prstGeom prst="rect">
            <a:avLst/>
          </a:prstGeom>
          <a:noFill/>
        </p:spPr>
        <p:txBody>
          <a:bodyPr wrap="square">
            <a:spAutoFit/>
          </a:bodyPr>
          <a:lstStyle/>
          <a:p>
            <a:pPr marL="342900" indent="-342900">
              <a:buFont typeface="Arial" panose="020B0604020202020204" pitchFamily="34" charset="0"/>
              <a:buChar char="•"/>
            </a:pPr>
            <a:r>
              <a:rPr lang="en-US" dirty="0"/>
              <a:t>The project produces benefits</a:t>
            </a:r>
          </a:p>
          <a:p>
            <a:pPr marL="800100" lvl="1" indent="-342900">
              <a:spcBef>
                <a:spcPts val="1200"/>
              </a:spcBef>
              <a:buFont typeface="Wingdings" panose="05000000000000000000" pitchFamily="2" charset="2"/>
              <a:buChar char="Ø"/>
            </a:pPr>
            <a:r>
              <a:rPr lang="en-US" dirty="0"/>
              <a:t>Non-carbon emitting electricity production</a:t>
            </a:r>
          </a:p>
          <a:p>
            <a:pPr marL="800100" lvl="1" indent="-342900">
              <a:buFont typeface="Wingdings" panose="05000000000000000000" pitchFamily="2" charset="2"/>
              <a:buChar char="Ø"/>
            </a:pPr>
            <a:r>
              <a:rPr lang="en-US" dirty="0"/>
              <a:t>Peak cost mitigation</a:t>
            </a:r>
          </a:p>
          <a:p>
            <a:pPr marL="800100" lvl="1" indent="-342900">
              <a:buFont typeface="Wingdings" panose="05000000000000000000" pitchFamily="2" charset="2"/>
              <a:buChar char="Ø"/>
            </a:pPr>
            <a:r>
              <a:rPr lang="en-US" dirty="0"/>
              <a:t>Energy arbitrage from the battery </a:t>
            </a:r>
          </a:p>
          <a:p>
            <a:pPr marL="800100" lvl="1" indent="-342900">
              <a:buFont typeface="Wingdings" panose="05000000000000000000" pitchFamily="2" charset="2"/>
              <a:buChar char="Ø"/>
            </a:pPr>
            <a:r>
              <a:rPr lang="en-US" dirty="0"/>
              <a:t>Progress toward town’s solar goals</a:t>
            </a:r>
          </a:p>
          <a:p>
            <a:pPr marL="342900" indent="-342900">
              <a:spcBef>
                <a:spcPts val="1800"/>
              </a:spcBef>
              <a:buFont typeface="Arial" panose="020B0604020202020204" pitchFamily="34" charset="0"/>
              <a:buChar char="•"/>
            </a:pPr>
            <a:r>
              <a:rPr lang="en-US" dirty="0"/>
              <a:t>Costs include capital and annual maintenance</a:t>
            </a:r>
          </a:p>
          <a:p>
            <a:pPr marL="342900" indent="-342900">
              <a:spcBef>
                <a:spcPts val="1800"/>
              </a:spcBef>
              <a:buFont typeface="Arial" panose="020B0604020202020204" pitchFamily="34" charset="0"/>
              <a:buChar char="•"/>
            </a:pPr>
            <a:r>
              <a:rPr lang="en-US" dirty="0"/>
              <a:t>The Summary Financials below subtract the benefits from the costs to derive a net present value of the annual resulting cash flow </a:t>
            </a:r>
          </a:p>
        </p:txBody>
      </p:sp>
    </p:spTree>
    <p:extLst>
      <p:ext uri="{BB962C8B-B14F-4D97-AF65-F5344CB8AC3E}">
        <p14:creationId xmlns:p14="http://schemas.microsoft.com/office/powerpoint/2010/main" val="61169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7345-5C94-D93F-8998-2349BFFEA6D5}"/>
              </a:ext>
            </a:extLst>
          </p:cNvPr>
          <p:cNvSpPr>
            <a:spLocks noGrp="1"/>
          </p:cNvSpPr>
          <p:nvPr>
            <p:ph type="title"/>
          </p:nvPr>
        </p:nvSpPr>
        <p:spPr>
          <a:xfrm>
            <a:off x="378314" y="692905"/>
            <a:ext cx="8247888" cy="554709"/>
          </a:xfrm>
        </p:spPr>
        <p:txBody>
          <a:bodyPr>
            <a:normAutofit fontScale="90000"/>
          </a:bodyPr>
          <a:lstStyle/>
          <a:p>
            <a:r>
              <a:rPr lang="en-US" sz="3100" dirty="0">
                <a:effectLst/>
                <a:latin typeface="Century Gothic" panose="020B0502020202020204" pitchFamily="34" charset="0"/>
                <a:ea typeface="Calibri" panose="020F0502020204030204" pitchFamily="34" charset="0"/>
              </a:rPr>
              <a:t>Model Assumptions</a:t>
            </a:r>
            <a:br>
              <a:rPr lang="en-US" sz="18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EAA3202B-D735-34E8-8341-FF38A091E26B}"/>
              </a:ext>
            </a:extLst>
          </p:cNvPr>
          <p:cNvSpPr>
            <a:spLocks noGrp="1"/>
          </p:cNvSpPr>
          <p:nvPr>
            <p:ph idx="1"/>
          </p:nvPr>
        </p:nvSpPr>
        <p:spPr/>
        <p:txBody>
          <a:bodyPr/>
          <a:lstStyle/>
          <a:p>
            <a:pPr marL="342900" marR="0" lvl="0" indent="-342900">
              <a:spcBef>
                <a:spcPts val="0"/>
              </a:spcBef>
              <a:spcAft>
                <a:spcPts val="0"/>
              </a:spcAft>
              <a:buFont typeface="Calibri" panose="020F0502020204030204" pitchFamily="34" charset="0"/>
              <a:buChar char="•"/>
              <a:tabLst>
                <a:tab pos="457200" algn="l"/>
              </a:tabLst>
            </a:pPr>
            <a:r>
              <a:rPr lang="en-US" sz="2000" b="0" dirty="0">
                <a:effectLst/>
                <a:latin typeface="Century Gothic" panose="020B0502020202020204" pitchFamily="34" charset="0"/>
                <a:ea typeface="Times New Roman" panose="02020603050405020304" pitchFamily="18" charset="0"/>
                <a:cs typeface="Times New Roman" panose="02020603050405020304" pitchFamily="18" charset="0"/>
              </a:rPr>
              <a:t>Loan term: 15 years</a:t>
            </a:r>
            <a:endParaRPr lang="en-US"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457200" algn="l"/>
              </a:tabLst>
            </a:pPr>
            <a:r>
              <a:rPr lang="en-US" sz="2000" b="0" dirty="0">
                <a:effectLst/>
                <a:latin typeface="Century Gothic" panose="020B0502020202020204" pitchFamily="34" charset="0"/>
                <a:ea typeface="Times New Roman" panose="02020603050405020304" pitchFamily="18" charset="0"/>
                <a:cs typeface="Times New Roman" panose="02020603050405020304" pitchFamily="18" charset="0"/>
              </a:rPr>
              <a:t>Interest rate: 3.4%</a:t>
            </a:r>
            <a:endParaRPr lang="en-US"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457200" algn="l"/>
              </a:tabLst>
            </a:pPr>
            <a:r>
              <a:rPr lang="en-US" sz="2000" b="0" dirty="0">
                <a:effectLst/>
                <a:latin typeface="Century Gothic" panose="020B0502020202020204" pitchFamily="34" charset="0"/>
                <a:ea typeface="Times New Roman" panose="02020603050405020304" pitchFamily="18" charset="0"/>
                <a:cs typeface="Times New Roman" panose="02020603050405020304" pitchFamily="18" charset="0"/>
              </a:rPr>
              <a:t>Solar Panel equipment life: 20 years</a:t>
            </a:r>
            <a:endParaRPr lang="en-US"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457200" algn="l"/>
              </a:tabLst>
            </a:pPr>
            <a:r>
              <a:rPr lang="en-US" sz="2000" b="0" dirty="0">
                <a:effectLst/>
                <a:latin typeface="Century Gothic" panose="020B0502020202020204" pitchFamily="34" charset="0"/>
                <a:ea typeface="Times New Roman" panose="02020603050405020304" pitchFamily="18" charset="0"/>
                <a:cs typeface="Times New Roman" panose="02020603050405020304" pitchFamily="18" charset="0"/>
              </a:rPr>
              <a:t>Inverter life: 10 years</a:t>
            </a:r>
            <a:endParaRPr lang="en-US"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tabLst>
                <a:tab pos="457200" algn="l"/>
              </a:tabLst>
            </a:pPr>
            <a:r>
              <a:rPr lang="en-US" sz="2000" b="0" dirty="0">
                <a:effectLst/>
                <a:latin typeface="Century Gothic" panose="020B0502020202020204" pitchFamily="34" charset="0"/>
                <a:ea typeface="Times New Roman" panose="02020603050405020304" pitchFamily="18" charset="0"/>
                <a:cs typeface="Times New Roman" panose="02020603050405020304" pitchFamily="18" charset="0"/>
              </a:rPr>
              <a:t>Discount rate used for NPV analysis: 5%</a:t>
            </a:r>
            <a:endParaRPr lang="en-US" sz="2000" b="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2000" dirty="0"/>
          </a:p>
        </p:txBody>
      </p:sp>
      <p:sp>
        <p:nvSpPr>
          <p:cNvPr id="4" name="Slide Number Placeholder 3">
            <a:extLst>
              <a:ext uri="{FF2B5EF4-FFF2-40B4-BE49-F238E27FC236}">
                <a16:creationId xmlns:a16="http://schemas.microsoft.com/office/drawing/2014/main" id="{46D63EE4-59FA-7EBC-EC7C-D7D85105012B}"/>
              </a:ext>
            </a:extLst>
          </p:cNvPr>
          <p:cNvSpPr>
            <a:spLocks noGrp="1"/>
          </p:cNvSpPr>
          <p:nvPr>
            <p:ph type="sldNum" sz="quarter" idx="12"/>
          </p:nvPr>
        </p:nvSpPr>
        <p:spPr/>
        <p:txBody>
          <a:bodyPr/>
          <a:lstStyle/>
          <a:p>
            <a:fld id="{18362CF7-34D8-4635-A9AE-FBAFA8966551}" type="slidenum">
              <a:rPr lang="en-US" smtClean="0"/>
              <a:t>5</a:t>
            </a:fld>
            <a:endParaRPr lang="en-US" dirty="0"/>
          </a:p>
        </p:txBody>
      </p:sp>
    </p:spTree>
    <p:extLst>
      <p:ext uri="{BB962C8B-B14F-4D97-AF65-F5344CB8AC3E}">
        <p14:creationId xmlns:p14="http://schemas.microsoft.com/office/powerpoint/2010/main" val="152484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7195-ADF3-3DEA-D468-F2BCF561331E}"/>
              </a:ext>
            </a:extLst>
          </p:cNvPr>
          <p:cNvSpPr>
            <a:spLocks noGrp="1"/>
          </p:cNvSpPr>
          <p:nvPr>
            <p:ph type="title"/>
          </p:nvPr>
        </p:nvSpPr>
        <p:spPr>
          <a:xfrm>
            <a:off x="1485900" y="171450"/>
            <a:ext cx="6172200" cy="857250"/>
          </a:xfrm>
        </p:spPr>
        <p:txBody>
          <a:bodyPr/>
          <a:lstStyle/>
          <a:p>
            <a:r>
              <a:rPr lang="en-US" dirty="0"/>
              <a:t>Summary Financials</a:t>
            </a:r>
          </a:p>
        </p:txBody>
      </p:sp>
      <p:sp>
        <p:nvSpPr>
          <p:cNvPr id="3" name="Text Placeholder 2">
            <a:extLst>
              <a:ext uri="{FF2B5EF4-FFF2-40B4-BE49-F238E27FC236}">
                <a16:creationId xmlns:a16="http://schemas.microsoft.com/office/drawing/2014/main" id="{8BDB0224-0CBF-41E1-86F8-D835E03F819B}"/>
              </a:ext>
            </a:extLst>
          </p:cNvPr>
          <p:cNvSpPr>
            <a:spLocks noGrp="1"/>
          </p:cNvSpPr>
          <p:nvPr>
            <p:ph type="body" idx="1"/>
          </p:nvPr>
        </p:nvSpPr>
        <p:spPr>
          <a:xfrm>
            <a:off x="1485900" y="800100"/>
            <a:ext cx="3030141" cy="479822"/>
          </a:xfrm>
        </p:spPr>
        <p:txBody>
          <a:bodyPr/>
          <a:lstStyle/>
          <a:p>
            <a:r>
              <a:rPr lang="en-US" dirty="0"/>
              <a:t>Without IRA Credit</a:t>
            </a:r>
          </a:p>
        </p:txBody>
      </p:sp>
      <p:sp>
        <p:nvSpPr>
          <p:cNvPr id="5" name="Text Placeholder 4">
            <a:extLst>
              <a:ext uri="{FF2B5EF4-FFF2-40B4-BE49-F238E27FC236}">
                <a16:creationId xmlns:a16="http://schemas.microsoft.com/office/drawing/2014/main" id="{8C0D49DA-75AD-D01E-9E06-CF6BAA67BC0D}"/>
              </a:ext>
            </a:extLst>
          </p:cNvPr>
          <p:cNvSpPr>
            <a:spLocks noGrp="1"/>
          </p:cNvSpPr>
          <p:nvPr>
            <p:ph type="body" sz="quarter" idx="3"/>
          </p:nvPr>
        </p:nvSpPr>
        <p:spPr>
          <a:xfrm>
            <a:off x="4626769" y="800100"/>
            <a:ext cx="3031331" cy="479822"/>
          </a:xfrm>
        </p:spPr>
        <p:txBody>
          <a:bodyPr/>
          <a:lstStyle/>
          <a:p>
            <a:r>
              <a:rPr lang="en-US" dirty="0"/>
              <a:t>With IRA + ARPA Credits</a:t>
            </a:r>
          </a:p>
        </p:txBody>
      </p:sp>
      <p:graphicFrame>
        <p:nvGraphicFramePr>
          <p:cNvPr id="11" name="Table 11">
            <a:extLst>
              <a:ext uri="{FF2B5EF4-FFF2-40B4-BE49-F238E27FC236}">
                <a16:creationId xmlns:a16="http://schemas.microsoft.com/office/drawing/2014/main" id="{FDC59000-5A30-E82F-3F34-48974BC5CED1}"/>
              </a:ext>
            </a:extLst>
          </p:cNvPr>
          <p:cNvGraphicFramePr>
            <a:graphicFrameLocks noGrp="1"/>
          </p:cNvGraphicFramePr>
          <p:nvPr>
            <p:ph sz="half" idx="2"/>
            <p:extLst>
              <p:ext uri="{D42A27DB-BD31-4B8C-83A1-F6EECF244321}">
                <p14:modId xmlns:p14="http://schemas.microsoft.com/office/powerpoint/2010/main" val="770237057"/>
              </p:ext>
            </p:extLst>
          </p:nvPr>
        </p:nvGraphicFramePr>
        <p:xfrm>
          <a:off x="662941" y="1368028"/>
          <a:ext cx="3853101" cy="1112520"/>
        </p:xfrm>
        <a:graphic>
          <a:graphicData uri="http://schemas.openxmlformats.org/drawingml/2006/table">
            <a:tbl>
              <a:tblPr firstRow="1" bandRow="1">
                <a:tableStyleId>{46F890A9-2807-4EBB-B81D-B2AA78EC7F39}</a:tableStyleId>
              </a:tblPr>
              <a:tblGrid>
                <a:gridCol w="1284367">
                  <a:extLst>
                    <a:ext uri="{9D8B030D-6E8A-4147-A177-3AD203B41FA5}">
                      <a16:colId xmlns:a16="http://schemas.microsoft.com/office/drawing/2014/main" val="2709487824"/>
                    </a:ext>
                  </a:extLst>
                </a:gridCol>
                <a:gridCol w="1284367">
                  <a:extLst>
                    <a:ext uri="{9D8B030D-6E8A-4147-A177-3AD203B41FA5}">
                      <a16:colId xmlns:a16="http://schemas.microsoft.com/office/drawing/2014/main" val="758916297"/>
                    </a:ext>
                  </a:extLst>
                </a:gridCol>
                <a:gridCol w="1284367">
                  <a:extLst>
                    <a:ext uri="{9D8B030D-6E8A-4147-A177-3AD203B41FA5}">
                      <a16:colId xmlns:a16="http://schemas.microsoft.com/office/drawing/2014/main" val="1162024018"/>
                    </a:ext>
                  </a:extLst>
                </a:gridCol>
              </a:tblGrid>
              <a:tr h="278130">
                <a:tc>
                  <a:txBody>
                    <a:bodyPr/>
                    <a:lstStyle/>
                    <a:p>
                      <a:r>
                        <a:rPr lang="en-US" sz="1200" dirty="0">
                          <a:solidFill>
                            <a:schemeClr val="tx1"/>
                          </a:solidFill>
                        </a:rPr>
                        <a:t>X 1,000</a:t>
                      </a:r>
                    </a:p>
                  </a:txBody>
                  <a:tcPr marL="68580" marR="68580" marT="34290" marB="34290"/>
                </a:tc>
                <a:tc>
                  <a:txBody>
                    <a:bodyPr/>
                    <a:lstStyle/>
                    <a:p>
                      <a:pPr algn="ctr"/>
                      <a:r>
                        <a:rPr lang="en-US" sz="1000" dirty="0">
                          <a:solidFill>
                            <a:schemeClr val="tx1"/>
                          </a:solidFill>
                        </a:rPr>
                        <a:t>Capital Cost</a:t>
                      </a:r>
                    </a:p>
                  </a:txBody>
                  <a:tcPr marL="68580" marR="68580" marT="34290" marB="34290"/>
                </a:tc>
                <a:tc>
                  <a:txBody>
                    <a:bodyPr/>
                    <a:lstStyle/>
                    <a:p>
                      <a:pPr algn="ctr"/>
                      <a:r>
                        <a:rPr lang="en-US" sz="1000" dirty="0">
                          <a:solidFill>
                            <a:schemeClr val="tx1"/>
                          </a:solidFill>
                        </a:rPr>
                        <a:t>20-year NPV</a:t>
                      </a:r>
                    </a:p>
                  </a:txBody>
                  <a:tcPr marL="68580" marR="68580" marT="34290" marB="34290"/>
                </a:tc>
                <a:extLst>
                  <a:ext uri="{0D108BD9-81ED-4DB2-BD59-A6C34878D82A}">
                    <a16:rowId xmlns:a16="http://schemas.microsoft.com/office/drawing/2014/main" val="1976074501"/>
                  </a:ext>
                </a:extLst>
              </a:tr>
              <a:tr h="278130">
                <a:tc>
                  <a:txBody>
                    <a:bodyPr/>
                    <a:lstStyle/>
                    <a:p>
                      <a:r>
                        <a:rPr lang="en-US" sz="1000" dirty="0"/>
                        <a:t>Solar</a:t>
                      </a:r>
                    </a:p>
                  </a:txBody>
                  <a:tcPr marL="68580" marR="68580" marT="34290" marB="34290"/>
                </a:tc>
                <a:tc>
                  <a:txBody>
                    <a:bodyPr/>
                    <a:lstStyle/>
                    <a:p>
                      <a:pPr algn="ctr"/>
                      <a:r>
                        <a:rPr lang="en-US" sz="1000" dirty="0"/>
                        <a:t>4,614</a:t>
                      </a:r>
                    </a:p>
                  </a:txBody>
                  <a:tcPr marL="68580" marR="68580" marT="34290" marB="34290"/>
                </a:tc>
                <a:tc>
                  <a:txBody>
                    <a:bodyPr/>
                    <a:lstStyle/>
                    <a:p>
                      <a:pPr algn="ctr"/>
                      <a:r>
                        <a:rPr lang="en-US" sz="1000" dirty="0"/>
                        <a:t>(2,375)</a:t>
                      </a:r>
                    </a:p>
                  </a:txBody>
                  <a:tcPr marL="68580" marR="68580" marT="34290" marB="34290"/>
                </a:tc>
                <a:extLst>
                  <a:ext uri="{0D108BD9-81ED-4DB2-BD59-A6C34878D82A}">
                    <a16:rowId xmlns:a16="http://schemas.microsoft.com/office/drawing/2014/main" val="2605044760"/>
                  </a:ext>
                </a:extLst>
              </a:tr>
              <a:tr h="278130">
                <a:tc>
                  <a:txBody>
                    <a:bodyPr/>
                    <a:lstStyle/>
                    <a:p>
                      <a:r>
                        <a:rPr lang="en-US" sz="1000" dirty="0"/>
                        <a:t>Battery</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000" dirty="0"/>
                        <a:t>3,339</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000" dirty="0"/>
                        <a:t>1,802</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110115"/>
                  </a:ext>
                </a:extLst>
              </a:tr>
              <a:tr h="278130">
                <a:tc>
                  <a:txBody>
                    <a:bodyPr/>
                    <a:lstStyle/>
                    <a:p>
                      <a:r>
                        <a:rPr lang="en-US" sz="1000" dirty="0"/>
                        <a:t>Total</a:t>
                      </a:r>
                    </a:p>
                  </a:txBody>
                  <a:tcPr marL="68580" marR="68580" marT="34290" marB="34290">
                    <a:lnT w="12700" cap="flat" cmpd="sng" algn="ctr">
                      <a:solidFill>
                        <a:schemeClr val="tx1"/>
                      </a:solidFill>
                      <a:prstDash val="solid"/>
                      <a:round/>
                      <a:headEnd type="none" w="med" len="med"/>
                      <a:tailEnd type="none" w="med" len="med"/>
                    </a:lnT>
                  </a:tcPr>
                </a:tc>
                <a:tc>
                  <a:txBody>
                    <a:bodyPr/>
                    <a:lstStyle/>
                    <a:p>
                      <a:pPr algn="ctr"/>
                      <a:r>
                        <a:rPr lang="en-US" sz="1000" dirty="0"/>
                        <a:t>7,953</a:t>
                      </a:r>
                    </a:p>
                  </a:txBody>
                  <a:tcPr marL="68580" marR="68580" marT="34290" marB="34290">
                    <a:lnT w="12700" cap="flat" cmpd="sng" algn="ctr">
                      <a:solidFill>
                        <a:schemeClr val="tx1"/>
                      </a:solidFill>
                      <a:prstDash val="solid"/>
                      <a:round/>
                      <a:headEnd type="none" w="med" len="med"/>
                      <a:tailEnd type="none" w="med" len="med"/>
                    </a:lnT>
                  </a:tcPr>
                </a:tc>
                <a:tc>
                  <a:txBody>
                    <a:bodyPr/>
                    <a:lstStyle/>
                    <a:p>
                      <a:pPr algn="ctr"/>
                      <a:r>
                        <a:rPr lang="en-US" sz="1000" dirty="0"/>
                        <a:t>(573)</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3042660"/>
                  </a:ext>
                </a:extLst>
              </a:tr>
            </a:tbl>
          </a:graphicData>
        </a:graphic>
      </p:graphicFrame>
      <p:graphicFrame>
        <p:nvGraphicFramePr>
          <p:cNvPr id="12" name="Table 11">
            <a:extLst>
              <a:ext uri="{FF2B5EF4-FFF2-40B4-BE49-F238E27FC236}">
                <a16:creationId xmlns:a16="http://schemas.microsoft.com/office/drawing/2014/main" id="{C3071F75-EE6D-C447-0CBF-996BBAA63FFC}"/>
              </a:ext>
            </a:extLst>
          </p:cNvPr>
          <p:cNvGraphicFramePr>
            <a:graphicFrameLocks/>
          </p:cNvGraphicFramePr>
          <p:nvPr>
            <p:extLst>
              <p:ext uri="{D42A27DB-BD31-4B8C-83A1-F6EECF244321}">
                <p14:modId xmlns:p14="http://schemas.microsoft.com/office/powerpoint/2010/main" val="1279091117"/>
              </p:ext>
            </p:extLst>
          </p:nvPr>
        </p:nvGraphicFramePr>
        <p:xfrm>
          <a:off x="4572001" y="1368028"/>
          <a:ext cx="4076700" cy="1112520"/>
        </p:xfrm>
        <a:graphic>
          <a:graphicData uri="http://schemas.openxmlformats.org/drawingml/2006/table">
            <a:tbl>
              <a:tblPr firstRow="1" bandRow="1">
                <a:tableStyleId>{46F890A9-2807-4EBB-B81D-B2AA78EC7F39}</a:tableStyleId>
              </a:tblPr>
              <a:tblGrid>
                <a:gridCol w="1358900">
                  <a:extLst>
                    <a:ext uri="{9D8B030D-6E8A-4147-A177-3AD203B41FA5}">
                      <a16:colId xmlns:a16="http://schemas.microsoft.com/office/drawing/2014/main" val="2709487824"/>
                    </a:ext>
                  </a:extLst>
                </a:gridCol>
                <a:gridCol w="1358900">
                  <a:extLst>
                    <a:ext uri="{9D8B030D-6E8A-4147-A177-3AD203B41FA5}">
                      <a16:colId xmlns:a16="http://schemas.microsoft.com/office/drawing/2014/main" val="758916297"/>
                    </a:ext>
                  </a:extLst>
                </a:gridCol>
                <a:gridCol w="1358900">
                  <a:extLst>
                    <a:ext uri="{9D8B030D-6E8A-4147-A177-3AD203B41FA5}">
                      <a16:colId xmlns:a16="http://schemas.microsoft.com/office/drawing/2014/main" val="1162024018"/>
                    </a:ext>
                  </a:extLst>
                </a:gridCol>
              </a:tblGrid>
              <a:tr h="278130">
                <a:tc>
                  <a:txBody>
                    <a:bodyPr/>
                    <a:lstStyle/>
                    <a:p>
                      <a:r>
                        <a:rPr lang="en-US" sz="1200" dirty="0">
                          <a:solidFill>
                            <a:schemeClr val="tx1"/>
                          </a:solidFill>
                        </a:rPr>
                        <a:t>X 1,000</a:t>
                      </a:r>
                    </a:p>
                  </a:txBody>
                  <a:tcPr marL="68580" marR="68580" marT="34290" marB="34290"/>
                </a:tc>
                <a:tc>
                  <a:txBody>
                    <a:bodyPr/>
                    <a:lstStyle/>
                    <a:p>
                      <a:pPr algn="ctr"/>
                      <a:r>
                        <a:rPr lang="en-US" sz="1000" dirty="0">
                          <a:solidFill>
                            <a:schemeClr val="tx1"/>
                          </a:solidFill>
                        </a:rPr>
                        <a:t>Capital Cost</a:t>
                      </a:r>
                    </a:p>
                  </a:txBody>
                  <a:tcPr marL="68580" marR="68580" marT="34290" marB="34290"/>
                </a:tc>
                <a:tc>
                  <a:txBody>
                    <a:bodyPr/>
                    <a:lstStyle/>
                    <a:p>
                      <a:pPr algn="ctr"/>
                      <a:r>
                        <a:rPr lang="en-US" sz="1000" dirty="0">
                          <a:solidFill>
                            <a:schemeClr val="tx1"/>
                          </a:solidFill>
                        </a:rPr>
                        <a:t>20-year NPV</a:t>
                      </a:r>
                    </a:p>
                  </a:txBody>
                  <a:tcPr marL="68580" marR="68580" marT="34290" marB="34290"/>
                </a:tc>
                <a:extLst>
                  <a:ext uri="{0D108BD9-81ED-4DB2-BD59-A6C34878D82A}">
                    <a16:rowId xmlns:a16="http://schemas.microsoft.com/office/drawing/2014/main" val="1976074501"/>
                  </a:ext>
                </a:extLst>
              </a:tr>
              <a:tr h="278130">
                <a:tc>
                  <a:txBody>
                    <a:bodyPr/>
                    <a:lstStyle/>
                    <a:p>
                      <a:r>
                        <a:rPr lang="en-US" sz="1000" dirty="0"/>
                        <a:t>Solar</a:t>
                      </a:r>
                    </a:p>
                  </a:txBody>
                  <a:tcPr marL="68580" marR="68580" marT="34290" marB="34290"/>
                </a:tc>
                <a:tc>
                  <a:txBody>
                    <a:bodyPr/>
                    <a:lstStyle/>
                    <a:p>
                      <a:pPr algn="ctr"/>
                      <a:r>
                        <a:rPr lang="en-US" sz="1000" dirty="0"/>
                        <a:t>3,604</a:t>
                      </a:r>
                    </a:p>
                  </a:txBody>
                  <a:tcPr marL="68580" marR="68580" marT="34290" marB="34290"/>
                </a:tc>
                <a:tc>
                  <a:txBody>
                    <a:bodyPr/>
                    <a:lstStyle/>
                    <a:p>
                      <a:pPr algn="ctr"/>
                      <a:r>
                        <a:rPr lang="en-US" sz="1000" dirty="0"/>
                        <a:t>(864)</a:t>
                      </a:r>
                    </a:p>
                  </a:txBody>
                  <a:tcPr marL="68580" marR="68580" marT="34290" marB="34290"/>
                </a:tc>
                <a:extLst>
                  <a:ext uri="{0D108BD9-81ED-4DB2-BD59-A6C34878D82A}">
                    <a16:rowId xmlns:a16="http://schemas.microsoft.com/office/drawing/2014/main" val="2605044760"/>
                  </a:ext>
                </a:extLst>
              </a:tr>
              <a:tr h="278130">
                <a:tc>
                  <a:txBody>
                    <a:bodyPr/>
                    <a:lstStyle/>
                    <a:p>
                      <a:r>
                        <a:rPr lang="en-US" sz="1000" dirty="0"/>
                        <a:t>Battery</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000" dirty="0"/>
                        <a:t>2,668</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000" dirty="0"/>
                        <a:t>2,473</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110115"/>
                  </a:ext>
                </a:extLst>
              </a:tr>
              <a:tr h="278130">
                <a:tc>
                  <a:txBody>
                    <a:bodyPr/>
                    <a:lstStyle/>
                    <a:p>
                      <a:r>
                        <a:rPr lang="en-US" sz="1000" dirty="0"/>
                        <a:t>Total</a:t>
                      </a:r>
                    </a:p>
                  </a:txBody>
                  <a:tcPr marL="68580" marR="68580" marT="34290" marB="34290">
                    <a:lnT w="12700" cap="flat" cmpd="sng" algn="ctr">
                      <a:solidFill>
                        <a:schemeClr val="tx1"/>
                      </a:solidFill>
                      <a:prstDash val="solid"/>
                      <a:round/>
                      <a:headEnd type="none" w="med" len="med"/>
                      <a:tailEnd type="none" w="med" len="med"/>
                    </a:lnT>
                  </a:tcPr>
                </a:tc>
                <a:tc>
                  <a:txBody>
                    <a:bodyPr/>
                    <a:lstStyle/>
                    <a:p>
                      <a:pPr algn="ctr"/>
                      <a:r>
                        <a:rPr lang="en-US" sz="1000" dirty="0"/>
                        <a:t>6,272</a:t>
                      </a:r>
                    </a:p>
                  </a:txBody>
                  <a:tcPr marL="68580" marR="68580" marT="34290" marB="34290">
                    <a:lnT w="12700" cap="flat" cmpd="sng" algn="ctr">
                      <a:solidFill>
                        <a:schemeClr val="tx1"/>
                      </a:solidFill>
                      <a:prstDash val="solid"/>
                      <a:round/>
                      <a:headEnd type="none" w="med" len="med"/>
                      <a:tailEnd type="none" w="med" len="med"/>
                    </a:lnT>
                  </a:tcPr>
                </a:tc>
                <a:tc>
                  <a:txBody>
                    <a:bodyPr/>
                    <a:lstStyle/>
                    <a:p>
                      <a:pPr algn="ctr"/>
                      <a:r>
                        <a:rPr lang="en-US" sz="1000" dirty="0"/>
                        <a:t>1,609</a:t>
                      </a:r>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03042660"/>
                  </a:ext>
                </a:extLst>
              </a:tr>
            </a:tbl>
          </a:graphicData>
        </a:graphic>
      </p:graphicFrame>
      <p:graphicFrame>
        <p:nvGraphicFramePr>
          <p:cNvPr id="15" name="Chart 14">
            <a:extLst>
              <a:ext uri="{FF2B5EF4-FFF2-40B4-BE49-F238E27FC236}">
                <a16:creationId xmlns:a16="http://schemas.microsoft.com/office/drawing/2014/main" id="{512BFEB8-8022-B70D-CB79-29DE3D4099B7}"/>
              </a:ext>
            </a:extLst>
          </p:cNvPr>
          <p:cNvGraphicFramePr/>
          <p:nvPr>
            <p:extLst>
              <p:ext uri="{D42A27DB-BD31-4B8C-83A1-F6EECF244321}">
                <p14:modId xmlns:p14="http://schemas.microsoft.com/office/powerpoint/2010/main" val="3171179837"/>
              </p:ext>
            </p:extLst>
          </p:nvPr>
        </p:nvGraphicFramePr>
        <p:xfrm>
          <a:off x="4548052" y="2480548"/>
          <a:ext cx="4250249" cy="2007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1A93FD10-48A1-4E53-285C-87F2BF6A139A}"/>
              </a:ext>
            </a:extLst>
          </p:cNvPr>
          <p:cNvGraphicFramePr/>
          <p:nvPr>
            <p:extLst>
              <p:ext uri="{D42A27DB-BD31-4B8C-83A1-F6EECF244321}">
                <p14:modId xmlns:p14="http://schemas.microsoft.com/office/powerpoint/2010/main" val="1080070504"/>
              </p:ext>
            </p:extLst>
          </p:nvPr>
        </p:nvGraphicFramePr>
        <p:xfrm>
          <a:off x="345699" y="2480548"/>
          <a:ext cx="4340185" cy="2007632"/>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7BAB6ED0-0C46-75F5-C525-B71EBC71752C}"/>
              </a:ext>
            </a:extLst>
          </p:cNvPr>
          <p:cNvSpPr/>
          <p:nvPr/>
        </p:nvSpPr>
        <p:spPr>
          <a:xfrm>
            <a:off x="2291402" y="2156221"/>
            <a:ext cx="628650" cy="339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03DACEDB-16F0-F6B2-DC8A-1A4D9B7368F7}"/>
              </a:ext>
            </a:extLst>
          </p:cNvPr>
          <p:cNvSpPr/>
          <p:nvPr/>
        </p:nvSpPr>
        <p:spPr>
          <a:xfrm>
            <a:off x="6296026" y="2156221"/>
            <a:ext cx="628650" cy="339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602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3199-2887-6199-DEB8-53228387E96A}"/>
              </a:ext>
            </a:extLst>
          </p:cNvPr>
          <p:cNvSpPr>
            <a:spLocks noGrp="1"/>
          </p:cNvSpPr>
          <p:nvPr>
            <p:ph type="title"/>
          </p:nvPr>
        </p:nvSpPr>
        <p:spPr>
          <a:xfrm>
            <a:off x="1157715" y="365760"/>
            <a:ext cx="7141169" cy="510540"/>
          </a:xfrm>
        </p:spPr>
        <p:txBody>
          <a:bodyPr vert="horz" lIns="91440" tIns="45720" rIns="91440" bIns="45720" rtlCol="0" anchor="b">
            <a:normAutofit fontScale="90000"/>
          </a:bodyPr>
          <a:lstStyle/>
          <a:p>
            <a:pPr defTabSz="457200"/>
            <a:r>
              <a:rPr lang="en-US" sz="3000" cap="all"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rPr>
              <a:t>Visual Rendering</a:t>
            </a:r>
          </a:p>
        </p:txBody>
      </p:sp>
      <p:sp>
        <p:nvSpPr>
          <p:cNvPr id="4" name="Slide Number Placeholder 3">
            <a:extLst>
              <a:ext uri="{FF2B5EF4-FFF2-40B4-BE49-F238E27FC236}">
                <a16:creationId xmlns:a16="http://schemas.microsoft.com/office/drawing/2014/main" id="{534A9D63-F018-B73C-EBD9-8BC4B2027004}"/>
              </a:ext>
            </a:extLst>
          </p:cNvPr>
          <p:cNvSpPr>
            <a:spLocks noGrp="1"/>
          </p:cNvSpPr>
          <p:nvPr>
            <p:ph type="sldNum" sz="quarter" idx="12"/>
          </p:nvPr>
        </p:nvSpPr>
        <p:spPr>
          <a:xfrm>
            <a:off x="7885509" y="4663440"/>
            <a:ext cx="413375" cy="273843"/>
          </a:xfrm>
        </p:spPr>
        <p:txBody>
          <a:bodyPr vert="horz" lIns="91440" tIns="45720" rIns="91440" bIns="45720" rtlCol="0" anchor="ctr">
            <a:normAutofit/>
          </a:bodyPr>
          <a:lstStyle/>
          <a:p>
            <a:pPr defTabSz="914400">
              <a:spcAft>
                <a:spcPts val="600"/>
              </a:spcAft>
            </a:pPr>
            <a:fld id="{18362CF7-34D8-4635-A9AE-FBAFA8966551}" type="slidenum">
              <a:rPr lang="en-US" sz="900" smtClean="0">
                <a:latin typeface="+mn-lt"/>
              </a:rPr>
              <a:pPr defTabSz="914400">
                <a:spcAft>
                  <a:spcPts val="600"/>
                </a:spcAft>
              </a:pPr>
              <a:t>7</a:t>
            </a:fld>
            <a:endParaRPr lang="en-US" sz="900">
              <a:latin typeface="+mn-lt"/>
            </a:endParaRPr>
          </a:p>
        </p:txBody>
      </p:sp>
      <p:pic>
        <p:nvPicPr>
          <p:cNvPr id="6" name="Picture 5">
            <a:extLst>
              <a:ext uri="{FF2B5EF4-FFF2-40B4-BE49-F238E27FC236}">
                <a16:creationId xmlns:a16="http://schemas.microsoft.com/office/drawing/2014/main" id="{A2FFB6A0-6F87-0A7F-8C68-E1903AD0BCC8}"/>
              </a:ext>
            </a:extLst>
          </p:cNvPr>
          <p:cNvPicPr>
            <a:picLocks noChangeAspect="1"/>
          </p:cNvPicPr>
          <p:nvPr/>
        </p:nvPicPr>
        <p:blipFill>
          <a:blip r:embed="rId3" cstate="print">
            <a:extLst>
              <a:ext uri="{28A0092B-C50C-407E-A947-70E740481C1C}">
                <a14:useLocalDpi xmlns:a14="http://schemas.microsoft.com/office/drawing/2010/main" val="0"/>
              </a:ext>
            </a:extLst>
          </a:blip>
          <a:srcRect l="5556" r="5556"/>
          <a:stretch/>
        </p:blipFill>
        <p:spPr>
          <a:xfrm>
            <a:off x="1419012" y="876300"/>
            <a:ext cx="6305975" cy="354711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12" name="TextBox 11">
            <a:extLst>
              <a:ext uri="{FF2B5EF4-FFF2-40B4-BE49-F238E27FC236}">
                <a16:creationId xmlns:a16="http://schemas.microsoft.com/office/drawing/2014/main" id="{6FA9004A-48D0-D862-50A4-F1280CFBB4EF}"/>
              </a:ext>
            </a:extLst>
          </p:cNvPr>
          <p:cNvSpPr txBox="1"/>
          <p:nvPr/>
        </p:nvSpPr>
        <p:spPr>
          <a:xfrm>
            <a:off x="510540" y="3804404"/>
            <a:ext cx="4572000" cy="369332"/>
          </a:xfrm>
          <a:prstGeom prst="rect">
            <a:avLst/>
          </a:prstGeom>
          <a:noFill/>
        </p:spPr>
        <p:txBody>
          <a:bodyPr wrap="square">
            <a:spAutoFit/>
          </a:bodyPr>
          <a:lstStyle/>
          <a:p>
            <a:pPr marL="0" indent="0" algn="ctr" defTabSz="457200">
              <a:spcAft>
                <a:spcPts val="600"/>
              </a:spcAft>
              <a:buNone/>
            </a:pPr>
            <a:r>
              <a:rPr lang="en-US" sz="1800"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rPr>
              <a:t>Courtesy of SMMA</a:t>
            </a:r>
          </a:p>
        </p:txBody>
      </p:sp>
    </p:spTree>
    <p:extLst>
      <p:ext uri="{BB962C8B-B14F-4D97-AF65-F5344CB8AC3E}">
        <p14:creationId xmlns:p14="http://schemas.microsoft.com/office/powerpoint/2010/main" val="159806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C6EF-AF6A-1714-79C7-5D5DED5D4497}"/>
              </a:ext>
            </a:extLst>
          </p:cNvPr>
          <p:cNvSpPr>
            <a:spLocks noGrp="1"/>
          </p:cNvSpPr>
          <p:nvPr>
            <p:ph type="title"/>
          </p:nvPr>
        </p:nvSpPr>
        <p:spPr>
          <a:xfrm>
            <a:off x="1036320" y="327898"/>
            <a:ext cx="7613609" cy="480060"/>
          </a:xfrm>
        </p:spPr>
        <p:txBody>
          <a:bodyPr vert="horz" lIns="91440" tIns="45720" rIns="91440" bIns="45720" rtlCol="0" anchor="b">
            <a:normAutofit fontScale="90000"/>
          </a:bodyPr>
          <a:lstStyle/>
          <a:p>
            <a:pPr defTabSz="457200"/>
            <a:r>
              <a:rPr lang="en-US" sz="3000" cap="all"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rPr>
              <a:t>Visual Rendering</a:t>
            </a:r>
          </a:p>
        </p:txBody>
      </p:sp>
      <p:pic>
        <p:nvPicPr>
          <p:cNvPr id="5" name="Content Placeholder 4">
            <a:extLst>
              <a:ext uri="{FF2B5EF4-FFF2-40B4-BE49-F238E27FC236}">
                <a16:creationId xmlns:a16="http://schemas.microsoft.com/office/drawing/2014/main" id="{64FCEF09-72E1-75F4-2B6B-FBF4427E11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333" b="1333"/>
          <a:stretch/>
        </p:blipFill>
        <p:spPr>
          <a:xfrm>
            <a:off x="1373773" y="982980"/>
            <a:ext cx="6485924" cy="355104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F3237707-7A51-14DA-44E3-156FC015F937}"/>
              </a:ext>
            </a:extLst>
          </p:cNvPr>
          <p:cNvSpPr>
            <a:spLocks noGrp="1"/>
          </p:cNvSpPr>
          <p:nvPr>
            <p:ph type="sldNum" sz="quarter" idx="12"/>
          </p:nvPr>
        </p:nvSpPr>
        <p:spPr>
          <a:xfrm>
            <a:off x="7885509" y="4663440"/>
            <a:ext cx="413375" cy="273843"/>
          </a:xfrm>
        </p:spPr>
        <p:txBody>
          <a:bodyPr vert="horz" lIns="91440" tIns="45720" rIns="91440" bIns="45720" rtlCol="0" anchor="ctr">
            <a:normAutofit/>
          </a:bodyPr>
          <a:lstStyle/>
          <a:p>
            <a:pPr defTabSz="914400">
              <a:spcAft>
                <a:spcPts val="600"/>
              </a:spcAft>
            </a:pPr>
            <a:fld id="{18362CF7-34D8-4635-A9AE-FBAFA8966551}" type="slidenum">
              <a:rPr lang="en-US" sz="900" smtClean="0">
                <a:latin typeface="+mn-lt"/>
              </a:rPr>
              <a:pPr defTabSz="914400">
                <a:spcAft>
                  <a:spcPts val="600"/>
                </a:spcAft>
              </a:pPr>
              <a:t>8</a:t>
            </a:fld>
            <a:endParaRPr lang="en-US" sz="900">
              <a:latin typeface="+mn-lt"/>
            </a:endParaRPr>
          </a:p>
        </p:txBody>
      </p:sp>
      <p:sp>
        <p:nvSpPr>
          <p:cNvPr id="7" name="TextBox 6">
            <a:extLst>
              <a:ext uri="{FF2B5EF4-FFF2-40B4-BE49-F238E27FC236}">
                <a16:creationId xmlns:a16="http://schemas.microsoft.com/office/drawing/2014/main" id="{0E0EDC15-0616-DED2-08A2-4944DD00B373}"/>
              </a:ext>
            </a:extLst>
          </p:cNvPr>
          <p:cNvSpPr txBox="1"/>
          <p:nvPr/>
        </p:nvSpPr>
        <p:spPr>
          <a:xfrm>
            <a:off x="604704" y="3566763"/>
            <a:ext cx="4572000" cy="369332"/>
          </a:xfrm>
          <a:prstGeom prst="rect">
            <a:avLst/>
          </a:prstGeom>
          <a:noFill/>
        </p:spPr>
        <p:txBody>
          <a:bodyPr wrap="square">
            <a:spAutoFit/>
          </a:bodyPr>
          <a:lstStyle/>
          <a:p>
            <a:pPr marL="0" indent="0" algn="ctr" defTabSz="457200">
              <a:spcAft>
                <a:spcPts val="600"/>
              </a:spcAft>
              <a:buNone/>
            </a:pPr>
            <a:r>
              <a:rPr lang="en-US" sz="1800"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rPr>
              <a:t>Courtesy of SMMA</a:t>
            </a:r>
          </a:p>
        </p:txBody>
      </p:sp>
    </p:spTree>
    <p:extLst>
      <p:ext uri="{BB962C8B-B14F-4D97-AF65-F5344CB8AC3E}">
        <p14:creationId xmlns:p14="http://schemas.microsoft.com/office/powerpoint/2010/main" val="375758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06B8-3464-08EA-F265-43AA5F4B1D59}"/>
              </a:ext>
            </a:extLst>
          </p:cNvPr>
          <p:cNvSpPr>
            <a:spLocks noGrp="1"/>
          </p:cNvSpPr>
          <p:nvPr>
            <p:ph type="title"/>
          </p:nvPr>
        </p:nvSpPr>
        <p:spPr>
          <a:xfrm>
            <a:off x="1479775" y="324646"/>
            <a:ext cx="5906729" cy="537578"/>
          </a:xfrm>
        </p:spPr>
        <p:txBody>
          <a:bodyPr vert="horz" lIns="91440" tIns="45720" rIns="91440" bIns="45720" rtlCol="0" anchor="b">
            <a:normAutofit fontScale="90000"/>
          </a:bodyPr>
          <a:lstStyle/>
          <a:p>
            <a:pPr defTabSz="457200"/>
            <a:r>
              <a:rPr lang="en-US" sz="3000" cap="all"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rPr>
              <a:t>Visual Rendering</a:t>
            </a:r>
          </a:p>
        </p:txBody>
      </p:sp>
      <p:pic>
        <p:nvPicPr>
          <p:cNvPr id="6" name="Content Placeholder 5">
            <a:extLst>
              <a:ext uri="{FF2B5EF4-FFF2-40B4-BE49-F238E27FC236}">
                <a16:creationId xmlns:a16="http://schemas.microsoft.com/office/drawing/2014/main" id="{748F55CE-EE2B-C215-197C-6C220531C20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1326464" y="994637"/>
            <a:ext cx="6377356" cy="3587263"/>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A3112A8A-F00C-16E5-70E8-4954498EC730}"/>
              </a:ext>
            </a:extLst>
          </p:cNvPr>
          <p:cNvSpPr>
            <a:spLocks noGrp="1"/>
          </p:cNvSpPr>
          <p:nvPr>
            <p:ph type="sldNum" sz="quarter" idx="12"/>
          </p:nvPr>
        </p:nvSpPr>
        <p:spPr>
          <a:xfrm>
            <a:off x="7885509" y="4663440"/>
            <a:ext cx="413375" cy="273843"/>
          </a:xfrm>
        </p:spPr>
        <p:txBody>
          <a:bodyPr vert="horz" lIns="91440" tIns="45720" rIns="91440" bIns="45720" rtlCol="0" anchor="ctr">
            <a:normAutofit/>
          </a:bodyPr>
          <a:lstStyle/>
          <a:p>
            <a:pPr defTabSz="914400">
              <a:spcAft>
                <a:spcPts val="600"/>
              </a:spcAft>
            </a:pPr>
            <a:fld id="{18362CF7-34D8-4635-A9AE-FBAFA8966551}" type="slidenum">
              <a:rPr lang="en-US" sz="900" smtClean="0">
                <a:latin typeface="+mn-lt"/>
              </a:rPr>
              <a:pPr defTabSz="914400">
                <a:spcAft>
                  <a:spcPts val="600"/>
                </a:spcAft>
              </a:pPr>
              <a:t>9</a:t>
            </a:fld>
            <a:endParaRPr lang="en-US" sz="900">
              <a:latin typeface="+mn-lt"/>
            </a:endParaRPr>
          </a:p>
        </p:txBody>
      </p:sp>
      <p:sp>
        <p:nvSpPr>
          <p:cNvPr id="8" name="TextBox 7">
            <a:extLst>
              <a:ext uri="{FF2B5EF4-FFF2-40B4-BE49-F238E27FC236}">
                <a16:creationId xmlns:a16="http://schemas.microsoft.com/office/drawing/2014/main" id="{EF0FC49E-406F-C9E2-0364-DBE30992A473}"/>
              </a:ext>
            </a:extLst>
          </p:cNvPr>
          <p:cNvSpPr txBox="1"/>
          <p:nvPr/>
        </p:nvSpPr>
        <p:spPr>
          <a:xfrm>
            <a:off x="737292" y="3677191"/>
            <a:ext cx="4572000" cy="369332"/>
          </a:xfrm>
          <a:prstGeom prst="rect">
            <a:avLst/>
          </a:prstGeom>
          <a:noFill/>
        </p:spPr>
        <p:txBody>
          <a:bodyPr wrap="square">
            <a:spAutoFit/>
          </a:bodyPr>
          <a:lstStyle/>
          <a:p>
            <a:pPr marL="0" indent="0" algn="ctr" defTabSz="457200">
              <a:spcAft>
                <a:spcPts val="600"/>
              </a:spcAft>
              <a:buNone/>
            </a:pPr>
            <a:r>
              <a:rPr lang="en-US" sz="1800"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rPr>
              <a:t>Courtesy of SMMA</a:t>
            </a:r>
          </a:p>
        </p:txBody>
      </p:sp>
    </p:spTree>
    <p:extLst>
      <p:ext uri="{BB962C8B-B14F-4D97-AF65-F5344CB8AC3E}">
        <p14:creationId xmlns:p14="http://schemas.microsoft.com/office/powerpoint/2010/main" val="3481610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96C0779B6944AB6CF6C4004068BD4" ma:contentTypeVersion="15" ma:contentTypeDescription="Create a new document." ma:contentTypeScope="" ma:versionID="b276a989f07f45c57316bc572fa26182">
  <xsd:schema xmlns:xsd="http://www.w3.org/2001/XMLSchema" xmlns:xs="http://www.w3.org/2001/XMLSchema" xmlns:p="http://schemas.microsoft.com/office/2006/metadata/properties" xmlns:ns1="http://schemas.microsoft.com/sharepoint/v3" xmlns:ns2="353e7e51-129d-4be4-a176-58312b68dea3" xmlns:ns3="f428b787-2277-4073-a7fe-e04eb808bb87" targetNamespace="http://schemas.microsoft.com/office/2006/metadata/properties" ma:root="true" ma:fieldsID="e3445f309d54ee30e6d48719bb7a727f" ns1:_="" ns2:_="" ns3:_="">
    <xsd:import namespace="http://schemas.microsoft.com/sharepoint/v3"/>
    <xsd:import namespace="353e7e51-129d-4be4-a176-58312b68dea3"/>
    <xsd:import namespace="f428b787-2277-4073-a7fe-e04eb808bb8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e7e51-129d-4be4-a176-58312b68d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bebd48-0262-4b3c-be1e-fe88a3d91a2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8b787-2277-4073-a7fe-e04eb808bb8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afa956-1c28-42f7-a035-33042d6fc447}" ma:internalName="TaxCatchAll" ma:showField="CatchAllData" ma:web="f428b787-2277-4073-a7fe-e04eb808bb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CC11E5-3567-4433-B9EB-E27B368454FA}"/>
</file>

<file path=customXml/itemProps2.xml><?xml version="1.0" encoding="utf-8"?>
<ds:datastoreItem xmlns:ds="http://schemas.openxmlformats.org/officeDocument/2006/customXml" ds:itemID="{85311FFF-EF4B-46FC-8605-C3574FFF7883}"/>
</file>

<file path=docProps/app.xml><?xml version="1.0" encoding="utf-8"?>
<Properties xmlns="http://schemas.openxmlformats.org/officeDocument/2006/extended-properties" xmlns:vt="http://schemas.openxmlformats.org/officeDocument/2006/docPropsVTypes">
  <Template/>
  <TotalTime>20000</TotalTime>
  <Words>638</Words>
  <Application>Microsoft Office PowerPoint</Application>
  <PresentationFormat>On-screen Show (16:9)</PresentationFormat>
  <Paragraphs>103</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Gill Sans MT</vt:lpstr>
      <vt:lpstr>Segoe UI Semibold</vt:lpstr>
      <vt:lpstr>Wingdings</vt:lpstr>
      <vt:lpstr>Mesh</vt:lpstr>
      <vt:lpstr>Article 21</vt:lpstr>
      <vt:lpstr>Light Plant Solar Expansion – Middle School </vt:lpstr>
      <vt:lpstr>Capital Cost  </vt:lpstr>
      <vt:lpstr> </vt:lpstr>
      <vt:lpstr>Model Assumptions </vt:lpstr>
      <vt:lpstr>Summary Financials</vt:lpstr>
      <vt:lpstr>Visual Rendering</vt:lpstr>
      <vt:lpstr>Visual Rendering</vt:lpstr>
      <vt:lpstr>Visual Rendering</vt:lpstr>
      <vt:lpstr>Visual Rendering</vt:lpstr>
      <vt:lpstr>Article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David Wood</cp:lastModifiedBy>
  <cp:revision>274</cp:revision>
  <cp:lastPrinted>2022-03-17T17:39:19Z</cp:lastPrinted>
  <dcterms:created xsi:type="dcterms:W3CDTF">2018-11-06T01:42:37Z</dcterms:created>
  <dcterms:modified xsi:type="dcterms:W3CDTF">2023-03-15T17:37:30Z</dcterms:modified>
</cp:coreProperties>
</file>