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handoutMasters/handoutMaster1.xml" ContentType="application/vnd.openxmlformats-officedocument.presentationml.handoutMaster+xml"/>
  <Override PartName="/ppt/charts/colors2.xml" ContentType="application/vnd.ms-office.chartcolorstyle+xml"/>
  <Override PartName="/ppt/charts/style2.xml" ContentType="application/vnd.ms-office.chartstyl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8.xml" ContentType="application/vnd.ms-office.chartstyle+xml"/>
  <Override PartName="/ppt/charts/style1.xml" ContentType="application/vnd.ms-office.chartstyle+xml"/>
  <Override PartName="/ppt/charts/colors8.xml" ContentType="application/vnd.ms-office.chartcolorstyle+xml"/>
  <Override PartName="/ppt/charts/style7.xml" ContentType="application/vnd.ms-office.chart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olors7.xml" ContentType="application/vnd.ms-office.chartcolorstyle+xml"/>
  <Override PartName="/ppt/charts/chart8.xml" ContentType="application/vnd.openxmlformats-officedocument.drawingml.chart+xml"/>
  <Override PartName="/ppt/charts/colors6.xml" ContentType="application/vnd.ms-office.chartcolorstyle+xml"/>
  <Override PartName="/ppt/charts/chart7.xml" ContentType="application/vnd.openxmlformats-officedocument.drawingml.chart+xml"/>
  <Override PartName="/ppt/charts/style6.xml" ContentType="application/vnd.ms-office.chartstyle+xml"/>
  <Override PartName="/ppt/charts/chart6.xml" ContentType="application/vnd.openxmlformats-officedocument.drawingml.chart+xml"/>
  <Override PartName="/ppt/charts/chart4.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1"/>
  </p:notesMasterIdLst>
  <p:handoutMasterIdLst>
    <p:handoutMasterId r:id="rId22"/>
  </p:handoutMasterIdLst>
  <p:sldIdLst>
    <p:sldId id="265" r:id="rId2"/>
    <p:sldId id="314" r:id="rId3"/>
    <p:sldId id="301" r:id="rId4"/>
    <p:sldId id="304" r:id="rId5"/>
    <p:sldId id="285" r:id="rId6"/>
    <p:sldId id="280" r:id="rId7"/>
    <p:sldId id="286" r:id="rId8"/>
    <p:sldId id="288" r:id="rId9"/>
    <p:sldId id="290" r:id="rId10"/>
    <p:sldId id="309" r:id="rId11"/>
    <p:sldId id="307" r:id="rId12"/>
    <p:sldId id="293" r:id="rId13"/>
    <p:sldId id="295" r:id="rId14"/>
    <p:sldId id="296" r:id="rId15"/>
    <p:sldId id="315" r:id="rId16"/>
    <p:sldId id="298" r:id="rId17"/>
    <p:sldId id="312" r:id="rId18"/>
    <p:sldId id="313" r:id="rId19"/>
    <p:sldId id="305" r:id="rId2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66FF99"/>
    <a:srgbClr val="0066FF"/>
    <a:srgbClr val="0000FF"/>
    <a:srgbClr val="3399FF"/>
    <a:srgbClr val="66FF66"/>
    <a:srgbClr val="0C2576"/>
    <a:srgbClr val="1D3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87242" autoAdjust="0"/>
  </p:normalViewPr>
  <p:slideViewPr>
    <p:cSldViewPr snapToGrid="0">
      <p:cViewPr varScale="1">
        <p:scale>
          <a:sx n="131" d="100"/>
          <a:sy n="131" d="100"/>
        </p:scale>
        <p:origin x="606" y="12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60" d="100"/>
          <a:sy n="160" d="100"/>
        </p:scale>
        <p:origin x="96" y="-3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Residential</c:v>
                </c:pt>
              </c:strCache>
            </c:strRef>
          </c:tx>
          <c:spPr>
            <a:solidFill>
              <a:schemeClr val="accent6"/>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#,##0_);\(#,##0\)</c:formatCode>
                <c:ptCount val="5"/>
                <c:pt idx="0">
                  <c:v>69096</c:v>
                </c:pt>
                <c:pt idx="1">
                  <c:v>73005</c:v>
                </c:pt>
                <c:pt idx="2">
                  <c:v>73836</c:v>
                </c:pt>
                <c:pt idx="3">
                  <c:v>75366</c:v>
                </c:pt>
                <c:pt idx="4">
                  <c:v>73496</c:v>
                </c:pt>
              </c:numCache>
            </c:numRef>
          </c:val>
          <c:extLst>
            <c:ext xmlns:c16="http://schemas.microsoft.com/office/drawing/2014/chart" uri="{C3380CC4-5D6E-409C-BE32-E72D297353CC}">
              <c16:uniqueId val="{00000000-006B-4189-B789-90EA12A5DF24}"/>
            </c:ext>
          </c:extLst>
        </c:ser>
        <c:ser>
          <c:idx val="1"/>
          <c:order val="1"/>
          <c:tx>
            <c:strRef>
              <c:f>Sheet1!$C$1</c:f>
              <c:strCache>
                <c:ptCount val="1"/>
                <c:pt idx="0">
                  <c:v>Commercial</c:v>
                </c:pt>
              </c:strCache>
            </c:strRef>
          </c:tx>
          <c:spPr>
            <a:solidFill>
              <a:schemeClr val="accent5"/>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#,##0_);\(#,##0\)</c:formatCode>
                <c:ptCount val="5"/>
                <c:pt idx="0">
                  <c:v>85643</c:v>
                </c:pt>
                <c:pt idx="1">
                  <c:v>80032</c:v>
                </c:pt>
                <c:pt idx="2">
                  <c:v>83821</c:v>
                </c:pt>
                <c:pt idx="3">
                  <c:v>86516</c:v>
                </c:pt>
                <c:pt idx="4">
                  <c:v>83398</c:v>
                </c:pt>
              </c:numCache>
            </c:numRef>
          </c:val>
          <c:extLst>
            <c:ext xmlns:c16="http://schemas.microsoft.com/office/drawing/2014/chart" uri="{C3380CC4-5D6E-409C-BE32-E72D297353CC}">
              <c16:uniqueId val="{00000001-006B-4189-B789-90EA12A5DF24}"/>
            </c:ext>
          </c:extLst>
        </c:ser>
        <c:ser>
          <c:idx val="2"/>
          <c:order val="2"/>
          <c:tx>
            <c:strRef>
              <c:f>Sheet1!$D$1</c:f>
              <c:strCache>
                <c:ptCount val="1"/>
                <c:pt idx="0">
                  <c:v>Municipal</c:v>
                </c:pt>
              </c:strCache>
            </c:strRef>
          </c:tx>
          <c:spPr>
            <a:solidFill>
              <a:schemeClr val="accent4"/>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#,##0_);\(#,##0\)</c:formatCode>
                <c:ptCount val="5"/>
                <c:pt idx="0">
                  <c:v>9284</c:v>
                </c:pt>
                <c:pt idx="1">
                  <c:v>8195</c:v>
                </c:pt>
                <c:pt idx="2">
                  <c:v>8995</c:v>
                </c:pt>
                <c:pt idx="3">
                  <c:v>9228</c:v>
                </c:pt>
                <c:pt idx="4">
                  <c:v>8939</c:v>
                </c:pt>
              </c:numCache>
            </c:numRef>
          </c:val>
          <c:extLst>
            <c:ext xmlns:c16="http://schemas.microsoft.com/office/drawing/2014/chart" uri="{C3380CC4-5D6E-409C-BE32-E72D297353CC}">
              <c16:uniqueId val="{00000002-006B-4189-B789-90EA12A5DF24}"/>
            </c:ext>
          </c:extLst>
        </c:ser>
        <c:ser>
          <c:idx val="3"/>
          <c:order val="3"/>
          <c:tx>
            <c:strRef>
              <c:f>Sheet1!$E$1</c:f>
              <c:strCache>
                <c:ptCount val="1"/>
                <c:pt idx="0">
                  <c:v>Street Lighting</c:v>
                </c:pt>
              </c:strCache>
            </c:strRef>
          </c:tx>
          <c:spPr>
            <a:solidFill>
              <a:schemeClr val="accent6">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#,##0_);\(#,##0\)</c:formatCode>
                <c:ptCount val="5"/>
                <c:pt idx="0">
                  <c:v>248</c:v>
                </c:pt>
                <c:pt idx="1">
                  <c:v>172</c:v>
                </c:pt>
                <c:pt idx="2">
                  <c:v>171</c:v>
                </c:pt>
                <c:pt idx="3">
                  <c:v>257</c:v>
                </c:pt>
                <c:pt idx="4">
                  <c:v>275</c:v>
                </c:pt>
              </c:numCache>
            </c:numRef>
          </c:val>
          <c:extLst>
            <c:ext xmlns:c16="http://schemas.microsoft.com/office/drawing/2014/chart" uri="{C3380CC4-5D6E-409C-BE32-E72D297353CC}">
              <c16:uniqueId val="{00000003-006B-4189-B789-90EA12A5DF24}"/>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scaling>
        <c:delete val="0"/>
        <c:axPos val="b"/>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0777012248468"/>
          <c:y val="0.20322712203378265"/>
          <c:w val="0.85835889654418196"/>
          <c:h val="0.70156662384287272"/>
        </c:manualLayout>
      </c:layout>
      <c:barChart>
        <c:barDir val="col"/>
        <c:grouping val="clustered"/>
        <c:varyColors val="0"/>
        <c:ser>
          <c:idx val="0"/>
          <c:order val="0"/>
          <c:tx>
            <c:strRef>
              <c:f>Sheet1!$B$1</c:f>
              <c:strCache>
                <c:ptCount val="1"/>
                <c:pt idx="0">
                  <c:v>Total Revenue</c:v>
                </c:pt>
              </c:strCache>
            </c:strRef>
          </c:tx>
          <c:spPr>
            <a:solidFill>
              <a:schemeClr val="accent6">
                <a:lumMod val="60000"/>
                <a:lumOff val="40000"/>
              </a:schemeClr>
            </a:solidFill>
            <a:ln>
              <a:noFill/>
            </a:ln>
            <a:effectLst/>
          </c:spPr>
          <c:invertIfNegative val="0"/>
          <c:cat>
            <c:strRef>
              <c:f>Sheet1!$A$2:$A$7</c:f>
              <c:strCache>
                <c:ptCount val="6"/>
                <c:pt idx="0">
                  <c:v>2018 Actual</c:v>
                </c:pt>
                <c:pt idx="1">
                  <c:v>2019 Actual</c:v>
                </c:pt>
                <c:pt idx="2">
                  <c:v>2020 Actual</c:v>
                </c:pt>
                <c:pt idx="3">
                  <c:v>2021 Actual</c:v>
                </c:pt>
                <c:pt idx="4">
                  <c:v>2022 Estimate</c:v>
                </c:pt>
                <c:pt idx="5">
                  <c:v>2023 Forecast</c:v>
                </c:pt>
              </c:strCache>
            </c:strRef>
          </c:cat>
          <c:val>
            <c:numRef>
              <c:f>Sheet1!$B$2:$B$7</c:f>
              <c:numCache>
                <c:formatCode>General</c:formatCode>
                <c:ptCount val="6"/>
                <c:pt idx="0">
                  <c:v>29111600</c:v>
                </c:pt>
                <c:pt idx="1">
                  <c:v>28725990</c:v>
                </c:pt>
                <c:pt idx="2">
                  <c:v>27045547</c:v>
                </c:pt>
                <c:pt idx="3">
                  <c:v>32059519</c:v>
                </c:pt>
                <c:pt idx="4">
                  <c:v>35452154</c:v>
                </c:pt>
                <c:pt idx="5">
                  <c:v>37627347</c:v>
                </c:pt>
              </c:numCache>
            </c:numRef>
          </c:val>
          <c:extLst>
            <c:ext xmlns:c16="http://schemas.microsoft.com/office/drawing/2014/chart" uri="{C3380CC4-5D6E-409C-BE32-E72D297353CC}">
              <c16:uniqueId val="{00000000-D97D-4CBD-816D-2967263B94DF}"/>
            </c:ext>
          </c:extLst>
        </c:ser>
        <c:ser>
          <c:idx val="1"/>
          <c:order val="1"/>
          <c:tx>
            <c:strRef>
              <c:f>Sheet1!$C$1</c:f>
              <c:strCache>
                <c:ptCount val="1"/>
                <c:pt idx="0">
                  <c:v>Total Expenses</c:v>
                </c:pt>
              </c:strCache>
            </c:strRef>
          </c:tx>
          <c:spPr>
            <a:solidFill>
              <a:schemeClr val="accent4">
                <a:lumMod val="40000"/>
                <a:lumOff val="60000"/>
              </a:schemeClr>
            </a:solidFill>
            <a:ln>
              <a:noFill/>
            </a:ln>
            <a:effectLst/>
          </c:spPr>
          <c:invertIfNegative val="0"/>
          <c:cat>
            <c:strRef>
              <c:f>Sheet1!$A$2:$A$7</c:f>
              <c:strCache>
                <c:ptCount val="6"/>
                <c:pt idx="0">
                  <c:v>2018 Actual</c:v>
                </c:pt>
                <c:pt idx="1">
                  <c:v>2019 Actual</c:v>
                </c:pt>
                <c:pt idx="2">
                  <c:v>2020 Actual</c:v>
                </c:pt>
                <c:pt idx="3">
                  <c:v>2021 Actual</c:v>
                </c:pt>
                <c:pt idx="4">
                  <c:v>2022 Estimate</c:v>
                </c:pt>
                <c:pt idx="5">
                  <c:v>2023 Forecast</c:v>
                </c:pt>
              </c:strCache>
            </c:strRef>
          </c:cat>
          <c:val>
            <c:numRef>
              <c:f>Sheet1!$C$2:$C$7</c:f>
              <c:numCache>
                <c:formatCode>General</c:formatCode>
                <c:ptCount val="6"/>
                <c:pt idx="0">
                  <c:v>25423572</c:v>
                </c:pt>
                <c:pt idx="1">
                  <c:v>29550656</c:v>
                </c:pt>
                <c:pt idx="2">
                  <c:v>29222382</c:v>
                </c:pt>
                <c:pt idx="3">
                  <c:v>30052040</c:v>
                </c:pt>
                <c:pt idx="4">
                  <c:v>35198702</c:v>
                </c:pt>
                <c:pt idx="5">
                  <c:v>35627174</c:v>
                </c:pt>
              </c:numCache>
            </c:numRef>
          </c:val>
          <c:extLst>
            <c:ext xmlns:c16="http://schemas.microsoft.com/office/drawing/2014/chart" uri="{C3380CC4-5D6E-409C-BE32-E72D297353CC}">
              <c16:uniqueId val="{00000001-D97D-4CBD-816D-2967263B94DF}"/>
            </c:ext>
          </c:extLst>
        </c:ser>
        <c:dLbls>
          <c:showLegendKey val="0"/>
          <c:showVal val="0"/>
          <c:showCatName val="0"/>
          <c:showSerName val="0"/>
          <c:showPercent val="0"/>
          <c:showBubbleSize val="0"/>
        </c:dLbls>
        <c:gapWidth val="79"/>
        <c:overlap val="-21"/>
        <c:axId val="364538736"/>
        <c:axId val="364562448"/>
      </c:barChart>
      <c:lineChart>
        <c:grouping val="standard"/>
        <c:varyColors val="0"/>
        <c:ser>
          <c:idx val="2"/>
          <c:order val="2"/>
          <c:tx>
            <c:strRef>
              <c:f>Sheet1!$D$1</c:f>
              <c:strCache>
                <c:ptCount val="1"/>
                <c:pt idx="0">
                  <c:v>Light Plant Net Income (Loss)</c:v>
                </c:pt>
              </c:strCache>
            </c:strRef>
          </c:tx>
          <c:spPr>
            <a:ln w="28575" cap="rnd">
              <a:solidFill>
                <a:srgbClr val="FF0000"/>
              </a:solidFill>
              <a:round/>
            </a:ln>
            <a:effectLst/>
          </c:spPr>
          <c:marker>
            <c:symbol val="none"/>
          </c:marker>
          <c:cat>
            <c:strRef>
              <c:f>Sheet1!$A$2:$A$7</c:f>
              <c:strCache>
                <c:ptCount val="6"/>
                <c:pt idx="0">
                  <c:v>2018 Actual</c:v>
                </c:pt>
                <c:pt idx="1">
                  <c:v>2019 Actual</c:v>
                </c:pt>
                <c:pt idx="2">
                  <c:v>2020 Actual</c:v>
                </c:pt>
                <c:pt idx="3">
                  <c:v>2021 Actual</c:v>
                </c:pt>
                <c:pt idx="4">
                  <c:v>2022 Estimate</c:v>
                </c:pt>
                <c:pt idx="5">
                  <c:v>2023 Forecast</c:v>
                </c:pt>
              </c:strCache>
            </c:strRef>
          </c:cat>
          <c:val>
            <c:numRef>
              <c:f>Sheet1!$D$2:$D$7</c:f>
              <c:numCache>
                <c:formatCode>General</c:formatCode>
                <c:ptCount val="6"/>
                <c:pt idx="0">
                  <c:v>3688028</c:v>
                </c:pt>
                <c:pt idx="1">
                  <c:v>-824666</c:v>
                </c:pt>
                <c:pt idx="2">
                  <c:v>-2176835</c:v>
                </c:pt>
                <c:pt idx="3">
                  <c:v>2007480</c:v>
                </c:pt>
                <c:pt idx="4">
                  <c:v>253452</c:v>
                </c:pt>
                <c:pt idx="5">
                  <c:v>2000174</c:v>
                </c:pt>
              </c:numCache>
            </c:numRef>
          </c:val>
          <c:smooth val="0"/>
          <c:extLst>
            <c:ext xmlns:c16="http://schemas.microsoft.com/office/drawing/2014/chart" uri="{C3380CC4-5D6E-409C-BE32-E72D297353CC}">
              <c16:uniqueId val="{00000002-D97D-4CBD-816D-2967263B94DF}"/>
            </c:ext>
          </c:extLst>
        </c:ser>
        <c:dLbls>
          <c:showLegendKey val="0"/>
          <c:showVal val="0"/>
          <c:showCatName val="0"/>
          <c:showSerName val="0"/>
          <c:showPercent val="0"/>
          <c:showBubbleSize val="0"/>
        </c:dLbls>
        <c:marker val="1"/>
        <c:smooth val="0"/>
        <c:axId val="364538736"/>
        <c:axId val="364562448"/>
      </c:lineChart>
      <c:catAx>
        <c:axId val="364538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562448"/>
        <c:crosses val="autoZero"/>
        <c:auto val="1"/>
        <c:lblAlgn val="ctr"/>
        <c:lblOffset val="100"/>
        <c:noMultiLvlLbl val="0"/>
      </c:catAx>
      <c:valAx>
        <c:axId val="364562448"/>
        <c:scaling>
          <c:orientation val="minMax"/>
          <c:max val="38000000"/>
          <c:min val="-200000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538736"/>
        <c:crosses val="autoZero"/>
        <c:crossBetween val="between"/>
        <c:majorUnit val="5000000"/>
      </c:valAx>
      <c:spPr>
        <a:noFill/>
        <a:ln>
          <a:noFill/>
        </a:ln>
        <a:effectLst/>
      </c:spPr>
    </c:plotArea>
    <c:legend>
      <c:legendPos val="b"/>
      <c:layout>
        <c:manualLayout>
          <c:xMode val="edge"/>
          <c:yMode val="edge"/>
          <c:x val="0.13426249453193351"/>
          <c:y val="7.3235065002565283E-2"/>
          <c:w val="0.84258612204724415"/>
          <c:h val="8.14675647227597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Residential</c:v>
                </c:pt>
              </c:strCache>
            </c:strRef>
          </c:tx>
          <c:spPr>
            <a:solidFill>
              <a:schemeClr val="accent6"/>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"$"#,##0_);\("$"#,##0\)</c:formatCode>
                <c:ptCount val="5"/>
                <c:pt idx="0">
                  <c:v>11025710</c:v>
                </c:pt>
                <c:pt idx="1">
                  <c:v>11542201</c:v>
                </c:pt>
                <c:pt idx="2">
                  <c:v>12009986</c:v>
                </c:pt>
                <c:pt idx="3">
                  <c:v>16290098</c:v>
                </c:pt>
                <c:pt idx="4">
                  <c:v>14467157</c:v>
                </c:pt>
              </c:numCache>
            </c:numRef>
          </c:val>
          <c:extLst>
            <c:ext xmlns:c16="http://schemas.microsoft.com/office/drawing/2014/chart" uri="{C3380CC4-5D6E-409C-BE32-E72D297353CC}">
              <c16:uniqueId val="{00000000-4EEA-4479-87EB-F5D1F9D24161}"/>
            </c:ext>
          </c:extLst>
        </c:ser>
        <c:ser>
          <c:idx val="1"/>
          <c:order val="1"/>
          <c:tx>
            <c:strRef>
              <c:f>Sheet1!$C$1</c:f>
              <c:strCache>
                <c:ptCount val="1"/>
                <c:pt idx="0">
                  <c:v>Commercial</c:v>
                </c:pt>
              </c:strCache>
            </c:strRef>
          </c:tx>
          <c:spPr>
            <a:solidFill>
              <a:schemeClr val="accent5"/>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"$"#,##0_);\("$"#,##0\)</c:formatCode>
                <c:ptCount val="5"/>
                <c:pt idx="0">
                  <c:v>13020451</c:v>
                </c:pt>
                <c:pt idx="1">
                  <c:v>11971900</c:v>
                </c:pt>
                <c:pt idx="2">
                  <c:v>11949651</c:v>
                </c:pt>
                <c:pt idx="3">
                  <c:v>17548806</c:v>
                </c:pt>
                <c:pt idx="4">
                  <c:v>14556020</c:v>
                </c:pt>
              </c:numCache>
            </c:numRef>
          </c:val>
          <c:extLst>
            <c:ext xmlns:c16="http://schemas.microsoft.com/office/drawing/2014/chart" uri="{C3380CC4-5D6E-409C-BE32-E72D297353CC}">
              <c16:uniqueId val="{00000001-4EEA-4479-87EB-F5D1F9D24161}"/>
            </c:ext>
          </c:extLst>
        </c:ser>
        <c:ser>
          <c:idx val="2"/>
          <c:order val="2"/>
          <c:tx>
            <c:strRef>
              <c:f>Sheet1!$D$1</c:f>
              <c:strCache>
                <c:ptCount val="1"/>
                <c:pt idx="0">
                  <c:v>Municipal</c:v>
                </c:pt>
              </c:strCache>
            </c:strRef>
          </c:tx>
          <c:spPr>
            <a:solidFill>
              <a:schemeClr val="accent4"/>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"$"#,##0_);\("$"#,##0\)</c:formatCode>
                <c:ptCount val="5"/>
                <c:pt idx="0">
                  <c:v>1503658</c:v>
                </c:pt>
                <c:pt idx="1">
                  <c:v>1400162</c:v>
                </c:pt>
                <c:pt idx="2">
                  <c:v>1611644</c:v>
                </c:pt>
                <c:pt idx="3">
                  <c:v>1947576</c:v>
                </c:pt>
                <c:pt idx="4">
                  <c:v>1779627</c:v>
                </c:pt>
              </c:numCache>
            </c:numRef>
          </c:val>
          <c:extLst>
            <c:ext xmlns:c16="http://schemas.microsoft.com/office/drawing/2014/chart" uri="{C3380CC4-5D6E-409C-BE32-E72D297353CC}">
              <c16:uniqueId val="{00000002-4EEA-4479-87EB-F5D1F9D24161}"/>
            </c:ext>
          </c:extLst>
        </c:ser>
        <c:ser>
          <c:idx val="3"/>
          <c:order val="3"/>
          <c:tx>
            <c:strRef>
              <c:f>Sheet1!$E$1</c:f>
              <c:strCache>
                <c:ptCount val="1"/>
                <c:pt idx="0">
                  <c:v>Street Lighting</c:v>
                </c:pt>
              </c:strCache>
            </c:strRef>
          </c:tx>
          <c:spPr>
            <a:solidFill>
              <a:schemeClr val="accent6">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"$"#,##0_);\("$"#,##0\)</c:formatCode>
                <c:ptCount val="5"/>
                <c:pt idx="0">
                  <c:v>14161</c:v>
                </c:pt>
                <c:pt idx="1">
                  <c:v>22899</c:v>
                </c:pt>
                <c:pt idx="2">
                  <c:v>21296</c:v>
                </c:pt>
                <c:pt idx="3">
                  <c:v>45185</c:v>
                </c:pt>
                <c:pt idx="4">
                  <c:v>39632</c:v>
                </c:pt>
              </c:numCache>
            </c:numRef>
          </c:val>
          <c:extLst>
            <c:ext xmlns:c16="http://schemas.microsoft.com/office/drawing/2014/chart" uri="{C3380CC4-5D6E-409C-BE32-E72D297353CC}">
              <c16:uniqueId val="{00000003-4EEA-4479-87EB-F5D1F9D24161}"/>
            </c:ext>
          </c:extLst>
        </c:ser>
        <c:ser>
          <c:idx val="4"/>
          <c:order val="4"/>
          <c:tx>
            <c:strRef>
              <c:f>Sheet1!$F$1</c:f>
              <c:strCache>
                <c:ptCount val="1"/>
                <c:pt idx="0">
                  <c:v>REC Charge</c:v>
                </c:pt>
              </c:strCache>
            </c:strRef>
          </c:tx>
          <c:spPr>
            <a:solidFill>
              <a:srgbClr val="990000"/>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Sheet1!$F$2:$F$6</c:f>
              <c:numCache>
                <c:formatCode>"$"#,##0_);\("$"#,##0\)</c:formatCode>
                <c:ptCount val="5"/>
                <c:pt idx="0">
                  <c:v>1642716</c:v>
                </c:pt>
                <c:pt idx="1">
                  <c:v>1801988</c:v>
                </c:pt>
                <c:pt idx="2">
                  <c:v>3363741</c:v>
                </c:pt>
                <c:pt idx="3">
                  <c:v>3427324</c:v>
                </c:pt>
                <c:pt idx="4">
                  <c:v>3326576</c:v>
                </c:pt>
              </c:numCache>
            </c:numRef>
          </c:val>
          <c:extLst>
            <c:ext xmlns:c16="http://schemas.microsoft.com/office/drawing/2014/chart" uri="{C3380CC4-5D6E-409C-BE32-E72D297353CC}">
              <c16:uniqueId val="{00000004-4EEA-4479-87EB-F5D1F9D24161}"/>
            </c:ext>
          </c:extLst>
        </c:ser>
        <c:ser>
          <c:idx val="5"/>
          <c:order val="5"/>
          <c:tx>
            <c:strRef>
              <c:f>Sheet1!$G$1</c:f>
              <c:strCache>
                <c:ptCount val="1"/>
                <c:pt idx="0">
                  <c:v>Private Lighting</c:v>
                </c:pt>
              </c:strCache>
            </c:strRef>
          </c:tx>
          <c:spPr>
            <a:solidFill>
              <a:schemeClr val="accent4">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Sheet1!$G$2:$G$6</c:f>
              <c:numCache>
                <c:formatCode>"$"#,##0_);\("$"#,##0\)</c:formatCode>
                <c:ptCount val="5"/>
                <c:pt idx="0">
                  <c:v>1676</c:v>
                </c:pt>
                <c:pt idx="1">
                  <c:v>0</c:v>
                </c:pt>
                <c:pt idx="2">
                  <c:v>0</c:v>
                </c:pt>
                <c:pt idx="3">
                  <c:v>0</c:v>
                </c:pt>
                <c:pt idx="4">
                  <c:v>0</c:v>
                </c:pt>
              </c:numCache>
            </c:numRef>
          </c:val>
          <c:extLst>
            <c:ext xmlns:c16="http://schemas.microsoft.com/office/drawing/2014/chart" uri="{C3380CC4-5D6E-409C-BE32-E72D297353CC}">
              <c16:uniqueId val="{00000006-4EEA-4479-87EB-F5D1F9D24161}"/>
            </c:ext>
          </c:extLst>
        </c:ser>
        <c:ser>
          <c:idx val="6"/>
          <c:order val="6"/>
          <c:tx>
            <c:strRef>
              <c:f>Sheet1!$H$1</c:f>
              <c:strCache>
                <c:ptCount val="1"/>
                <c:pt idx="0">
                  <c:v>Unbilled</c:v>
                </c:pt>
              </c:strCache>
            </c:strRef>
          </c:tx>
          <c:spPr>
            <a:solidFill>
              <a:schemeClr val="accent6">
                <a:lumMod val="80000"/>
                <a:lumOff val="2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Sheet1!$H$2:$H$6</c:f>
              <c:numCache>
                <c:formatCode>"$"#,##0_);\("$"#,##0\)</c:formatCode>
                <c:ptCount val="5"/>
                <c:pt idx="0">
                  <c:v>344547</c:v>
                </c:pt>
                <c:pt idx="1">
                  <c:v>62226</c:v>
                </c:pt>
                <c:pt idx="2">
                  <c:v>137113</c:v>
                </c:pt>
                <c:pt idx="3">
                  <c:v>141226</c:v>
                </c:pt>
                <c:pt idx="4">
                  <c:v>43954</c:v>
                </c:pt>
              </c:numCache>
            </c:numRef>
          </c:val>
          <c:extLst>
            <c:ext xmlns:c16="http://schemas.microsoft.com/office/drawing/2014/chart" uri="{C3380CC4-5D6E-409C-BE32-E72D297353CC}">
              <c16:uniqueId val="{00000001-FDDF-409D-86E5-01BAFCC49D5F}"/>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40000000"/>
          <c:min val="0"/>
        </c:scaling>
        <c:delete val="0"/>
        <c:axPos val="b"/>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majorUnit val="10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Energy</c:v>
                </c:pt>
              </c:strCache>
            </c:strRef>
          </c:tx>
          <c:spPr>
            <a:solidFill>
              <a:schemeClr val="accent6"/>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"$"#,##0_);\("$"#,##0\)</c:formatCode>
                <c:ptCount val="5"/>
                <c:pt idx="0">
                  <c:v>8604179</c:v>
                </c:pt>
                <c:pt idx="1">
                  <c:v>8382357</c:v>
                </c:pt>
                <c:pt idx="2">
                  <c:v>9025985</c:v>
                </c:pt>
                <c:pt idx="3">
                  <c:v>12776952</c:v>
                </c:pt>
                <c:pt idx="4">
                  <c:v>12472210</c:v>
                </c:pt>
              </c:numCache>
            </c:numRef>
          </c:val>
          <c:extLst>
            <c:ext xmlns:c16="http://schemas.microsoft.com/office/drawing/2014/chart" uri="{C3380CC4-5D6E-409C-BE32-E72D297353CC}">
              <c16:uniqueId val="{00000000-E09C-4853-87D7-280ADEC1E401}"/>
            </c:ext>
          </c:extLst>
        </c:ser>
        <c:ser>
          <c:idx val="1"/>
          <c:order val="1"/>
          <c:tx>
            <c:strRef>
              <c:f>Sheet1!$C$1</c:f>
              <c:strCache>
                <c:ptCount val="1"/>
                <c:pt idx="0">
                  <c:v>Forward Capacity</c:v>
                </c:pt>
              </c:strCache>
            </c:strRef>
          </c:tx>
          <c:spPr>
            <a:solidFill>
              <a:schemeClr val="accent5"/>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"$"#,##0_);\("$"#,##0\)</c:formatCode>
                <c:ptCount val="5"/>
                <c:pt idx="0">
                  <c:v>3994165</c:v>
                </c:pt>
                <c:pt idx="1">
                  <c:v>3325570</c:v>
                </c:pt>
                <c:pt idx="2">
                  <c:v>2925630</c:v>
                </c:pt>
                <c:pt idx="3">
                  <c:v>2344633</c:v>
                </c:pt>
                <c:pt idx="4">
                  <c:v>2478544</c:v>
                </c:pt>
              </c:numCache>
            </c:numRef>
          </c:val>
          <c:extLst>
            <c:ext xmlns:c16="http://schemas.microsoft.com/office/drawing/2014/chart" uri="{C3380CC4-5D6E-409C-BE32-E72D297353CC}">
              <c16:uniqueId val="{00000001-E09C-4853-87D7-280ADEC1E401}"/>
            </c:ext>
          </c:extLst>
        </c:ser>
        <c:ser>
          <c:idx val="2"/>
          <c:order val="2"/>
          <c:tx>
            <c:strRef>
              <c:f>Sheet1!$D$1</c:f>
              <c:strCache>
                <c:ptCount val="1"/>
                <c:pt idx="0">
                  <c:v>Transmission</c:v>
                </c:pt>
              </c:strCache>
            </c:strRef>
          </c:tx>
          <c:spPr>
            <a:solidFill>
              <a:schemeClr val="accent4"/>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"$"#,##0_);\("$"#,##0\)</c:formatCode>
                <c:ptCount val="5"/>
                <c:pt idx="0">
                  <c:v>3583280</c:v>
                </c:pt>
                <c:pt idx="1">
                  <c:v>3826593</c:v>
                </c:pt>
                <c:pt idx="2">
                  <c:v>4516039</c:v>
                </c:pt>
                <c:pt idx="3">
                  <c:v>4835897</c:v>
                </c:pt>
                <c:pt idx="4">
                  <c:v>5151826</c:v>
                </c:pt>
              </c:numCache>
            </c:numRef>
          </c:val>
          <c:extLst>
            <c:ext xmlns:c16="http://schemas.microsoft.com/office/drawing/2014/chart" uri="{C3380CC4-5D6E-409C-BE32-E72D297353CC}">
              <c16:uniqueId val="{00000002-E09C-4853-87D7-280ADEC1E401}"/>
            </c:ext>
          </c:extLst>
        </c:ser>
        <c:ser>
          <c:idx val="3"/>
          <c:order val="3"/>
          <c:tx>
            <c:strRef>
              <c:f>Sheet1!$E$1</c:f>
              <c:strCache>
                <c:ptCount val="1"/>
                <c:pt idx="0">
                  <c:v>Fixed &amp; Other</c:v>
                </c:pt>
              </c:strCache>
            </c:strRef>
          </c:tx>
          <c:spPr>
            <a:solidFill>
              <a:schemeClr val="accent6">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"$"#,##0_);\("$"#,##0\)</c:formatCode>
                <c:ptCount val="5"/>
                <c:pt idx="0">
                  <c:v>1832812</c:v>
                </c:pt>
                <c:pt idx="1">
                  <c:v>1865225</c:v>
                </c:pt>
                <c:pt idx="2">
                  <c:v>1910340</c:v>
                </c:pt>
                <c:pt idx="3">
                  <c:v>2022525</c:v>
                </c:pt>
                <c:pt idx="4">
                  <c:v>1636214</c:v>
                </c:pt>
              </c:numCache>
            </c:numRef>
          </c:val>
          <c:extLst>
            <c:ext xmlns:c16="http://schemas.microsoft.com/office/drawing/2014/chart" uri="{C3380CC4-5D6E-409C-BE32-E72D297353CC}">
              <c16:uniqueId val="{00000003-E09C-4853-87D7-280ADEC1E401}"/>
            </c:ext>
          </c:extLst>
        </c:ser>
        <c:ser>
          <c:idx val="4"/>
          <c:order val="4"/>
          <c:tx>
            <c:strRef>
              <c:f>Sheet1!$F$1</c:f>
              <c:strCache>
                <c:ptCount val="1"/>
                <c:pt idx="0">
                  <c:v>REC's</c:v>
                </c:pt>
              </c:strCache>
            </c:strRef>
          </c:tx>
          <c:spPr>
            <a:solidFill>
              <a:schemeClr val="accent1">
                <a:lumMod val="60000"/>
                <a:lumOff val="4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Sheet1!$F$2:$F$6</c:f>
              <c:numCache>
                <c:formatCode>"$"#,##0_);\("$"#,##0\)</c:formatCode>
                <c:ptCount val="5"/>
                <c:pt idx="0">
                  <c:v>1642716</c:v>
                </c:pt>
                <c:pt idx="1">
                  <c:v>1801988</c:v>
                </c:pt>
                <c:pt idx="2">
                  <c:v>3363741</c:v>
                </c:pt>
                <c:pt idx="3">
                  <c:v>3427324</c:v>
                </c:pt>
                <c:pt idx="4">
                  <c:v>3326576</c:v>
                </c:pt>
              </c:numCache>
            </c:numRef>
          </c:val>
          <c:extLst>
            <c:ext xmlns:c16="http://schemas.microsoft.com/office/drawing/2014/chart" uri="{C3380CC4-5D6E-409C-BE32-E72D297353CC}">
              <c16:uniqueId val="{00000004-E09C-4853-87D7-280ADEC1E401}"/>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26000000"/>
          <c:min val="0"/>
        </c:scaling>
        <c:delete val="0"/>
        <c:axPos val="b"/>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Grid Mix</c:v>
                </c:pt>
              </c:strCache>
            </c:strRef>
          </c:tx>
          <c:spPr>
            <a:solidFill>
              <a:schemeClr val="accent6"/>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#,##0.00</c:formatCode>
                <c:ptCount val="5"/>
                <c:pt idx="0">
                  <c:v>100809</c:v>
                </c:pt>
                <c:pt idx="1">
                  <c:v>101259</c:v>
                </c:pt>
                <c:pt idx="2">
                  <c:v>75025</c:v>
                </c:pt>
                <c:pt idx="3">
                  <c:v>48569</c:v>
                </c:pt>
                <c:pt idx="4">
                  <c:v>31198</c:v>
                </c:pt>
              </c:numCache>
            </c:numRef>
          </c:val>
          <c:extLst>
            <c:ext xmlns:c16="http://schemas.microsoft.com/office/drawing/2014/chart" uri="{C3380CC4-5D6E-409C-BE32-E72D297353CC}">
              <c16:uniqueId val="{00000000-B91A-4853-A812-2B7BFE51C12A}"/>
            </c:ext>
          </c:extLst>
        </c:ser>
        <c:ser>
          <c:idx val="1"/>
          <c:order val="1"/>
          <c:tx>
            <c:strRef>
              <c:f>Sheet1!$C$1</c:f>
              <c:strCache>
                <c:ptCount val="1"/>
                <c:pt idx="0">
                  <c:v>Spot</c:v>
                </c:pt>
              </c:strCache>
            </c:strRef>
          </c:tx>
          <c:spPr>
            <a:solidFill>
              <a:schemeClr val="accent5"/>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#,##0.00</c:formatCode>
                <c:ptCount val="5"/>
                <c:pt idx="0">
                  <c:v>19416</c:v>
                </c:pt>
                <c:pt idx="1">
                  <c:v>11658</c:v>
                </c:pt>
                <c:pt idx="2">
                  <c:v>27078</c:v>
                </c:pt>
                <c:pt idx="3">
                  <c:v>34992</c:v>
                </c:pt>
                <c:pt idx="4">
                  <c:v>36935</c:v>
                </c:pt>
              </c:numCache>
            </c:numRef>
          </c:val>
          <c:extLst>
            <c:ext xmlns:c16="http://schemas.microsoft.com/office/drawing/2014/chart" uri="{C3380CC4-5D6E-409C-BE32-E72D297353CC}">
              <c16:uniqueId val="{00000001-B91A-4853-A812-2B7BFE51C12A}"/>
            </c:ext>
          </c:extLst>
        </c:ser>
        <c:ser>
          <c:idx val="2"/>
          <c:order val="2"/>
          <c:tx>
            <c:strRef>
              <c:f>Sheet1!$D$1</c:f>
              <c:strCache>
                <c:ptCount val="1"/>
                <c:pt idx="0">
                  <c:v>Hydro-Electric</c:v>
                </c:pt>
              </c:strCache>
            </c:strRef>
          </c:tx>
          <c:spPr>
            <a:solidFill>
              <a:schemeClr val="accent4"/>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#,##0.00</c:formatCode>
                <c:ptCount val="5"/>
                <c:pt idx="0">
                  <c:v>18702</c:v>
                </c:pt>
                <c:pt idx="1">
                  <c:v>19199</c:v>
                </c:pt>
                <c:pt idx="2">
                  <c:v>22528</c:v>
                </c:pt>
                <c:pt idx="3">
                  <c:v>19996</c:v>
                </c:pt>
                <c:pt idx="4">
                  <c:v>31205</c:v>
                </c:pt>
              </c:numCache>
            </c:numRef>
          </c:val>
          <c:extLst>
            <c:ext xmlns:c16="http://schemas.microsoft.com/office/drawing/2014/chart" uri="{C3380CC4-5D6E-409C-BE32-E72D297353CC}">
              <c16:uniqueId val="{00000002-B91A-4853-A812-2B7BFE51C12A}"/>
            </c:ext>
          </c:extLst>
        </c:ser>
        <c:ser>
          <c:idx val="3"/>
          <c:order val="3"/>
          <c:tx>
            <c:strRef>
              <c:f>Sheet1!$E$1</c:f>
              <c:strCache>
                <c:ptCount val="1"/>
                <c:pt idx="0">
                  <c:v>Landfill</c:v>
                </c:pt>
              </c:strCache>
            </c:strRef>
          </c:tx>
          <c:spPr>
            <a:solidFill>
              <a:schemeClr val="accent6">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#,##0.00</c:formatCode>
                <c:ptCount val="5"/>
                <c:pt idx="0">
                  <c:v>3943</c:v>
                </c:pt>
                <c:pt idx="1">
                  <c:v>4309</c:v>
                </c:pt>
                <c:pt idx="2">
                  <c:v>4309</c:v>
                </c:pt>
                <c:pt idx="3">
                  <c:v>5085</c:v>
                </c:pt>
                <c:pt idx="4">
                  <c:v>4360</c:v>
                </c:pt>
              </c:numCache>
            </c:numRef>
          </c:val>
          <c:extLst>
            <c:ext xmlns:c16="http://schemas.microsoft.com/office/drawing/2014/chart" uri="{C3380CC4-5D6E-409C-BE32-E72D297353CC}">
              <c16:uniqueId val="{00000003-B91A-4853-A812-2B7BFE51C12A}"/>
            </c:ext>
          </c:extLst>
        </c:ser>
        <c:ser>
          <c:idx val="4"/>
          <c:order val="4"/>
          <c:tx>
            <c:strRef>
              <c:f>Sheet1!$F$1</c:f>
              <c:strCache>
                <c:ptCount val="1"/>
                <c:pt idx="0">
                  <c:v>Solar</c:v>
                </c:pt>
              </c:strCache>
            </c:strRef>
          </c:tx>
          <c:spPr>
            <a:solidFill>
              <a:schemeClr val="accent1">
                <a:lumMod val="60000"/>
                <a:lumOff val="4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Sheet1!$F$2:$F$6</c:f>
              <c:numCache>
                <c:formatCode>#,##0.00</c:formatCode>
                <c:ptCount val="5"/>
                <c:pt idx="0">
                  <c:v>10930</c:v>
                </c:pt>
                <c:pt idx="1">
                  <c:v>10917</c:v>
                </c:pt>
                <c:pt idx="2">
                  <c:v>10312</c:v>
                </c:pt>
                <c:pt idx="3">
                  <c:v>11114</c:v>
                </c:pt>
                <c:pt idx="4">
                  <c:v>10199</c:v>
                </c:pt>
              </c:numCache>
            </c:numRef>
          </c:val>
          <c:extLst>
            <c:ext xmlns:c16="http://schemas.microsoft.com/office/drawing/2014/chart" uri="{C3380CC4-5D6E-409C-BE32-E72D297353CC}">
              <c16:uniqueId val="{00000004-B91A-4853-A812-2B7BFE51C12A}"/>
            </c:ext>
          </c:extLst>
        </c:ser>
        <c:ser>
          <c:idx val="5"/>
          <c:order val="5"/>
          <c:tx>
            <c:strRef>
              <c:f>Sheet1!$G$1</c:f>
              <c:strCache>
                <c:ptCount val="1"/>
                <c:pt idx="0">
                  <c:v>Wind</c:v>
                </c:pt>
              </c:strCache>
            </c:strRef>
          </c:tx>
          <c:spPr>
            <a:solidFill>
              <a:schemeClr val="accent4">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Sheet1!$G$2:$G$6</c:f>
              <c:numCache>
                <c:formatCode>#,##0.00</c:formatCode>
                <c:ptCount val="5"/>
                <c:pt idx="0">
                  <c:v>16919</c:v>
                </c:pt>
                <c:pt idx="1">
                  <c:v>15927</c:v>
                </c:pt>
                <c:pt idx="2">
                  <c:v>16708</c:v>
                </c:pt>
                <c:pt idx="3">
                  <c:v>21754</c:v>
                </c:pt>
                <c:pt idx="4">
                  <c:v>22535</c:v>
                </c:pt>
              </c:numCache>
            </c:numRef>
          </c:val>
          <c:extLst>
            <c:ext xmlns:c16="http://schemas.microsoft.com/office/drawing/2014/chart" uri="{C3380CC4-5D6E-409C-BE32-E72D297353CC}">
              <c16:uniqueId val="{00000001-E657-4C0F-8DEF-259A63BF9E9B}"/>
            </c:ext>
          </c:extLst>
        </c:ser>
        <c:ser>
          <c:idx val="6"/>
          <c:order val="6"/>
          <c:tx>
            <c:strRef>
              <c:f>Sheet1!$H$1</c:f>
              <c:strCache>
                <c:ptCount val="1"/>
                <c:pt idx="0">
                  <c:v>Nuclear</c:v>
                </c:pt>
              </c:strCache>
            </c:strRef>
          </c:tx>
          <c:spPr>
            <a:solidFill>
              <a:schemeClr val="accent6">
                <a:lumMod val="80000"/>
                <a:lumOff val="2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Sheet1!$H$2:$H$6</c:f>
              <c:numCache>
                <c:formatCode>#,##0.00</c:formatCode>
                <c:ptCount val="5"/>
                <c:pt idx="0">
                  <c:v>0</c:v>
                </c:pt>
                <c:pt idx="1">
                  <c:v>4392</c:v>
                </c:pt>
                <c:pt idx="2">
                  <c:v>17520</c:v>
                </c:pt>
                <c:pt idx="3">
                  <c:v>35040</c:v>
                </c:pt>
                <c:pt idx="4">
                  <c:v>35040</c:v>
                </c:pt>
              </c:numCache>
            </c:numRef>
          </c:val>
          <c:extLst>
            <c:ext xmlns:c16="http://schemas.microsoft.com/office/drawing/2014/chart" uri="{C3380CC4-5D6E-409C-BE32-E72D297353CC}">
              <c16:uniqueId val="{00000000-B1B9-41AA-AE34-1C860705C706}"/>
            </c:ext>
          </c:extLst>
        </c:ser>
        <c:dLbls>
          <c:showLegendKey val="0"/>
          <c:showVal val="0"/>
          <c:showCatName val="0"/>
          <c:showSerName val="0"/>
          <c:showPercent val="0"/>
          <c:showBubbleSize val="0"/>
        </c:dLbls>
        <c:gapWidth val="150"/>
        <c:overlap val="100"/>
        <c:axId val="991694800"/>
        <c:axId val="991695632"/>
      </c:barChart>
      <c:catAx>
        <c:axId val="991694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1695632"/>
        <c:crosses val="autoZero"/>
        <c:auto val="1"/>
        <c:lblAlgn val="ctr"/>
        <c:lblOffset val="100"/>
        <c:noMultiLvlLbl val="0"/>
      </c:catAx>
      <c:valAx>
        <c:axId val="991695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169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Purchased Power</c:v>
                </c:pt>
              </c:strCache>
            </c:strRef>
          </c:tx>
          <c:spPr>
            <a:solidFill>
              <a:schemeClr val="accent6"/>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"$"#,##0_);\("$"#,##0\)</c:formatCode>
                <c:ptCount val="5"/>
                <c:pt idx="0">
                  <c:v>20199028</c:v>
                </c:pt>
                <c:pt idx="1">
                  <c:v>19201733</c:v>
                </c:pt>
                <c:pt idx="2">
                  <c:v>21741734</c:v>
                </c:pt>
                <c:pt idx="3">
                  <c:v>25407332</c:v>
                </c:pt>
                <c:pt idx="4">
                  <c:v>25065369</c:v>
                </c:pt>
              </c:numCache>
            </c:numRef>
          </c:val>
          <c:extLst>
            <c:ext xmlns:c16="http://schemas.microsoft.com/office/drawing/2014/chart" uri="{C3380CC4-5D6E-409C-BE32-E72D297353CC}">
              <c16:uniqueId val="{00000000-292B-4A36-BB34-0F732CF70B76}"/>
            </c:ext>
          </c:extLst>
        </c:ser>
        <c:ser>
          <c:idx val="1"/>
          <c:order val="1"/>
          <c:tx>
            <c:strRef>
              <c:f>Sheet1!$C$1</c:f>
              <c:strCache>
                <c:ptCount val="1"/>
                <c:pt idx="0">
                  <c:v>Operation &amp; Maint</c:v>
                </c:pt>
              </c:strCache>
            </c:strRef>
          </c:tx>
          <c:spPr>
            <a:solidFill>
              <a:schemeClr val="accent5"/>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"$"#,##0_);\("$"#,##0\)</c:formatCode>
                <c:ptCount val="5"/>
                <c:pt idx="0">
                  <c:v>6809095</c:v>
                </c:pt>
                <c:pt idx="1">
                  <c:v>7499493</c:v>
                </c:pt>
                <c:pt idx="2">
                  <c:v>5780982</c:v>
                </c:pt>
                <c:pt idx="3">
                  <c:v>7350871</c:v>
                </c:pt>
                <c:pt idx="4">
                  <c:v>8003478</c:v>
                </c:pt>
              </c:numCache>
            </c:numRef>
          </c:val>
          <c:extLst>
            <c:ext xmlns:c16="http://schemas.microsoft.com/office/drawing/2014/chart" uri="{C3380CC4-5D6E-409C-BE32-E72D297353CC}">
              <c16:uniqueId val="{00000001-292B-4A36-BB34-0F732CF70B76}"/>
            </c:ext>
          </c:extLst>
        </c:ser>
        <c:ser>
          <c:idx val="2"/>
          <c:order val="2"/>
          <c:tx>
            <c:strRef>
              <c:f>Sheet1!$D$1</c:f>
              <c:strCache>
                <c:ptCount val="1"/>
                <c:pt idx="0">
                  <c:v>Depreciation</c:v>
                </c:pt>
              </c:strCache>
            </c:strRef>
          </c:tx>
          <c:spPr>
            <a:solidFill>
              <a:schemeClr val="accent4"/>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"$"#,##0_);\("$"#,##0\)</c:formatCode>
                <c:ptCount val="5"/>
                <c:pt idx="0">
                  <c:v>1927034</c:v>
                </c:pt>
                <c:pt idx="1">
                  <c:v>1901850</c:v>
                </c:pt>
                <c:pt idx="2">
                  <c:v>1951974</c:v>
                </c:pt>
                <c:pt idx="3">
                  <c:v>1900352</c:v>
                </c:pt>
                <c:pt idx="4">
                  <c:v>2009127</c:v>
                </c:pt>
              </c:numCache>
            </c:numRef>
          </c:val>
          <c:extLst>
            <c:ext xmlns:c16="http://schemas.microsoft.com/office/drawing/2014/chart" uri="{C3380CC4-5D6E-409C-BE32-E72D297353CC}">
              <c16:uniqueId val="{00000002-292B-4A36-BB34-0F732CF70B76}"/>
            </c:ext>
          </c:extLst>
        </c:ser>
        <c:ser>
          <c:idx val="3"/>
          <c:order val="3"/>
          <c:tx>
            <c:strRef>
              <c:f>Sheet1!$E$1</c:f>
              <c:strCache>
                <c:ptCount val="1"/>
                <c:pt idx="0">
                  <c:v>Debt Service Interest</c:v>
                </c:pt>
              </c:strCache>
            </c:strRef>
          </c:tx>
          <c:spPr>
            <a:solidFill>
              <a:schemeClr val="accent6">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"$"#,##0_);\("$"#,##0\)</c:formatCode>
                <c:ptCount val="5"/>
                <c:pt idx="0">
                  <c:v>163500</c:v>
                </c:pt>
                <c:pt idx="1">
                  <c:v>144806</c:v>
                </c:pt>
                <c:pt idx="2">
                  <c:v>125850</c:v>
                </c:pt>
                <c:pt idx="3">
                  <c:v>96147</c:v>
                </c:pt>
                <c:pt idx="4">
                  <c:v>90200</c:v>
                </c:pt>
              </c:numCache>
            </c:numRef>
          </c:val>
          <c:extLst>
            <c:ext xmlns:c16="http://schemas.microsoft.com/office/drawing/2014/chart" uri="{C3380CC4-5D6E-409C-BE32-E72D297353CC}">
              <c16:uniqueId val="{00000003-292B-4A36-BB34-0F732CF70B76}"/>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35000000"/>
          <c:min val="0"/>
        </c:scaling>
        <c:delete val="0"/>
        <c:axPos val="b"/>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Residential</c:v>
                </c:pt>
              </c:strCache>
            </c:strRef>
          </c:tx>
          <c:spPr>
            <a:solidFill>
              <a:schemeClr val="accent6"/>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_(* #,##0.00_);_(* \(#,##0.00\);_(* "-"??_);_(@_)</c:formatCode>
                <c:ptCount val="5"/>
                <c:pt idx="0">
                  <c:v>975279</c:v>
                </c:pt>
                <c:pt idx="1">
                  <c:v>1066677</c:v>
                </c:pt>
                <c:pt idx="2">
                  <c:v>1139657</c:v>
                </c:pt>
                <c:pt idx="3">
                  <c:v>1209115</c:v>
                </c:pt>
                <c:pt idx="4">
                  <c:v>1299356</c:v>
                </c:pt>
              </c:numCache>
            </c:numRef>
          </c:val>
          <c:extLst>
            <c:ext xmlns:c16="http://schemas.microsoft.com/office/drawing/2014/chart" uri="{C3380CC4-5D6E-409C-BE32-E72D297353CC}">
              <c16:uniqueId val="{00000000-878C-4085-B2E2-70954169BC6E}"/>
            </c:ext>
          </c:extLst>
        </c:ser>
        <c:ser>
          <c:idx val="1"/>
          <c:order val="1"/>
          <c:tx>
            <c:strRef>
              <c:f>Sheet1!$C$1</c:f>
              <c:strCache>
                <c:ptCount val="1"/>
                <c:pt idx="0">
                  <c:v>Commercial</c:v>
                </c:pt>
              </c:strCache>
            </c:strRef>
          </c:tx>
          <c:spPr>
            <a:solidFill>
              <a:schemeClr val="accent5"/>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_(* #,##0.00_);_(* \(#,##0.00\);_(* "-"??_);_(@_)</c:formatCode>
                <c:ptCount val="5"/>
                <c:pt idx="0">
                  <c:v>149967</c:v>
                </c:pt>
                <c:pt idx="1">
                  <c:v>172171</c:v>
                </c:pt>
                <c:pt idx="2">
                  <c:v>183463</c:v>
                </c:pt>
                <c:pt idx="3">
                  <c:v>222703</c:v>
                </c:pt>
                <c:pt idx="4">
                  <c:v>244423</c:v>
                </c:pt>
              </c:numCache>
            </c:numRef>
          </c:val>
          <c:extLst>
            <c:ext xmlns:c16="http://schemas.microsoft.com/office/drawing/2014/chart" uri="{C3380CC4-5D6E-409C-BE32-E72D297353CC}">
              <c16:uniqueId val="{00000001-878C-4085-B2E2-70954169BC6E}"/>
            </c:ext>
          </c:extLst>
        </c:ser>
        <c:ser>
          <c:idx val="2"/>
          <c:order val="2"/>
          <c:tx>
            <c:strRef>
              <c:f>Sheet1!$D$1</c:f>
              <c:strCache>
                <c:ptCount val="1"/>
                <c:pt idx="0">
                  <c:v>Municipal</c:v>
                </c:pt>
              </c:strCache>
            </c:strRef>
          </c:tx>
          <c:spPr>
            <a:solidFill>
              <a:schemeClr val="accent4"/>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_(* #,##0.00_);_(* \(#,##0.00\);_(* "-"??_);_(@_)</c:formatCode>
                <c:ptCount val="5"/>
                <c:pt idx="0">
                  <c:v>3480</c:v>
                </c:pt>
                <c:pt idx="1">
                  <c:v>3420</c:v>
                </c:pt>
                <c:pt idx="2">
                  <c:v>3420</c:v>
                </c:pt>
                <c:pt idx="3">
                  <c:v>3420</c:v>
                </c:pt>
                <c:pt idx="4">
                  <c:v>3420</c:v>
                </c:pt>
              </c:numCache>
            </c:numRef>
          </c:val>
          <c:extLst>
            <c:ext xmlns:c16="http://schemas.microsoft.com/office/drawing/2014/chart" uri="{C3380CC4-5D6E-409C-BE32-E72D297353CC}">
              <c16:uniqueId val="{00000002-878C-4085-B2E2-70954169BC6E}"/>
            </c:ext>
          </c:extLst>
        </c:ser>
        <c:ser>
          <c:idx val="3"/>
          <c:order val="3"/>
          <c:tx>
            <c:strRef>
              <c:f>Sheet1!$E$1</c:f>
              <c:strCache>
                <c:ptCount val="1"/>
                <c:pt idx="0">
                  <c:v>Other Revenues</c:v>
                </c:pt>
              </c:strCache>
            </c:strRef>
          </c:tx>
          <c:spPr>
            <a:solidFill>
              <a:schemeClr val="accent6">
                <a:lumMod val="6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_(* #,##0.00_);_(* \(#,##0.00\);_(* "-"??_);_(@_)</c:formatCode>
                <c:ptCount val="5"/>
                <c:pt idx="0">
                  <c:v>75125</c:v>
                </c:pt>
                <c:pt idx="1">
                  <c:v>120559</c:v>
                </c:pt>
                <c:pt idx="2">
                  <c:v>110532</c:v>
                </c:pt>
                <c:pt idx="3">
                  <c:v>135375</c:v>
                </c:pt>
                <c:pt idx="4">
                  <c:v>157779</c:v>
                </c:pt>
              </c:numCache>
            </c:numRef>
          </c:val>
          <c:extLst>
            <c:ext xmlns:c16="http://schemas.microsoft.com/office/drawing/2014/chart" uri="{C3380CC4-5D6E-409C-BE32-E72D297353CC}">
              <c16:uniqueId val="{00000003-878C-4085-B2E2-70954169BC6E}"/>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1800000"/>
          <c:min val="0"/>
        </c:scaling>
        <c:delete val="0"/>
        <c:axPos val="b"/>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Residential</c:v>
                </c:pt>
              </c:strCache>
            </c:strRef>
          </c:tx>
          <c:spPr>
            <a:ln w="28575" cap="rnd">
              <a:solidFill>
                <a:schemeClr val="accent6">
                  <a:lumMod val="60000"/>
                  <a:lumOff val="40000"/>
                </a:schemeClr>
              </a:solidFill>
              <a:round/>
            </a:ln>
            <a:effectLst/>
          </c:spPr>
          <c:marker>
            <c:symbol val="none"/>
          </c:marker>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General</c:formatCode>
                <c:ptCount val="7"/>
                <c:pt idx="0">
                  <c:v>701</c:v>
                </c:pt>
                <c:pt idx="1">
                  <c:v>915</c:v>
                </c:pt>
                <c:pt idx="2">
                  <c:v>1107</c:v>
                </c:pt>
                <c:pt idx="3">
                  <c:v>1314</c:v>
                </c:pt>
                <c:pt idx="4">
                  <c:v>1390</c:v>
                </c:pt>
                <c:pt idx="5">
                  <c:v>1421</c:v>
                </c:pt>
                <c:pt idx="6">
                  <c:v>1487</c:v>
                </c:pt>
              </c:numCache>
            </c:numRef>
          </c:val>
          <c:smooth val="0"/>
          <c:extLst>
            <c:ext xmlns:c16="http://schemas.microsoft.com/office/drawing/2014/chart" uri="{C3380CC4-5D6E-409C-BE32-E72D297353CC}">
              <c16:uniqueId val="{00000000-EA18-4E07-8B4A-9E13DCB57C51}"/>
            </c:ext>
          </c:extLst>
        </c:ser>
        <c:ser>
          <c:idx val="1"/>
          <c:order val="1"/>
          <c:tx>
            <c:strRef>
              <c:f>Sheet1!$C$1</c:f>
              <c:strCache>
                <c:ptCount val="1"/>
                <c:pt idx="0">
                  <c:v>Commercial</c:v>
                </c:pt>
              </c:strCache>
            </c:strRef>
          </c:tx>
          <c:spPr>
            <a:ln w="28575" cap="rnd">
              <a:solidFill>
                <a:schemeClr val="accent1">
                  <a:lumMod val="40000"/>
                  <a:lumOff val="60000"/>
                </a:schemeClr>
              </a:solidFill>
              <a:round/>
            </a:ln>
            <a:effectLst/>
          </c:spPr>
          <c:marker>
            <c:symbol val="none"/>
          </c:marker>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Sheet1!$C$2:$C$8</c:f>
              <c:numCache>
                <c:formatCode>General</c:formatCode>
                <c:ptCount val="7"/>
                <c:pt idx="0">
                  <c:v>80</c:v>
                </c:pt>
                <c:pt idx="1">
                  <c:v>100</c:v>
                </c:pt>
                <c:pt idx="2">
                  <c:v>129</c:v>
                </c:pt>
                <c:pt idx="3">
                  <c:v>99</c:v>
                </c:pt>
                <c:pt idx="4">
                  <c:v>94</c:v>
                </c:pt>
                <c:pt idx="5">
                  <c:v>138</c:v>
                </c:pt>
                <c:pt idx="6">
                  <c:v>148</c:v>
                </c:pt>
              </c:numCache>
            </c:numRef>
          </c:val>
          <c:smooth val="0"/>
          <c:extLst>
            <c:ext xmlns:c16="http://schemas.microsoft.com/office/drawing/2014/chart" uri="{C3380CC4-5D6E-409C-BE32-E72D297353CC}">
              <c16:uniqueId val="{00000001-EA18-4E07-8B4A-9E13DCB57C51}"/>
            </c:ext>
          </c:extLst>
        </c:ser>
        <c:ser>
          <c:idx val="2"/>
          <c:order val="2"/>
          <c:tx>
            <c:strRef>
              <c:f>Sheet1!$D$1</c:f>
              <c:strCache>
                <c:ptCount val="1"/>
                <c:pt idx="0">
                  <c:v>Total</c:v>
                </c:pt>
              </c:strCache>
            </c:strRef>
          </c:tx>
          <c:spPr>
            <a:ln w="28575" cap="rnd">
              <a:solidFill>
                <a:schemeClr val="accent2">
                  <a:lumMod val="75000"/>
                </a:schemeClr>
              </a:solidFill>
              <a:round/>
            </a:ln>
            <a:effectLst/>
          </c:spPr>
          <c:marker>
            <c:symbol val="none"/>
          </c:marker>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Sheet1!$D$2:$D$8</c:f>
              <c:numCache>
                <c:formatCode>General</c:formatCode>
                <c:ptCount val="7"/>
                <c:pt idx="0">
                  <c:v>781</c:v>
                </c:pt>
                <c:pt idx="1">
                  <c:v>1015</c:v>
                </c:pt>
                <c:pt idx="2">
                  <c:v>1236</c:v>
                </c:pt>
                <c:pt idx="3">
                  <c:v>1413</c:v>
                </c:pt>
                <c:pt idx="4">
                  <c:v>1484</c:v>
                </c:pt>
                <c:pt idx="5">
                  <c:v>1559</c:v>
                </c:pt>
                <c:pt idx="6">
                  <c:v>1635</c:v>
                </c:pt>
              </c:numCache>
            </c:numRef>
          </c:val>
          <c:smooth val="0"/>
          <c:extLst>
            <c:ext xmlns:c16="http://schemas.microsoft.com/office/drawing/2014/chart" uri="{C3380CC4-5D6E-409C-BE32-E72D297353CC}">
              <c16:uniqueId val="{00000003-EA18-4E07-8B4A-9E13DCB57C51}"/>
            </c:ext>
          </c:extLst>
        </c:ser>
        <c:dLbls>
          <c:showLegendKey val="0"/>
          <c:showVal val="0"/>
          <c:showCatName val="0"/>
          <c:showSerName val="0"/>
          <c:showPercent val="0"/>
          <c:showBubbleSize val="0"/>
        </c:dLbls>
        <c:smooth val="0"/>
        <c:axId val="507973663"/>
        <c:axId val="1131076063"/>
      </c:lineChart>
      <c:catAx>
        <c:axId val="50797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1076063"/>
        <c:crosses val="autoZero"/>
        <c:auto val="1"/>
        <c:lblAlgn val="ctr"/>
        <c:lblOffset val="100"/>
        <c:noMultiLvlLbl val="0"/>
      </c:catAx>
      <c:valAx>
        <c:axId val="113107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7973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Revenue</c:v>
                </c:pt>
              </c:strCache>
            </c:strRef>
          </c:tx>
          <c:spPr>
            <a:solidFill>
              <a:schemeClr val="accent6">
                <a:lumMod val="60000"/>
                <a:lumOff val="40000"/>
              </a:schemeClr>
            </a:solidFill>
            <a:ln>
              <a:noFill/>
            </a:ln>
            <a:effectLst/>
          </c:spPr>
          <c:invertIfNegative val="0"/>
          <c:cat>
            <c:strRef>
              <c:f>Sheet1!$A$2:$A$7</c:f>
              <c:strCache>
                <c:ptCount val="6"/>
                <c:pt idx="0">
                  <c:v>2018 Actual</c:v>
                </c:pt>
                <c:pt idx="1">
                  <c:v>2019 Actual</c:v>
                </c:pt>
                <c:pt idx="2">
                  <c:v>2020 Actual</c:v>
                </c:pt>
                <c:pt idx="3">
                  <c:v>2021 Actual</c:v>
                </c:pt>
                <c:pt idx="4">
                  <c:v>2022 Estimate</c:v>
                </c:pt>
                <c:pt idx="5">
                  <c:v>2023 Forecast</c:v>
                </c:pt>
              </c:strCache>
            </c:strRef>
          </c:cat>
          <c:val>
            <c:numRef>
              <c:f>Sheet1!$B$2:$B$7</c:f>
              <c:numCache>
                <c:formatCode>General</c:formatCode>
                <c:ptCount val="6"/>
                <c:pt idx="0">
                  <c:v>963439</c:v>
                </c:pt>
                <c:pt idx="1">
                  <c:v>1203850</c:v>
                </c:pt>
                <c:pt idx="2">
                  <c:v>1362826</c:v>
                </c:pt>
                <c:pt idx="3">
                  <c:v>1437072</c:v>
                </c:pt>
                <c:pt idx="4">
                  <c:v>1570613</c:v>
                </c:pt>
                <c:pt idx="5">
                  <c:v>1704978</c:v>
                </c:pt>
              </c:numCache>
            </c:numRef>
          </c:val>
          <c:extLst>
            <c:ext xmlns:c16="http://schemas.microsoft.com/office/drawing/2014/chart" uri="{C3380CC4-5D6E-409C-BE32-E72D297353CC}">
              <c16:uniqueId val="{00000000-F4F6-4225-A93B-0ADAEEFF86E3}"/>
            </c:ext>
          </c:extLst>
        </c:ser>
        <c:ser>
          <c:idx val="1"/>
          <c:order val="1"/>
          <c:tx>
            <c:strRef>
              <c:f>Sheet1!$C$1</c:f>
              <c:strCache>
                <c:ptCount val="1"/>
                <c:pt idx="0">
                  <c:v>Total Expense</c:v>
                </c:pt>
              </c:strCache>
            </c:strRef>
          </c:tx>
          <c:spPr>
            <a:solidFill>
              <a:schemeClr val="accent4">
                <a:lumMod val="40000"/>
                <a:lumOff val="60000"/>
              </a:schemeClr>
            </a:solidFill>
            <a:ln>
              <a:noFill/>
            </a:ln>
            <a:effectLst/>
          </c:spPr>
          <c:invertIfNegative val="0"/>
          <c:cat>
            <c:strRef>
              <c:f>Sheet1!$A$2:$A$7</c:f>
              <c:strCache>
                <c:ptCount val="6"/>
                <c:pt idx="0">
                  <c:v>2018 Actual</c:v>
                </c:pt>
                <c:pt idx="1">
                  <c:v>2019 Actual</c:v>
                </c:pt>
                <c:pt idx="2">
                  <c:v>2020 Actual</c:v>
                </c:pt>
                <c:pt idx="3">
                  <c:v>2021 Actual</c:v>
                </c:pt>
                <c:pt idx="4">
                  <c:v>2022 Estimate</c:v>
                </c:pt>
                <c:pt idx="5">
                  <c:v>2023 Forecast</c:v>
                </c:pt>
              </c:strCache>
            </c:strRef>
          </c:cat>
          <c:val>
            <c:numRef>
              <c:f>Sheet1!$C$2:$C$7</c:f>
              <c:numCache>
                <c:formatCode>General</c:formatCode>
                <c:ptCount val="6"/>
                <c:pt idx="0">
                  <c:v>875079</c:v>
                </c:pt>
                <c:pt idx="1">
                  <c:v>812177</c:v>
                </c:pt>
                <c:pt idx="2">
                  <c:v>1205227</c:v>
                </c:pt>
                <c:pt idx="3">
                  <c:v>1332386</c:v>
                </c:pt>
                <c:pt idx="4">
                  <c:v>1320642</c:v>
                </c:pt>
                <c:pt idx="5">
                  <c:v>1393708</c:v>
                </c:pt>
              </c:numCache>
            </c:numRef>
          </c:val>
          <c:extLst>
            <c:ext xmlns:c16="http://schemas.microsoft.com/office/drawing/2014/chart" uri="{C3380CC4-5D6E-409C-BE32-E72D297353CC}">
              <c16:uniqueId val="{00000001-F4F6-4225-A93B-0ADAEEFF86E3}"/>
            </c:ext>
          </c:extLst>
        </c:ser>
        <c:dLbls>
          <c:showLegendKey val="0"/>
          <c:showVal val="0"/>
          <c:showCatName val="0"/>
          <c:showSerName val="0"/>
          <c:showPercent val="0"/>
          <c:showBubbleSize val="0"/>
        </c:dLbls>
        <c:gapWidth val="70"/>
        <c:overlap val="-21"/>
        <c:axId val="270828640"/>
        <c:axId val="62775312"/>
      </c:barChart>
      <c:lineChart>
        <c:grouping val="standard"/>
        <c:varyColors val="0"/>
        <c:ser>
          <c:idx val="2"/>
          <c:order val="2"/>
          <c:tx>
            <c:strRef>
              <c:f>Sheet1!$D$1</c:f>
              <c:strCache>
                <c:ptCount val="1"/>
                <c:pt idx="0">
                  <c:v>Telecom Net Income (Loss)</c:v>
                </c:pt>
              </c:strCache>
            </c:strRef>
          </c:tx>
          <c:spPr>
            <a:ln w="28575" cap="rnd">
              <a:solidFill>
                <a:schemeClr val="accent2">
                  <a:lumMod val="75000"/>
                </a:schemeClr>
              </a:solidFill>
              <a:round/>
            </a:ln>
            <a:effectLst/>
          </c:spPr>
          <c:marker>
            <c:symbol val="none"/>
          </c:marker>
          <c:cat>
            <c:strRef>
              <c:f>Sheet1!$A$2:$A$7</c:f>
              <c:strCache>
                <c:ptCount val="6"/>
                <c:pt idx="0">
                  <c:v>2018 Actual</c:v>
                </c:pt>
                <c:pt idx="1">
                  <c:v>2019 Actual</c:v>
                </c:pt>
                <c:pt idx="2">
                  <c:v>2020 Actual</c:v>
                </c:pt>
                <c:pt idx="3">
                  <c:v>2021 Actual</c:v>
                </c:pt>
                <c:pt idx="4">
                  <c:v>2022 Estimate</c:v>
                </c:pt>
                <c:pt idx="5">
                  <c:v>2023 Forecast</c:v>
                </c:pt>
              </c:strCache>
            </c:strRef>
          </c:cat>
          <c:val>
            <c:numRef>
              <c:f>Sheet1!$D$2:$D$7</c:f>
              <c:numCache>
                <c:formatCode>General</c:formatCode>
                <c:ptCount val="6"/>
                <c:pt idx="0">
                  <c:v>88360</c:v>
                </c:pt>
                <c:pt idx="1">
                  <c:v>391673</c:v>
                </c:pt>
                <c:pt idx="2">
                  <c:v>157599</c:v>
                </c:pt>
                <c:pt idx="3">
                  <c:v>104686</c:v>
                </c:pt>
                <c:pt idx="4">
                  <c:v>249971</c:v>
                </c:pt>
                <c:pt idx="5">
                  <c:v>311270</c:v>
                </c:pt>
              </c:numCache>
            </c:numRef>
          </c:val>
          <c:smooth val="0"/>
          <c:extLst>
            <c:ext xmlns:c16="http://schemas.microsoft.com/office/drawing/2014/chart" uri="{C3380CC4-5D6E-409C-BE32-E72D297353CC}">
              <c16:uniqueId val="{00000002-F4F6-4225-A93B-0ADAEEFF86E3}"/>
            </c:ext>
          </c:extLst>
        </c:ser>
        <c:dLbls>
          <c:showLegendKey val="0"/>
          <c:showVal val="0"/>
          <c:showCatName val="0"/>
          <c:showSerName val="0"/>
          <c:showPercent val="0"/>
          <c:showBubbleSize val="0"/>
        </c:dLbls>
        <c:marker val="1"/>
        <c:smooth val="0"/>
        <c:axId val="270828640"/>
        <c:axId val="62775312"/>
      </c:lineChart>
      <c:catAx>
        <c:axId val="2708286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775312"/>
        <c:crosses val="autoZero"/>
        <c:auto val="1"/>
        <c:lblAlgn val="ctr"/>
        <c:lblOffset val="100"/>
        <c:noMultiLvlLbl val="0"/>
      </c:catAx>
      <c:valAx>
        <c:axId val="62775312"/>
        <c:scaling>
          <c:orientation val="minMax"/>
          <c:max val="1700000.0000000002"/>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0828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CB43F8A-F129-407E-999D-DE9CE5CB93CC}" type="datetimeFigureOut">
              <a:rPr lang="en-US" smtClean="0"/>
              <a:t>3/15/2023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333EEF-C36A-43FC-B2AC-D753B04EFA85}" type="slidenum">
              <a:rPr lang="en-US" smtClean="0"/>
              <a:t>‹#›</a:t>
            </a:fld>
            <a:endParaRPr lang="en-US" dirty="0"/>
          </a:p>
        </p:txBody>
      </p:sp>
    </p:spTree>
    <p:extLst>
      <p:ext uri="{BB962C8B-B14F-4D97-AF65-F5344CB8AC3E}">
        <p14:creationId xmlns:p14="http://schemas.microsoft.com/office/powerpoint/2010/main" val="8557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73D05-6575-4EDC-B64A-CFB6DC1CF850}" type="datetimeFigureOut">
              <a:rPr lang="en-US" smtClean="0"/>
              <a:t>3/15/2023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dirty="0"/>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Good Evening my name is DW and I will be presenting Article 39.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CHARTS can be copied from … CMLP</a:t>
            </a:r>
            <a:r>
              <a:rPr lang="en-US" baseline="0" dirty="0"/>
              <a:t> Operating Forecast &lt;subject year&gt;.xlsx -- Tab: &lt;As noted&gt; and pasted into slides </a:t>
            </a:r>
            <a:endParaRPr lang="en-US" dirty="0"/>
          </a:p>
          <a:p>
            <a:pPr marL="171450" indent="-171450">
              <a:buFont typeface="Arial" panose="020B0604020202020204" pitchFamily="34" charset="0"/>
              <a:buChar char="•"/>
            </a:pPr>
            <a:r>
              <a:rPr lang="en-US" dirty="0"/>
              <a:t>When</a:t>
            </a:r>
            <a:r>
              <a:rPr lang="en-US" baseline="0" dirty="0"/>
              <a:t> inserting Charts, make them all 3.3” tall by 7.5” wide. Charts showing Net income should be 3.6” x 7.0”. </a:t>
            </a:r>
          </a:p>
          <a:p>
            <a:pPr marL="171450" indent="-171450">
              <a:buFont typeface="Arial" panose="020B0604020202020204" pitchFamily="34" charset="0"/>
              <a:buChar char="•"/>
            </a:pPr>
            <a:r>
              <a:rPr lang="en-US" baseline="0" dirty="0"/>
              <a:t>Center them horizontally and try not to move them below the top of the slide number in the footer. </a:t>
            </a:r>
          </a:p>
          <a:p>
            <a:pPr marL="171450" indent="-171450">
              <a:buFont typeface="Arial" panose="020B0604020202020204" pitchFamily="34" charset="0"/>
              <a:buChar char="•"/>
            </a:pPr>
            <a:r>
              <a:rPr lang="en-US" baseline="0" dirty="0"/>
              <a:t>Chart and data sources are noted in the Notes area of each slide.</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a:t>
            </a:fld>
            <a:endParaRPr lang="en-US" dirty="0"/>
          </a:p>
        </p:txBody>
      </p:sp>
    </p:spTree>
    <p:extLst>
      <p:ext uri="{BB962C8B-B14F-4D97-AF65-F5344CB8AC3E}">
        <p14:creationId xmlns:p14="http://schemas.microsoft.com/office/powerpoint/2010/main" val="127606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11</a:t>
            </a:fld>
            <a:endParaRPr lang="en-US" dirty="0"/>
          </a:p>
        </p:txBody>
      </p:sp>
    </p:spTree>
    <p:extLst>
      <p:ext uri="{BB962C8B-B14F-4D97-AF65-F5344CB8AC3E}">
        <p14:creationId xmlns:p14="http://schemas.microsoft.com/office/powerpoint/2010/main" val="15789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p:txBody>
      </p:sp>
      <p:sp>
        <p:nvSpPr>
          <p:cNvPr id="4" name="Slide Number Placeholder 3"/>
          <p:cNvSpPr>
            <a:spLocks noGrp="1"/>
          </p:cNvSpPr>
          <p:nvPr>
            <p:ph type="sldNum" sz="quarter" idx="10"/>
          </p:nvPr>
        </p:nvSpPr>
        <p:spPr/>
        <p:txBody>
          <a:bodyPr/>
          <a:lstStyle/>
          <a:p>
            <a:fld id="{D6449471-CD9B-4060-9245-E5C00C25A7D6}" type="slidenum">
              <a:rPr lang="en-US" smtClean="0"/>
              <a:t>12</a:t>
            </a:fld>
            <a:endParaRPr lang="en-US" dirty="0"/>
          </a:p>
        </p:txBody>
      </p:sp>
    </p:spTree>
    <p:extLst>
      <p:ext uri="{BB962C8B-B14F-4D97-AF65-F5344CB8AC3E}">
        <p14:creationId xmlns:p14="http://schemas.microsoft.com/office/powerpoint/2010/main" val="329210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13</a:t>
            </a:fld>
            <a:endParaRPr lang="en-US" dirty="0"/>
          </a:p>
        </p:txBody>
      </p:sp>
    </p:spTree>
    <p:extLst>
      <p:ext uri="{BB962C8B-B14F-4D97-AF65-F5344CB8AC3E}">
        <p14:creationId xmlns:p14="http://schemas.microsoft.com/office/powerpoint/2010/main" val="260101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Residential: $1.27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Commercial: $186k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Municipal: $3k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Revenue: $154k M&amp;J (merchandising and jobing); installation fees prior to 2019 the installation fee was allocated differently and not broken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14</a:t>
            </a:fld>
            <a:endParaRPr lang="en-US" dirty="0"/>
          </a:p>
        </p:txBody>
      </p:sp>
    </p:spTree>
    <p:extLst>
      <p:ext uri="{BB962C8B-B14F-4D97-AF65-F5344CB8AC3E}">
        <p14:creationId xmlns:p14="http://schemas.microsoft.com/office/powerpoint/2010/main" val="167365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CMLP</a:t>
            </a:r>
            <a:r>
              <a:rPr lang="en-US" baseline="0" dirty="0"/>
              <a:t> Operating Forecast &lt;subject year&gt;.xlsx</a:t>
            </a:r>
            <a:r>
              <a:rPr lang="en-US" sz="1200" baseline="0" dirty="0"/>
              <a:t> – </a:t>
            </a:r>
            <a:r>
              <a:rPr lang="en-US" baseline="0" dirty="0"/>
              <a:t>Tab: PPT Charts – Data Tab: CHART_TC_SUMMARY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Biggest driver of expenses is personnel.</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16</a:t>
            </a:fld>
            <a:endParaRPr lang="en-US" dirty="0"/>
          </a:p>
        </p:txBody>
      </p:sp>
    </p:spTree>
    <p:extLst>
      <p:ext uri="{BB962C8B-B14F-4D97-AF65-F5344CB8AC3E}">
        <p14:creationId xmlns:p14="http://schemas.microsoft.com/office/powerpoint/2010/main" val="396477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17</a:t>
            </a:fld>
            <a:endParaRPr lang="en-US" dirty="0"/>
          </a:p>
        </p:txBody>
      </p:sp>
    </p:spTree>
    <p:extLst>
      <p:ext uri="{BB962C8B-B14F-4D97-AF65-F5344CB8AC3E}">
        <p14:creationId xmlns:p14="http://schemas.microsoft.com/office/powerpoint/2010/main" val="300092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18</a:t>
            </a:fld>
            <a:endParaRPr lang="en-US" dirty="0"/>
          </a:p>
        </p:txBody>
      </p:sp>
    </p:spTree>
    <p:extLst>
      <p:ext uri="{BB962C8B-B14F-4D97-AF65-F5344CB8AC3E}">
        <p14:creationId xmlns:p14="http://schemas.microsoft.com/office/powerpoint/2010/main" val="297362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Copy of Slide #2</a:t>
            </a:r>
          </a:p>
        </p:txBody>
      </p:sp>
      <p:sp>
        <p:nvSpPr>
          <p:cNvPr id="4" name="Slide Number Placeholder 3"/>
          <p:cNvSpPr>
            <a:spLocks noGrp="1"/>
          </p:cNvSpPr>
          <p:nvPr>
            <p:ph type="sldNum" sz="quarter" idx="10"/>
          </p:nvPr>
        </p:nvSpPr>
        <p:spPr/>
        <p:txBody>
          <a:bodyPr/>
          <a:lstStyle/>
          <a:p>
            <a:fld id="{D6449471-CD9B-4060-9245-E5C00C25A7D6}" type="slidenum">
              <a:rPr lang="en-US" smtClean="0"/>
              <a:t>19</a:t>
            </a:fld>
            <a:endParaRPr lang="en-US" dirty="0"/>
          </a:p>
        </p:txBody>
      </p:sp>
    </p:spTree>
    <p:extLst>
      <p:ext uri="{BB962C8B-B14F-4D97-AF65-F5344CB8AC3E}">
        <p14:creationId xmlns:p14="http://schemas.microsoft.com/office/powerpoint/2010/main" val="335066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39775"/>
            <a:ext cx="6197600" cy="3486150"/>
          </a:xfrm>
        </p:spPr>
      </p:sp>
      <p:sp>
        <p:nvSpPr>
          <p:cNvPr id="3" name="Notes Placeholder 2"/>
          <p:cNvSpPr>
            <a:spLocks noGrp="1"/>
          </p:cNvSpPr>
          <p:nvPr>
            <p:ph type="body" idx="1"/>
          </p:nvPr>
        </p:nvSpPr>
        <p:spPr/>
        <p:txBody>
          <a:bodyPr/>
          <a:lstStyle/>
          <a:p>
            <a:endParaRPr lang="en-US" dirty="0"/>
          </a:p>
          <a:p>
            <a:endParaRPr lang="en-US" dirty="0"/>
          </a:p>
          <a:p>
            <a:r>
              <a:rPr lang="en-US" dirty="0"/>
              <a:t>For 2019 and 2020 you will see that the expenses were higher than the revenue.  During that time we were working with a consultant completing a rate study in which the results showed that a rate increase was needed.  As a result rates were adjusted and you can see that the revenue and expenses for 2021 and 2022 are back to our normalized targets. </a:t>
            </a:r>
          </a:p>
          <a:p>
            <a:r>
              <a:rPr lang="en-US" dirty="0"/>
              <a:t>2022 Revenue: $32,577,833</a:t>
            </a:r>
          </a:p>
          <a:p>
            <a:r>
              <a:rPr lang="en-US" dirty="0"/>
              <a:t>2022 Expenses: $31,924,741</a:t>
            </a:r>
          </a:p>
          <a:p>
            <a:r>
              <a:rPr lang="en-US" dirty="0"/>
              <a:t>Source:  CMLP</a:t>
            </a:r>
            <a:r>
              <a:rPr lang="en-US" baseline="0" dirty="0"/>
              <a:t> Operating Forecast &lt;subject year&gt;.xlsx – Tab: PPT Charts – Data Tab: CHART_SUMMARY_Light Plant</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3</a:t>
            </a:fld>
            <a:endParaRPr lang="en-US" dirty="0"/>
          </a:p>
        </p:txBody>
      </p:sp>
    </p:spTree>
    <p:extLst>
      <p:ext uri="{BB962C8B-B14F-4D97-AF65-F5344CB8AC3E}">
        <p14:creationId xmlns:p14="http://schemas.microsoft.com/office/powerpoint/2010/main" val="288957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Residential sales shown in green is $12.9 million &amp; represents 43% of total sales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Commercial sales shown in blue is $12.6 million &amp; represents 41% of the total sales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Municipal sales shown in yellow is $1.5 million&amp; represents 5% of the total sales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 charge shown in red is $3.3 million &amp; and equates to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CMLP</a:t>
            </a:r>
            <a:r>
              <a:rPr lang="en-US" baseline="0" dirty="0"/>
              <a:t> Operating Forecast &lt;subject year&gt;.xlsx – Tab: PPT Charts – Data Tab: SUMMARY_LP Revenue</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4</a:t>
            </a:fld>
            <a:endParaRPr lang="en-US" dirty="0"/>
          </a:p>
        </p:txBody>
      </p:sp>
    </p:spTree>
    <p:extLst>
      <p:ext uri="{BB962C8B-B14F-4D97-AF65-F5344CB8AC3E}">
        <p14:creationId xmlns:p14="http://schemas.microsoft.com/office/powerpoint/2010/main" val="309219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shown in green is just under $9.5 million &amp; equates to 42% of our power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Forward Capacity shown in blue is just under #2.3 million &amp; equates to 10% of the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Transmission shown in yellow is just over $5 million &amp; equates to 23% of the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Fixed &amp; Other shown in green is just over $2.1 million &amp; equates to 10% of the costs - ISO ancillary costs, admin fee, fix contracted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 purchases shown in light blue is just under $3.3 million &amp; equates to 15% of the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CMLP</a:t>
            </a:r>
            <a:r>
              <a:rPr lang="en-US" baseline="0" dirty="0"/>
              <a:t> Operating Forecast &lt;subject year&gt;.xlsx – Tab: PPT Charts – Data Tab: LP_Purchased Power Cost ($)</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5</a:t>
            </a:fld>
            <a:endParaRPr lang="en-US" dirty="0"/>
          </a:p>
        </p:txBody>
      </p:sp>
    </p:spTree>
    <p:extLst>
      <p:ext uri="{BB962C8B-B14F-4D97-AF65-F5344CB8AC3E}">
        <p14:creationId xmlns:p14="http://schemas.microsoft.com/office/powerpoint/2010/main" val="51192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Grid Mix: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Landfill: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Solar: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Wind:13%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Nuclear: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CMLP</a:t>
            </a:r>
            <a:r>
              <a:rPr lang="en-US" baseline="0" dirty="0"/>
              <a:t> Operating Forecast &lt;subject year&gt;.xlsx – Tab: PPT Charts – Data Tab: SUMMARY_LP Revenue</a:t>
            </a:r>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6</a:t>
            </a:fld>
            <a:endParaRPr lang="en-US" dirty="0"/>
          </a:p>
        </p:txBody>
      </p:sp>
    </p:spTree>
    <p:extLst>
      <p:ext uri="{BB962C8B-B14F-4D97-AF65-F5344CB8AC3E}">
        <p14:creationId xmlns:p14="http://schemas.microsoft.com/office/powerpoint/2010/main" val="266608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Purchased Power: $22.3 million this is a $3 million dollar increase from 2020 and is based on market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Operations &amp; MTC: $7 Million which is a slight increase from 2021 projections. (tree trimming, OH/UG MTC &amp; increase salary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Depreciation is just under $2 million – The straight line amortization of historical plant is regulated at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Debt Services Interest: $90,200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CMLP</a:t>
            </a:r>
            <a:r>
              <a:rPr lang="en-US" baseline="0" dirty="0"/>
              <a:t> Operating Forecast &lt;subject year&gt;.xlsx – Tab: PPT Charts – Data Tab: LP_O+M</a:t>
            </a:r>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7</a:t>
            </a:fld>
            <a:endParaRPr lang="en-US" dirty="0"/>
          </a:p>
        </p:txBody>
      </p:sp>
    </p:spTree>
    <p:extLst>
      <p:ext uri="{BB962C8B-B14F-4D97-AF65-F5344CB8AC3E}">
        <p14:creationId xmlns:p14="http://schemas.microsoft.com/office/powerpoint/2010/main" val="380020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we have show the 2022 and 2023 capital outlay.  For 2022 the total capital outlay is $3.4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depreciation funds we will upgrading some field switches, protective devices, and direct buried upgrade project on Wright Farm.  The $515,000 in the underground fund is allotted for the conversion of Cambridge Turnpike from OH to UG.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planned borrowing is budgeted for our metering upgrade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CMLP</a:t>
            </a:r>
            <a:r>
              <a:rPr lang="en-US" baseline="0" dirty="0"/>
              <a:t> Operating Forecast &lt;subject year&gt;.xlsx – Tab: HISTORY_Plant; Cells (AQ58:BB62)</a:t>
            </a:r>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8</a:t>
            </a:fld>
            <a:endParaRPr lang="en-US" dirty="0"/>
          </a:p>
        </p:txBody>
      </p:sp>
    </p:spTree>
    <p:extLst>
      <p:ext uri="{BB962C8B-B14F-4D97-AF65-F5344CB8AC3E}">
        <p14:creationId xmlns:p14="http://schemas.microsoft.com/office/powerpoint/2010/main" val="173752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CMLP</a:t>
            </a:r>
            <a:r>
              <a:rPr lang="en-US" sz="1200" baseline="0" dirty="0"/>
              <a:t> Operating Forecast &lt;subject year&gt;.xlsx – Tab: ExecSumm_Rate of Return; Lines 2 and 1 – Tab: SUMMARY_LP Revenue; Line 27 (w/o Unbilled)</a:t>
            </a:r>
            <a:endParaRPr lang="en-US" sz="1200" dirty="0"/>
          </a:p>
        </p:txBody>
      </p:sp>
      <p:sp>
        <p:nvSpPr>
          <p:cNvPr id="4" name="Slide Number Placeholder 3"/>
          <p:cNvSpPr>
            <a:spLocks noGrp="1"/>
          </p:cNvSpPr>
          <p:nvPr>
            <p:ph type="sldNum" sz="quarter" idx="10"/>
          </p:nvPr>
        </p:nvSpPr>
        <p:spPr/>
        <p:txBody>
          <a:bodyPr/>
          <a:lstStyle/>
          <a:p>
            <a:fld id="{D6449471-CD9B-4060-9245-E5C00C25A7D6}" type="slidenum">
              <a:rPr lang="en-US" smtClean="0"/>
              <a:t>9</a:t>
            </a:fld>
            <a:endParaRPr lang="en-US" dirty="0"/>
          </a:p>
        </p:txBody>
      </p:sp>
    </p:spTree>
    <p:extLst>
      <p:ext uri="{BB962C8B-B14F-4D97-AF65-F5344CB8AC3E}">
        <p14:creationId xmlns:p14="http://schemas.microsoft.com/office/powerpoint/2010/main" val="9099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692150"/>
            <a:ext cx="6197600" cy="3486150"/>
          </a:xfrm>
        </p:spPr>
      </p:sp>
      <p:sp>
        <p:nvSpPr>
          <p:cNvPr id="3" name="Notes Placeholder 2"/>
          <p:cNvSpPr>
            <a:spLocks noGrp="1"/>
          </p:cNvSpPr>
          <p:nvPr>
            <p:ph type="body" idx="1"/>
          </p:nvPr>
        </p:nvSpPr>
        <p:spPr/>
        <p:txBody>
          <a:bodyPr/>
          <a:lstStyle/>
          <a:p>
            <a:r>
              <a:rPr lang="en-US" dirty="0"/>
              <a:t>For this fiscal year the Payment in Lieu of Taxes is $444,000.  This number is based on a formula derived by myself and the CFO  and ultimately approved by the Town Manager.  The formula used the audited financials kwh sold in 2020 multiplied by 2.75 mils of $2750 million per kwh sold. </a:t>
            </a:r>
          </a:p>
        </p:txBody>
      </p:sp>
      <p:sp>
        <p:nvSpPr>
          <p:cNvPr id="4" name="Slide Number Placeholder 3"/>
          <p:cNvSpPr>
            <a:spLocks noGrp="1"/>
          </p:cNvSpPr>
          <p:nvPr>
            <p:ph type="sldNum" sz="quarter" idx="10"/>
          </p:nvPr>
        </p:nvSpPr>
        <p:spPr/>
        <p:txBody>
          <a:bodyPr/>
          <a:lstStyle/>
          <a:p>
            <a:fld id="{D6449471-CD9B-4060-9245-E5C00C25A7D6}" type="slidenum">
              <a:rPr lang="en-US" smtClean="0"/>
              <a:t>10</a:t>
            </a:fld>
            <a:endParaRPr lang="en-US" dirty="0"/>
          </a:p>
        </p:txBody>
      </p:sp>
    </p:spTree>
    <p:extLst>
      <p:ext uri="{BB962C8B-B14F-4D97-AF65-F5344CB8AC3E}">
        <p14:creationId xmlns:p14="http://schemas.microsoft.com/office/powerpoint/2010/main" val="30967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199"/>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1313259" y="2914650"/>
            <a:ext cx="6507167" cy="1428750"/>
          </a:xfrm>
          <a:prstGeom prst="rect">
            <a:avLst/>
          </a:prstGeo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latin typeface="Gill Sans MT" panose="020B0502020104020203"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lvl1pPr>
              <a:defRPr>
                <a:latin typeface="Gill Sans MT" panose="020B0502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02106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56060" y="3974702"/>
            <a:ext cx="7429500" cy="370284"/>
          </a:xfrm>
          <a:prstGeom prst="rect">
            <a:avLst/>
          </a:prstGeo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3/15/2023</a:t>
            </a:fld>
            <a:endParaRPr lang="en-US" dirty="0"/>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370813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a:prstGeom prst="rect">
            <a:avLst/>
          </a:prstGeo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3/15/2023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5934420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a:prstGeom prst="rect">
            <a:avLst/>
          </a:prstGeo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3257550"/>
            <a:ext cx="7429500" cy="1085850"/>
          </a:xfrm>
          <a:prstGeom prst="rect">
            <a:avLst/>
          </a:prstGeo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3/15/2023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8721073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a:prstGeom prst="rect">
            <a:avLst/>
          </a:prstGeo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3/15/2023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80323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a:prstGeom prst="rect">
            <a:avLst/>
          </a:prstGeo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581400"/>
            <a:ext cx="7429500" cy="762000"/>
          </a:xfrm>
          <a:prstGeom prst="rect">
            <a:avLst/>
          </a:prstGeo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3/15/2023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077927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a:prstGeom prst="rect">
            <a:avLst/>
          </a:prstGeo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257550"/>
            <a:ext cx="7429500" cy="1085850"/>
          </a:xfrm>
          <a:prstGeom prst="rect">
            <a:avLst/>
          </a:prstGeo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3/15/2023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7185204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1885950"/>
            <a:ext cx="7772400" cy="2590799"/>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10861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15407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1885950"/>
            <a:ext cx="7772400" cy="2590799"/>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26480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a:prstGeom prst="rect">
            <a:avLst/>
          </a:prstGeo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41694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28209" y="4412457"/>
            <a:ext cx="1200150" cy="273844"/>
          </a:xfrm>
          <a:prstGeom prst="rect">
            <a:avLst/>
          </a:prstGeom>
        </p:spPr>
        <p:txBody>
          <a:bodyPr/>
          <a:lstStyle/>
          <a:p>
            <a:endParaRPr lang="en-US" dirty="0"/>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4989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a:prstGeom prst="rect">
            <a:avLst/>
          </a:prstGeo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2432447"/>
            <a:ext cx="3657600" cy="1910953"/>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a:prstGeom prst="rect">
            <a:avLst/>
          </a:prstGeo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2432447"/>
            <a:ext cx="3657601" cy="1910953"/>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28209" y="4412457"/>
            <a:ext cx="1200150" cy="273844"/>
          </a:xfrm>
          <a:prstGeom prst="rect">
            <a:avLst/>
          </a:prstGeom>
        </p:spPr>
        <p:txBody>
          <a:bodyPr/>
          <a:lstStyle/>
          <a:p>
            <a:endParaRPr lang="en-US" dirty="0"/>
          </a:p>
        </p:txBody>
      </p:sp>
      <p:sp>
        <p:nvSpPr>
          <p:cNvPr id="8" name="Footer Placeholder 7"/>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77581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628209" y="4412457"/>
            <a:ext cx="1200150" cy="273844"/>
          </a:xfrm>
          <a:prstGeom prst="rect">
            <a:avLst/>
          </a:prstGeom>
        </p:spPr>
        <p:txBody>
          <a:bodyPr/>
          <a:lstStyle/>
          <a:p>
            <a:endParaRPr lang="en-US" dirty="0"/>
          </a:p>
        </p:txBody>
      </p:sp>
      <p:sp>
        <p:nvSpPr>
          <p:cNvPr id="4" name="Footer Placeholder 3"/>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9087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8209" y="4412457"/>
            <a:ext cx="1200150" cy="273844"/>
          </a:xfrm>
          <a:prstGeom prst="rect">
            <a:avLst/>
          </a:prstGeom>
        </p:spPr>
        <p:txBody>
          <a:bodyPr/>
          <a:lstStyle/>
          <a:p>
            <a:endParaRPr lang="en-US" dirty="0"/>
          </a:p>
        </p:txBody>
      </p:sp>
      <p:sp>
        <p:nvSpPr>
          <p:cNvPr id="3" name="Footer Placeholder 2"/>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9052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a:prstGeom prst="rect">
            <a:avLst/>
          </a:prstGeo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a:prstGeom prst="rect">
            <a:avLst/>
          </a:prstGeo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28209" y="4412457"/>
            <a:ext cx="1200150" cy="273844"/>
          </a:xfrm>
          <a:prstGeom prst="rect">
            <a:avLst/>
          </a:prstGeom>
        </p:spPr>
        <p:txBody>
          <a:bodyPr/>
          <a:lstStyle/>
          <a:p>
            <a:endParaRPr lang="en-US" dirty="0"/>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94024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56059" y="2228850"/>
            <a:ext cx="4000501" cy="1371600"/>
          </a:xfrm>
          <a:prstGeom prst="rect">
            <a:avLst/>
          </a:prstGeo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4412457"/>
            <a:ext cx="6858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856059" y="4412457"/>
            <a:ext cx="382905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9575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gs>
            <a:gs pos="0">
              <a:schemeClr val="bg1"/>
            </a:gs>
            <a:gs pos="100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590550"/>
            <a:ext cx="8247888" cy="722767"/>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8229600" y="4412456"/>
            <a:ext cx="533400" cy="216693"/>
          </a:xfrm>
          <a:prstGeom prst="rect">
            <a:avLst/>
          </a:prstGeom>
        </p:spPr>
        <p:txBody>
          <a:bodyPr vert="horz" lIns="91440" tIns="45720" rIns="91440" bIns="45720" rtlCol="0" anchor="b"/>
          <a:lstStyle>
            <a:lvl1pPr algn="r">
              <a:defRPr sz="1100" b="1" i="0">
                <a:solidFill>
                  <a:schemeClr val="tx1">
                    <a:lumMod val="75000"/>
                  </a:schemeClr>
                </a:solidFill>
                <a:effectLst>
                  <a:outerShdw blurRad="50800" dist="38100" dir="2700000" algn="tl" rotWithShape="0">
                    <a:srgbClr val="000000">
                      <a:alpha val="43000"/>
                    </a:srgbClr>
                  </a:outerShdw>
                </a:effectLst>
                <a:latin typeface="Segoe UI Semibold" panose="020B0702040204020203" pitchFamily="34" charset="0"/>
              </a:defRPr>
            </a:lvl1pPr>
          </a:lstStyle>
          <a:p>
            <a:fld id="{18362CF7-34D8-4635-A9AE-FBAFA8966551}" type="slidenum">
              <a:rPr lang="en-US" smtClean="0"/>
              <a:pPr/>
              <a:t>‹#›</a:t>
            </a:fld>
            <a:endParaRPr lang="en-US" dirty="0"/>
          </a:p>
        </p:txBody>
      </p:sp>
      <p:sp>
        <p:nvSpPr>
          <p:cNvPr id="7" name="Rectangle 6"/>
          <p:cNvSpPr/>
          <p:nvPr userDrawn="1"/>
        </p:nvSpPr>
        <p:spPr>
          <a:xfrm>
            <a:off x="381000" y="361950"/>
            <a:ext cx="8382000" cy="426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6324600" y="361950"/>
            <a:ext cx="2438400" cy="307777"/>
          </a:xfrm>
          <a:prstGeom prst="rect">
            <a:avLst/>
          </a:prstGeom>
          <a:noFill/>
        </p:spPr>
        <p:txBody>
          <a:bodyPr wrap="square" rtlCol="0" anchor="t">
            <a:spAutoFit/>
          </a:bodyPr>
          <a:lstStyle/>
          <a:p>
            <a:pPr algn="r"/>
            <a:r>
              <a:rPr lang="en-US" sz="1400" b="1" dirty="0">
                <a:latin typeface="Segoe UI Semibold" panose="020B0702040204020203" pitchFamily="34" charset="0"/>
              </a:rPr>
              <a:t>Article</a:t>
            </a:r>
            <a:r>
              <a:rPr lang="en-US" sz="1400" b="1" baseline="0" dirty="0">
                <a:latin typeface="Segoe UI Semibold" panose="020B0702040204020203" pitchFamily="34" charset="0"/>
              </a:rPr>
              <a:t> 24</a:t>
            </a:r>
            <a:r>
              <a:rPr lang="en-US" sz="1400" b="1" dirty="0">
                <a:latin typeface="Segoe UI Semibold" panose="020B0702040204020203" pitchFamily="34" charset="0"/>
              </a:rPr>
              <a:t>:  Light Plant</a:t>
            </a:r>
          </a:p>
        </p:txBody>
      </p:sp>
      <p:grpSp>
        <p:nvGrpSpPr>
          <p:cNvPr id="5" name="Group 4"/>
          <p:cNvGrpSpPr>
            <a:grpSpLocks noChangeAspect="1"/>
          </p:cNvGrpSpPr>
          <p:nvPr userDrawn="1"/>
        </p:nvGrpSpPr>
        <p:grpSpPr>
          <a:xfrm>
            <a:off x="438912" y="411480"/>
            <a:ext cx="905913" cy="914400"/>
            <a:chOff x="457199" y="449262"/>
            <a:chExt cx="3461658" cy="3494088"/>
          </a:xfrm>
        </p:grpSpPr>
        <p:pic>
          <p:nvPicPr>
            <p:cNvPr id="8" name="Picture 23" descr="Town Seal"/>
            <p:cNvPicPr>
              <a:picLocks noChangeArrowheads="1"/>
            </p:cNvPicPr>
            <p:nvPr userDrawn="1"/>
          </p:nvPicPr>
          <p:blipFill rotWithShape="1">
            <a:blip r:embed="rId19" cstate="print">
              <a:clrChange>
                <a:clrFrom>
                  <a:srgbClr val="F5F5F5"/>
                </a:clrFrom>
                <a:clrTo>
                  <a:srgbClr val="F5F5F5">
                    <a:alpha val="0"/>
                  </a:srgbClr>
                </a:clrTo>
              </a:clrChange>
              <a:extLst>
                <a:ext uri="{28A0092B-C50C-407E-A947-70E740481C1C}">
                  <a14:useLocalDpi xmlns:a14="http://schemas.microsoft.com/office/drawing/2010/main" val="0"/>
                </a:ext>
              </a:extLst>
            </a:blip>
            <a:srcRect l="-1" r="376" b="-557"/>
            <a:stretch/>
          </p:blipFill>
          <p:spPr bwMode="auto">
            <a:xfrm>
              <a:off x="457199" y="449262"/>
              <a:ext cx="3461658" cy="3494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userDrawn="1"/>
          </p:nvSpPr>
          <p:spPr>
            <a:xfrm>
              <a:off x="457200" y="457200"/>
              <a:ext cx="3461657" cy="3438144"/>
            </a:xfrm>
            <a:prstGeom prst="ellipse">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userDrawn="1"/>
        </p:nvPicPr>
        <p:blipFill>
          <a:blip r:embed="rId20"/>
          <a:stretch>
            <a:fillRect/>
          </a:stretch>
        </p:blipFill>
        <p:spPr>
          <a:xfrm>
            <a:off x="7792644" y="666750"/>
            <a:ext cx="853514" cy="365792"/>
          </a:xfrm>
          <a:prstGeom prst="rect">
            <a:avLst/>
          </a:prstGeom>
        </p:spPr>
      </p:pic>
    </p:spTree>
    <p:extLst>
      <p:ext uri="{BB962C8B-B14F-4D97-AF65-F5344CB8AC3E}">
        <p14:creationId xmlns:p14="http://schemas.microsoft.com/office/powerpoint/2010/main" val="985855008"/>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hdr="0" ftr="0" dt="0"/>
  <p:txStyles>
    <p:titleStyle>
      <a:lvl1pPr algn="ctr" defTabSz="342900" rtl="0" eaLnBrk="1" latinLnBrk="0" hangingPunct="1">
        <a:spcBef>
          <a:spcPct val="0"/>
        </a:spcBef>
        <a:buNone/>
        <a:defRPr sz="3200" b="0" kern="1200" cap="none" baseline="0">
          <a:ln w="3175" cmpd="sng">
            <a:noFill/>
          </a:ln>
          <a:solidFill>
            <a:schemeClr val="tx1"/>
          </a:solidFill>
          <a:effectLst/>
          <a:latin typeface="Segoe UI Semibold" panose="020B07020402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2400" b="1" kern="1200" cap="none" baseline="0">
          <a:ln>
            <a:noFill/>
          </a:ln>
          <a:solidFill>
            <a:schemeClr val="tx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2000" b="0" kern="1200" cap="none" baseline="0">
          <a:ln>
            <a:noFill/>
          </a:ln>
          <a:solidFill>
            <a:schemeClr val="tx1"/>
          </a:solidFill>
          <a:effectLst/>
          <a:latin typeface="Calibri" panose="020F0502020204030204" pitchFamily="34" charset="0"/>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2000" b="0" kern="1200" cap="none" baseline="0">
          <a:ln>
            <a:noFill/>
          </a:ln>
          <a:solidFill>
            <a:schemeClr val="tx1"/>
          </a:solidFill>
          <a:effectLst/>
          <a:latin typeface="Calibri" panose="020F0502020204030204" pitchFamily="34" charset="0"/>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400" b="0" kern="1200" cap="none" baseline="0">
          <a:ln>
            <a:noFill/>
          </a:ln>
          <a:solidFill>
            <a:schemeClr val="tx1"/>
          </a:solidFill>
          <a:effectLst/>
          <a:latin typeface="Calibri" panose="020F0502020204030204" pitchFamily="34" charset="0"/>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400" b="0" kern="1200" cap="none" baseline="0">
          <a:ln>
            <a:noFill/>
          </a:ln>
          <a:solidFill>
            <a:schemeClr val="tx1"/>
          </a:solidFill>
          <a:effectLst/>
          <a:latin typeface="Calibri" panose="020F0502020204030204" pitchFamily="34" charset="0"/>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2880" userDrawn="1">
          <p15:clr>
            <a:srgbClr val="F26B43"/>
          </p15:clr>
        </p15:guide>
        <p15:guide id="3" orient="horz" pos="27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100000">
              <a:schemeClr val="accent5"/>
            </a:gs>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587828"/>
            <a:ext cx="8236131" cy="698863"/>
          </a:xfrm>
        </p:spPr>
        <p:txBody>
          <a:bodyPr anchor="ctr">
            <a:noAutofit/>
          </a:bodyPr>
          <a:lstStyle/>
          <a:p>
            <a:r>
              <a:rPr lang="en-US" sz="3200" b="1" dirty="0">
                <a:solidFill>
                  <a:schemeClr val="tx1"/>
                </a:solidFill>
                <a:latin typeface="Segoe UI Semibold" panose="020B0702040204020203" pitchFamily="34" charset="0"/>
              </a:rPr>
              <a:t>Article </a:t>
            </a:r>
            <a:r>
              <a:rPr lang="en-US" sz="3200" dirty="0">
                <a:latin typeface="Segoe UI Semibold" panose="020B0702040204020203" pitchFamily="34" charset="0"/>
              </a:rPr>
              <a:t>24</a:t>
            </a:r>
            <a:endParaRPr lang="en-US" sz="3200" b="1" dirty="0">
              <a:solidFill>
                <a:schemeClr val="tx1"/>
              </a:solidFill>
              <a:latin typeface="Segoe UI Semibold" panose="020B0702040204020203" pitchFamily="34" charset="0"/>
            </a:endParaRPr>
          </a:p>
        </p:txBody>
      </p:sp>
      <p:sp>
        <p:nvSpPr>
          <p:cNvPr id="3" name="Subtitle 2"/>
          <p:cNvSpPr>
            <a:spLocks noGrp="1"/>
          </p:cNvSpPr>
          <p:nvPr>
            <p:ph type="subTitle" idx="1"/>
          </p:nvPr>
        </p:nvSpPr>
        <p:spPr>
          <a:xfrm>
            <a:off x="914400" y="1561011"/>
            <a:ext cx="7315200" cy="2851445"/>
          </a:xfrm>
        </p:spPr>
        <p:txBody>
          <a:bodyPr anchor="t">
            <a:noAutofit/>
          </a:bodyPr>
          <a:lstStyle/>
          <a:p>
            <a:pPr>
              <a:spcBef>
                <a:spcPts val="0"/>
              </a:spcBef>
              <a:spcAft>
                <a:spcPts val="0"/>
              </a:spcAft>
            </a:pPr>
            <a:r>
              <a:rPr lang="en-US" altLang="en-US" sz="3200" dirty="0">
                <a:solidFill>
                  <a:schemeClr val="tx1"/>
                </a:solidFill>
                <a:latin typeface="Segoe UI Semibold" panose="020B0702040204020203" pitchFamily="34" charset="0"/>
              </a:rPr>
              <a:t>Light Plant Expenditures </a:t>
            </a:r>
            <a:br>
              <a:rPr lang="en-US" altLang="en-US" sz="3200" dirty="0">
                <a:solidFill>
                  <a:schemeClr val="tx1"/>
                </a:solidFill>
                <a:latin typeface="Segoe UI Semibold" panose="020B0702040204020203" pitchFamily="34" charset="0"/>
              </a:rPr>
            </a:br>
            <a:r>
              <a:rPr lang="en-US" altLang="en-US" sz="3200" dirty="0">
                <a:solidFill>
                  <a:schemeClr val="tx1"/>
                </a:solidFill>
                <a:latin typeface="Segoe UI Semibold" panose="020B0702040204020203" pitchFamily="34" charset="0"/>
              </a:rPr>
              <a:t>&amp;</a:t>
            </a:r>
            <a:br>
              <a:rPr lang="en-US" altLang="en-US" sz="3200" dirty="0">
                <a:solidFill>
                  <a:schemeClr val="tx1"/>
                </a:solidFill>
                <a:latin typeface="Segoe UI Semibold" panose="020B0702040204020203" pitchFamily="34" charset="0"/>
              </a:rPr>
            </a:br>
            <a:r>
              <a:rPr lang="en-US" altLang="en-US" sz="3200" dirty="0">
                <a:solidFill>
                  <a:schemeClr val="tx1"/>
                </a:solidFill>
                <a:latin typeface="Segoe UI Semibold" panose="020B0702040204020203" pitchFamily="34" charset="0"/>
              </a:rPr>
              <a:t>Payment in Lieu of Taxes</a:t>
            </a:r>
            <a:endParaRPr lang="en-US" altLang="en-US" sz="3200" b="1" dirty="0">
              <a:solidFill>
                <a:schemeClr val="accent4"/>
              </a:solidFill>
            </a:endParaRPr>
          </a:p>
          <a:p>
            <a:pPr>
              <a:spcBef>
                <a:spcPts val="0"/>
              </a:spcBef>
              <a:spcAft>
                <a:spcPts val="0"/>
              </a:spcAft>
            </a:pPr>
            <a:endParaRPr lang="en-US" altLang="en-US" sz="2400" b="1" dirty="0">
              <a:solidFill>
                <a:schemeClr val="accent4"/>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110518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69" y="783431"/>
            <a:ext cx="8247888" cy="722767"/>
          </a:xfrm>
        </p:spPr>
        <p:txBody>
          <a:bodyPr>
            <a:normAutofit fontScale="90000"/>
          </a:bodyPr>
          <a:lstStyle/>
          <a:p>
            <a:r>
              <a:rPr lang="en-US" altLang="en-US" dirty="0"/>
              <a:t>Payment in Lieu of Taxes</a:t>
            </a:r>
            <a:br>
              <a:rPr lang="en-US" altLang="en-US" b="1" dirty="0">
                <a:solidFill>
                  <a:schemeClr val="accent4"/>
                </a:solidFill>
              </a:rPr>
            </a:br>
            <a:r>
              <a:rPr lang="en-US" dirty="0"/>
              <a:t> </a:t>
            </a:r>
          </a:p>
        </p:txBody>
      </p:sp>
      <p:sp>
        <p:nvSpPr>
          <p:cNvPr id="3" name="Slide Number Placeholder 2"/>
          <p:cNvSpPr>
            <a:spLocks noGrp="1"/>
          </p:cNvSpPr>
          <p:nvPr>
            <p:ph type="sldNum" sz="quarter" idx="12"/>
          </p:nvPr>
        </p:nvSpPr>
        <p:spPr/>
        <p:txBody>
          <a:bodyPr/>
          <a:lstStyle/>
          <a:p>
            <a:fld id="{18362CF7-34D8-4635-A9AE-FBAFA8966551}" type="slidenum">
              <a:rPr lang="en-US" smtClean="0"/>
              <a:t>10</a:t>
            </a:fld>
            <a:endParaRPr lang="en-US" dirty="0"/>
          </a:p>
        </p:txBody>
      </p:sp>
      <p:sp>
        <p:nvSpPr>
          <p:cNvPr id="4" name="Rectangle 3"/>
          <p:cNvSpPr/>
          <p:nvPr/>
        </p:nvSpPr>
        <p:spPr>
          <a:xfrm>
            <a:off x="692944" y="1571625"/>
            <a:ext cx="6165056" cy="2246769"/>
          </a:xfrm>
          <a:prstGeom prst="rect">
            <a:avLst/>
          </a:prstGeom>
        </p:spPr>
        <p:txBody>
          <a:bodyPr wrap="square">
            <a:spAutoFit/>
          </a:bodyPr>
          <a:lstStyle/>
          <a:p>
            <a:r>
              <a:rPr lang="en-US" sz="2000" dirty="0"/>
              <a:t>The Payment in Lieu of Taxes for the fiscal year will be $459,000 </a:t>
            </a:r>
          </a:p>
          <a:p>
            <a:endParaRPr lang="en-US" sz="2000" dirty="0"/>
          </a:p>
          <a:p>
            <a:r>
              <a:rPr lang="en-US" sz="2000" dirty="0"/>
              <a:t>The funds will be transferred from the Operating Fund of the Light Plant to be used by the Assessors to reduce the tax levy for the fiscal year ending June 30, 2024</a:t>
            </a:r>
          </a:p>
        </p:txBody>
      </p:sp>
    </p:spTree>
    <p:extLst>
      <p:ext uri="{BB962C8B-B14F-4D97-AF65-F5344CB8AC3E}">
        <p14:creationId xmlns:p14="http://schemas.microsoft.com/office/powerpoint/2010/main" val="147819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457199" y="1286691"/>
            <a:ext cx="273051" cy="465909"/>
          </a:xfrm>
        </p:spPr>
        <p:txBody>
          <a:bodyPr anchor="ctr">
            <a:noAutofit/>
          </a:bodyPr>
          <a:lstStyle/>
          <a:p>
            <a:br>
              <a:rPr lang="en-US" sz="3200" b="1" dirty="0">
                <a:latin typeface="Segoe UI Semibold" panose="020B0702040204020203" pitchFamily="34" charset="0"/>
              </a:rPr>
            </a:br>
            <a:endParaRPr lang="en-US" sz="3200" b="1" dirty="0">
              <a:solidFill>
                <a:schemeClr val="tx1"/>
              </a:solidFill>
              <a:latin typeface="Segoe UI Semibold" panose="020B0702040204020203" pitchFamily="34" charset="0"/>
            </a:endParaRPr>
          </a:p>
        </p:txBody>
      </p:sp>
      <p:sp>
        <p:nvSpPr>
          <p:cNvPr id="3" name="Subtitle 2"/>
          <p:cNvSpPr>
            <a:spLocks noGrp="1"/>
          </p:cNvSpPr>
          <p:nvPr>
            <p:ph type="subTitle" idx="1"/>
          </p:nvPr>
        </p:nvSpPr>
        <p:spPr>
          <a:xfrm>
            <a:off x="914400" y="2116183"/>
            <a:ext cx="7315200" cy="2296273"/>
          </a:xfrm>
        </p:spPr>
        <p:txBody>
          <a:bodyPr anchor="t">
            <a:noAutofit/>
          </a:bodyPr>
          <a:lstStyle/>
          <a:p>
            <a:pPr>
              <a:spcBef>
                <a:spcPts val="0"/>
              </a:spcBef>
              <a:spcAft>
                <a:spcPts val="0"/>
              </a:spcAft>
            </a:pPr>
            <a:r>
              <a:rPr lang="en-US" altLang="en-US" sz="3200" dirty="0">
                <a:solidFill>
                  <a:schemeClr val="tx1"/>
                </a:solidFill>
                <a:latin typeface="Segoe UI Semibold" panose="020B0702040204020203" pitchFamily="34" charset="0"/>
              </a:rPr>
              <a:t>Telecommunications</a:t>
            </a:r>
            <a:endParaRPr lang="en-US" altLang="en-US" sz="2400" b="1" dirty="0">
              <a:solidFill>
                <a:schemeClr val="tx1"/>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Tree>
    <p:extLst>
      <p:ext uri="{BB962C8B-B14F-4D97-AF65-F5344CB8AC3E}">
        <p14:creationId xmlns:p14="http://schemas.microsoft.com/office/powerpoint/2010/main" val="61169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731" y="590550"/>
            <a:ext cx="8223069" cy="673894"/>
          </a:xfrm>
        </p:spPr>
        <p:txBody>
          <a:bodyPr anchor="ctr">
            <a:normAutofit/>
          </a:bodyPr>
          <a:lstStyle/>
          <a:p>
            <a:r>
              <a:rPr lang="en-US" sz="3200" dirty="0">
                <a:effectLst/>
                <a:latin typeface="Segoe UI Semibold" panose="020B0702040204020203" pitchFamily="34" charset="0"/>
              </a:rPr>
              <a:t>Internet Service Offering </a:t>
            </a:r>
          </a:p>
        </p:txBody>
      </p:sp>
      <p:sp>
        <p:nvSpPr>
          <p:cNvPr id="3" name="Subtitle 2"/>
          <p:cNvSpPr>
            <a:spLocks noGrp="1"/>
          </p:cNvSpPr>
          <p:nvPr>
            <p:ph type="subTitle" idx="1"/>
          </p:nvPr>
        </p:nvSpPr>
        <p:spPr>
          <a:xfrm>
            <a:off x="1257300" y="1428750"/>
            <a:ext cx="6629400" cy="2819400"/>
          </a:xfrm>
        </p:spPr>
        <p:txBody>
          <a:bodyPr>
            <a:normAutofit fontScale="92500"/>
          </a:bodyPr>
          <a:lstStyle/>
          <a:p>
            <a:pPr marL="228600" indent="-228600" algn="l">
              <a:buFont typeface="Arial" panose="020B0604020202020204" pitchFamily="34" charset="0"/>
              <a:buChar char="•"/>
            </a:pPr>
            <a:r>
              <a:rPr lang="en-US" altLang="en-US" sz="2400" b="1" dirty="0">
                <a:latin typeface="Segoe UI Semibold" panose="020B0702040204020203" pitchFamily="34" charset="0"/>
              </a:rPr>
              <a:t>Offered to residents and businesses since 2014</a:t>
            </a:r>
          </a:p>
          <a:p>
            <a:pPr marL="228600" indent="-228600" algn="l">
              <a:buFont typeface="Arial" panose="020B0604020202020204" pitchFamily="34" charset="0"/>
              <a:buChar char="•"/>
            </a:pPr>
            <a:r>
              <a:rPr lang="en-US" altLang="en-US" sz="2400" dirty="0">
                <a:latin typeface="Segoe UI Semibold" panose="020B0702040204020203" pitchFamily="34" charset="0"/>
              </a:rPr>
              <a:t>4</a:t>
            </a:r>
            <a:r>
              <a:rPr lang="en-US" altLang="en-US" sz="2400" b="1" dirty="0">
                <a:latin typeface="Segoe UI Semibold" panose="020B0702040204020203" pitchFamily="34" charset="0"/>
              </a:rPr>
              <a:t>5 to 1 </a:t>
            </a:r>
            <a:r>
              <a:rPr lang="en-US" altLang="en-US" sz="2400" dirty="0">
                <a:latin typeface="Segoe UI Semibold" panose="020B0702040204020203" pitchFamily="34" charset="0"/>
              </a:rPr>
              <a:t>G</a:t>
            </a:r>
            <a:r>
              <a:rPr lang="en-US" altLang="en-US" sz="2400" b="1" dirty="0">
                <a:latin typeface="Segoe UI Semibold" panose="020B0702040204020203" pitchFamily="34" charset="0"/>
              </a:rPr>
              <a:t>b/s for Residential Service and speeds up to 1Gb/s for Businesses</a:t>
            </a:r>
          </a:p>
          <a:p>
            <a:pPr marL="228600" indent="-228600" algn="l">
              <a:buFont typeface="Arial" panose="020B0604020202020204" pitchFamily="34" charset="0"/>
              <a:buChar char="•"/>
            </a:pPr>
            <a:r>
              <a:rPr lang="en-US" altLang="en-US" sz="2400" b="1" dirty="0">
                <a:latin typeface="Segoe UI Semibold" panose="020B0702040204020203" pitchFamily="34" charset="0"/>
              </a:rPr>
              <a:t>Over 1,635 active customers </a:t>
            </a:r>
            <a:r>
              <a:rPr lang="en-US" altLang="en-US" sz="2400" dirty="0">
                <a:latin typeface="Segoe UI Semibold" panose="020B0702040204020203" pitchFamily="34" charset="0"/>
              </a:rPr>
              <a:t>in</a:t>
            </a:r>
            <a:r>
              <a:rPr lang="en-US" altLang="en-US" sz="2400" b="1" dirty="0">
                <a:latin typeface="Segoe UI Semibold" panose="020B0702040204020203" pitchFamily="34" charset="0"/>
              </a:rPr>
              <a:t> January 2023</a:t>
            </a:r>
          </a:p>
          <a:p>
            <a:pPr marL="228600" indent="-228600" algn="l">
              <a:buFont typeface="Arial" panose="020B0604020202020204" pitchFamily="34" charset="0"/>
              <a:buChar char="•"/>
            </a:pPr>
            <a:r>
              <a:rPr lang="en-US" altLang="en-US" sz="2400" b="1" dirty="0">
                <a:latin typeface="Segoe UI Semibold" panose="020B0702040204020203" pitchFamily="34" charset="0"/>
              </a:rPr>
              <a:t>Rates compare favorably to other suppliers</a:t>
            </a:r>
          </a:p>
          <a:p>
            <a:pPr marL="228600" indent="-228600" algn="l">
              <a:buFont typeface="Arial" panose="020B0604020202020204" pitchFamily="34" charset="0"/>
              <a:buChar char="•"/>
            </a:pPr>
            <a:r>
              <a:rPr lang="en-US" altLang="en-US" sz="2400" b="1" dirty="0">
                <a:latin typeface="Segoe UI Semibold" panose="020B0702040204020203" pitchFamily="34" charset="0"/>
              </a:rPr>
              <a:t>Details at </a:t>
            </a:r>
            <a:r>
              <a:rPr lang="en-US" altLang="en-US" sz="2400" b="0" u="sng" dirty="0">
                <a:solidFill>
                  <a:schemeClr val="tx1"/>
                </a:solidFill>
                <a:latin typeface="Segoe UI Semibold" panose="020B0702040204020203" pitchFamily="34" charset="0"/>
              </a:rPr>
              <a:t>www.concordma.gov/broadband</a:t>
            </a:r>
          </a:p>
          <a:p>
            <a:pPr marL="457200" indent="-457200" algn="l">
              <a:buFont typeface="Arial" panose="020B0604020202020204" pitchFamily="34" charset="0"/>
              <a:buChar char="•"/>
            </a:pPr>
            <a:endParaRPr lang="en-US" altLang="en-US" sz="2000" b="1" dirty="0">
              <a:latin typeface="Segoe UI Semibold" panose="020B0702040204020203" pitchFamily="34" charset="0"/>
            </a:endParaRPr>
          </a:p>
          <a:p>
            <a:pPr marL="457200" indent="-457200" algn="l">
              <a:buFont typeface="Arial" panose="020B0604020202020204" pitchFamily="34" charset="0"/>
              <a:buChar char="•"/>
            </a:pPr>
            <a:endParaRPr lang="en-US" altLang="en-US" sz="1400" b="1" dirty="0">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spTree>
    <p:extLst>
      <p:ext uri="{BB962C8B-B14F-4D97-AF65-F5344CB8AC3E}">
        <p14:creationId xmlns:p14="http://schemas.microsoft.com/office/powerpoint/2010/main" val="55028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a:effectLst/>
        </p:spPr>
        <p:txBody>
          <a:bodyPr anchor="ctr">
            <a:normAutofit/>
          </a:bodyPr>
          <a:lstStyle/>
          <a:p>
            <a:r>
              <a:rPr lang="en-US" dirty="0">
                <a:effectLst>
                  <a:glow rad="38100">
                    <a:schemeClr val="bg1">
                      <a:lumMod val="65000"/>
                      <a:lumOff val="35000"/>
                      <a:alpha val="40000"/>
                    </a:schemeClr>
                  </a:glow>
                </a:effectLst>
              </a:rPr>
              <a:t>2022 Results</a:t>
            </a:r>
          </a:p>
        </p:txBody>
      </p:sp>
      <p:sp>
        <p:nvSpPr>
          <p:cNvPr id="3" name="Subtitle 2"/>
          <p:cNvSpPr>
            <a:spLocks noGrp="1"/>
          </p:cNvSpPr>
          <p:nvPr>
            <p:ph idx="1"/>
          </p:nvPr>
        </p:nvSpPr>
        <p:spPr>
          <a:xfrm>
            <a:off x="838200" y="1352550"/>
            <a:ext cx="7467600" cy="3059906"/>
          </a:xfrm>
        </p:spPr>
        <p:txBody>
          <a:bodyPr>
            <a:noAutofit/>
          </a:bodyPr>
          <a:lstStyle/>
          <a:p>
            <a:pPr algn="l">
              <a:lnSpc>
                <a:spcPct val="114000"/>
              </a:lnSpc>
              <a:spcBef>
                <a:spcPts val="0"/>
              </a:spcBef>
              <a:spcAft>
                <a:spcPts val="0"/>
              </a:spcAft>
              <a:buFont typeface="Arial" panose="020B0604020202020204" pitchFamily="34" charset="0"/>
              <a:buChar char="•"/>
            </a:pPr>
            <a:r>
              <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Subscriptions &amp; Revenue</a:t>
            </a:r>
            <a:endParaRPr lang="en-US" altLang="en-US" sz="2800"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endParaRPr>
          </a:p>
          <a:p>
            <a:pPr marL="685800" lvl="2" indent="-342900">
              <a:lnSpc>
                <a:spcPct val="114000"/>
              </a:lnSpc>
              <a:spcBef>
                <a:spcPts val="0"/>
              </a:spcBef>
              <a:spcAft>
                <a:spcPts val="0"/>
              </a:spcAft>
              <a:buFont typeface="Arial" panose="020B0604020202020204" pitchFamily="34" charset="0"/>
              <a:buChar char="•"/>
            </a:pPr>
            <a:r>
              <a:rPr lang="en-US" altLang="en-US"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Active subscriptions grew about 5% in 2022</a:t>
            </a:r>
          </a:p>
          <a:p>
            <a:pPr>
              <a:lnSpc>
                <a:spcPct val="114000"/>
              </a:lnSpc>
              <a:spcBef>
                <a:spcPts val="0"/>
              </a:spcBef>
              <a:spcAft>
                <a:spcPts val="0"/>
              </a:spcAft>
              <a:buFont typeface="Arial" panose="020B0604020202020204" pitchFamily="34" charset="0"/>
              <a:buChar char="•"/>
            </a:pPr>
            <a:r>
              <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Financial Results</a:t>
            </a:r>
          </a:p>
          <a:p>
            <a:pPr marL="685800" lvl="2" indent="-342900">
              <a:lnSpc>
                <a:spcPct val="114000"/>
              </a:lnSpc>
              <a:spcBef>
                <a:spcPts val="0"/>
              </a:spcBef>
              <a:spcAft>
                <a:spcPts val="0"/>
              </a:spcAft>
              <a:buFont typeface="Arial" panose="020B0604020202020204" pitchFamily="34" charset="0"/>
              <a:buChar char="•"/>
            </a:pPr>
            <a:r>
              <a:rPr lang="en-US" altLang="en-US"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Estimated 2022 Revenue $1,570,613 and Net Income $249,971</a:t>
            </a:r>
          </a:p>
          <a:p>
            <a:pPr>
              <a:lnSpc>
                <a:spcPct val="114000"/>
              </a:lnSpc>
              <a:spcBef>
                <a:spcPts val="0"/>
              </a:spcBef>
              <a:spcAft>
                <a:spcPts val="0"/>
              </a:spcAft>
              <a:buFont typeface="Arial" panose="020B0604020202020204" pitchFamily="34" charset="0"/>
              <a:buChar char="•"/>
            </a:pPr>
            <a:r>
              <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Organizational changes in 2022 – Hired a Broadband Manager</a:t>
            </a:r>
          </a:p>
          <a:p>
            <a:pPr>
              <a:lnSpc>
                <a:spcPct val="114000"/>
              </a:lnSpc>
              <a:spcBef>
                <a:spcPts val="0"/>
              </a:spcBef>
              <a:spcAft>
                <a:spcPts val="0"/>
              </a:spcAft>
              <a:buFont typeface="Arial" panose="020B0604020202020204" pitchFamily="34" charset="0"/>
              <a:buChar char="•"/>
            </a:pPr>
            <a:r>
              <a:rPr lang="en-US" altLang="en-US"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Increase in redundancy for equipment and power</a:t>
            </a:r>
            <a:endPar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13</a:t>
            </a:fld>
            <a:endParaRPr lang="en-US" dirty="0"/>
          </a:p>
        </p:txBody>
      </p:sp>
    </p:spTree>
    <p:extLst>
      <p:ext uri="{BB962C8B-B14F-4D97-AF65-F5344CB8AC3E}">
        <p14:creationId xmlns:p14="http://schemas.microsoft.com/office/powerpoint/2010/main" val="17263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90550"/>
            <a:ext cx="8229600" cy="701787"/>
          </a:xfrm>
        </p:spPr>
        <p:txBody>
          <a:bodyPr vert="horz" lIns="91440" tIns="45720" rIns="91440" bIns="45720" rtlCol="0" anchor="ctr">
            <a:normAutofit/>
          </a:bodyPr>
          <a:lstStyle/>
          <a:p>
            <a:r>
              <a:rPr lang="en-US" dirty="0">
                <a:effectLst/>
              </a:rPr>
              <a:t>Revenue Sources</a:t>
            </a:r>
          </a:p>
        </p:txBody>
      </p:sp>
      <p:sp>
        <p:nvSpPr>
          <p:cNvPr id="4" name="Slide Number Placeholder 3"/>
          <p:cNvSpPr>
            <a:spLocks noGrp="1"/>
          </p:cNvSpPr>
          <p:nvPr>
            <p:ph type="sldNum" sz="quarter" idx="12"/>
          </p:nvPr>
        </p:nvSpPr>
        <p:spPr/>
        <p:txBody>
          <a:bodyPr/>
          <a:lstStyle/>
          <a:p>
            <a:fld id="{18362CF7-34D8-4635-A9AE-FBAFA8966551}" type="slidenum">
              <a:rPr lang="en-US" smtClean="0"/>
              <a:t>14</a:t>
            </a:fld>
            <a:endParaRPr lang="en-US" dirty="0"/>
          </a:p>
        </p:txBody>
      </p:sp>
      <p:graphicFrame>
        <p:nvGraphicFramePr>
          <p:cNvPr id="8" name="Chart 7"/>
          <p:cNvGraphicFramePr/>
          <p:nvPr>
            <p:extLst>
              <p:ext uri="{D42A27DB-BD31-4B8C-83A1-F6EECF244321}">
                <p14:modId xmlns:p14="http://schemas.microsoft.com/office/powerpoint/2010/main" val="3858197462"/>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69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A0E8-A858-4BC5-8E36-BC043790106C}"/>
              </a:ext>
            </a:extLst>
          </p:cNvPr>
          <p:cNvSpPr>
            <a:spLocks noGrp="1"/>
          </p:cNvSpPr>
          <p:nvPr>
            <p:ph type="title"/>
          </p:nvPr>
        </p:nvSpPr>
        <p:spPr/>
        <p:txBody>
          <a:bodyPr/>
          <a:lstStyle/>
          <a:p>
            <a:r>
              <a:rPr lang="en-US" dirty="0"/>
              <a:t>Active Customer Counts</a:t>
            </a:r>
          </a:p>
        </p:txBody>
      </p:sp>
      <p:graphicFrame>
        <p:nvGraphicFramePr>
          <p:cNvPr id="7" name="Content Placeholder 6">
            <a:extLst>
              <a:ext uri="{FF2B5EF4-FFF2-40B4-BE49-F238E27FC236}">
                <a16:creationId xmlns:a16="http://schemas.microsoft.com/office/drawing/2014/main" id="{E6CFB6DD-300A-6AFA-9837-477A628B756A}"/>
              </a:ext>
            </a:extLst>
          </p:cNvPr>
          <p:cNvGraphicFramePr>
            <a:graphicFrameLocks noGrp="1"/>
          </p:cNvGraphicFramePr>
          <p:nvPr>
            <p:ph idx="1"/>
            <p:extLst>
              <p:ext uri="{D42A27DB-BD31-4B8C-83A1-F6EECF244321}">
                <p14:modId xmlns:p14="http://schemas.microsoft.com/office/powerpoint/2010/main" val="3797479037"/>
              </p:ext>
            </p:extLst>
          </p:nvPr>
        </p:nvGraphicFramePr>
        <p:xfrm>
          <a:off x="685800" y="1647431"/>
          <a:ext cx="7772400" cy="282931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19E9CA5-B9B2-3BB1-E807-C5BEB549BD04}"/>
              </a:ext>
            </a:extLst>
          </p:cNvPr>
          <p:cNvSpPr>
            <a:spLocks noGrp="1"/>
          </p:cNvSpPr>
          <p:nvPr>
            <p:ph type="sldNum" sz="quarter" idx="12"/>
          </p:nvPr>
        </p:nvSpPr>
        <p:spPr/>
        <p:txBody>
          <a:bodyPr/>
          <a:lstStyle/>
          <a:p>
            <a:fld id="{18362CF7-34D8-4635-A9AE-FBAFA8966551}" type="slidenum">
              <a:rPr lang="en-US" smtClean="0"/>
              <a:t>15</a:t>
            </a:fld>
            <a:endParaRPr lang="en-US" dirty="0"/>
          </a:p>
        </p:txBody>
      </p:sp>
    </p:spTree>
    <p:extLst>
      <p:ext uri="{BB962C8B-B14F-4D97-AF65-F5344CB8AC3E}">
        <p14:creationId xmlns:p14="http://schemas.microsoft.com/office/powerpoint/2010/main" val="64033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90550"/>
            <a:ext cx="8229600" cy="685799"/>
          </a:xfrm>
        </p:spPr>
        <p:txBody>
          <a:bodyPr vert="horz" lIns="91440" tIns="45720" rIns="91440" bIns="45720" rtlCol="0" anchor="ctr">
            <a:normAutofit/>
          </a:bodyPr>
          <a:lstStyle/>
          <a:p>
            <a:r>
              <a:rPr lang="en-US" sz="2800" dirty="0">
                <a:effectLst/>
              </a:rPr>
              <a:t>Telecom Net Income (Loss)  </a:t>
            </a:r>
          </a:p>
        </p:txBody>
      </p:sp>
      <p:sp>
        <p:nvSpPr>
          <p:cNvPr id="4" name="Slide Number Placeholder 3"/>
          <p:cNvSpPr>
            <a:spLocks noGrp="1"/>
          </p:cNvSpPr>
          <p:nvPr>
            <p:ph type="sldNum" sz="quarter" idx="12"/>
          </p:nvPr>
        </p:nvSpPr>
        <p:spPr/>
        <p:txBody>
          <a:bodyPr/>
          <a:lstStyle/>
          <a:p>
            <a:fld id="{18362CF7-34D8-4635-A9AE-FBAFA8966551}" type="slidenum">
              <a:rPr lang="en-US" smtClean="0"/>
              <a:t>16</a:t>
            </a:fld>
            <a:endParaRPr lang="en-US" dirty="0"/>
          </a:p>
        </p:txBody>
      </p:sp>
      <p:graphicFrame>
        <p:nvGraphicFramePr>
          <p:cNvPr id="7" name="Chart 6">
            <a:extLst>
              <a:ext uri="{FF2B5EF4-FFF2-40B4-BE49-F238E27FC236}">
                <a16:creationId xmlns:a16="http://schemas.microsoft.com/office/drawing/2014/main" id="{6FFB3F97-41AB-4076-9DA9-A7E2A7D3940F}"/>
              </a:ext>
            </a:extLst>
          </p:cNvPr>
          <p:cNvGraphicFramePr/>
          <p:nvPr>
            <p:extLst>
              <p:ext uri="{D42A27DB-BD31-4B8C-83A1-F6EECF244321}">
                <p14:modId xmlns:p14="http://schemas.microsoft.com/office/powerpoint/2010/main" val="670354154"/>
              </p:ext>
            </p:extLst>
          </p:nvPr>
        </p:nvGraphicFramePr>
        <p:xfrm>
          <a:off x="849087" y="1453242"/>
          <a:ext cx="7527470" cy="315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97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701787"/>
          </a:xfrm>
        </p:spPr>
        <p:txBody>
          <a:bodyPr vert="horz" lIns="91440" tIns="45720" rIns="91440" bIns="45720" rtlCol="0" anchor="ctr">
            <a:normAutofit/>
          </a:bodyPr>
          <a:lstStyle/>
          <a:p>
            <a:r>
              <a:rPr lang="en-US" dirty="0">
                <a:effectLst/>
              </a:rPr>
              <a:t>2023 Forecast Plans  </a:t>
            </a:r>
          </a:p>
        </p:txBody>
      </p:sp>
      <p:sp>
        <p:nvSpPr>
          <p:cNvPr id="3" name="Subtitle 2"/>
          <p:cNvSpPr>
            <a:spLocks noGrp="1"/>
          </p:cNvSpPr>
          <p:nvPr>
            <p:ph idx="1"/>
          </p:nvPr>
        </p:nvSpPr>
        <p:spPr>
          <a:xfrm>
            <a:off x="1156063" y="1517706"/>
            <a:ext cx="6831874" cy="3111443"/>
          </a:xfrm>
        </p:spPr>
        <p:txBody>
          <a:bodyPr vert="horz" lIns="91440" tIns="45720" rIns="91440" bIns="45720" rtlCol="0" anchor="ctr">
            <a:noAutofit/>
          </a:bodyPr>
          <a:lstStyle/>
          <a:p>
            <a:pPr>
              <a:lnSpc>
                <a:spcPct val="114000"/>
              </a:lnSpc>
              <a:spcBef>
                <a:spcPts val="0"/>
              </a:spcBef>
              <a:spcAft>
                <a:spcPts val="0"/>
              </a:spcAft>
            </a:pPr>
            <a:r>
              <a:rPr lang="en-US" altLang="en-US" sz="2300" dirty="0">
                <a:latin typeface="Segoe UI Semibold" panose="020B0702040204020203" pitchFamily="34" charset="0"/>
                <a:cs typeface="Arial" panose="020B0604020202020204" pitchFamily="34" charset="0"/>
              </a:rPr>
              <a:t>Build on the recommendations in the final report of the Fiber Broadband Completion Task Force</a:t>
            </a:r>
          </a:p>
          <a:p>
            <a:pPr>
              <a:lnSpc>
                <a:spcPct val="114000"/>
              </a:lnSpc>
              <a:spcBef>
                <a:spcPts val="0"/>
              </a:spcBef>
              <a:spcAft>
                <a:spcPts val="0"/>
              </a:spcAft>
            </a:pPr>
            <a:r>
              <a:rPr lang="en-US" altLang="en-US" sz="2300" dirty="0">
                <a:latin typeface="Segoe UI Semibold" panose="020B0702040204020203" pitchFamily="34" charset="0"/>
                <a:cs typeface="Arial" panose="020B0604020202020204" pitchFamily="34" charset="0"/>
              </a:rPr>
              <a:t>Hire remaining vacant positions</a:t>
            </a:r>
          </a:p>
          <a:p>
            <a:pPr>
              <a:lnSpc>
                <a:spcPct val="114000"/>
              </a:lnSpc>
              <a:spcBef>
                <a:spcPts val="0"/>
              </a:spcBef>
              <a:spcAft>
                <a:spcPts val="0"/>
              </a:spcAft>
            </a:pPr>
            <a:r>
              <a:rPr lang="en-US" altLang="en-US" sz="2300" dirty="0">
                <a:latin typeface="Segoe UI Semibold" panose="020B0702040204020203" pitchFamily="34" charset="0"/>
                <a:cs typeface="Arial" panose="020B0604020202020204" pitchFamily="34" charset="0"/>
              </a:rPr>
              <a:t>Create 5-year and 10-year plans for expansion into areas of Concord that have no service</a:t>
            </a:r>
          </a:p>
          <a:p>
            <a:pPr marL="0" indent="0">
              <a:lnSpc>
                <a:spcPct val="114000"/>
              </a:lnSpc>
              <a:spcBef>
                <a:spcPts val="0"/>
              </a:spcBef>
              <a:spcAft>
                <a:spcPts val="0"/>
              </a:spcAft>
              <a:buNone/>
            </a:pPr>
            <a:endParaRPr lang="en-US" altLang="en-US" sz="1800" dirty="0">
              <a:effectLst/>
              <a:latin typeface="Segoe UI Semibold" panose="020B07020402040202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17</a:t>
            </a:fld>
            <a:endParaRPr lang="en-US" dirty="0"/>
          </a:p>
        </p:txBody>
      </p:sp>
    </p:spTree>
    <p:extLst>
      <p:ext uri="{BB962C8B-B14F-4D97-AF65-F5344CB8AC3E}">
        <p14:creationId xmlns:p14="http://schemas.microsoft.com/office/powerpoint/2010/main" val="347913283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701787"/>
          </a:xfrm>
        </p:spPr>
        <p:txBody>
          <a:bodyPr vert="horz" lIns="91440" tIns="45720" rIns="91440" bIns="45720" rtlCol="0" anchor="ctr">
            <a:normAutofit/>
          </a:bodyPr>
          <a:lstStyle/>
          <a:p>
            <a:r>
              <a:rPr lang="en-US" dirty="0">
                <a:effectLst/>
              </a:rPr>
              <a:t>2023 Forecast Plans  </a:t>
            </a:r>
          </a:p>
        </p:txBody>
      </p:sp>
      <p:sp>
        <p:nvSpPr>
          <p:cNvPr id="3" name="Subtitle 2"/>
          <p:cNvSpPr>
            <a:spLocks noGrp="1"/>
          </p:cNvSpPr>
          <p:nvPr>
            <p:ph idx="1"/>
          </p:nvPr>
        </p:nvSpPr>
        <p:spPr>
          <a:xfrm>
            <a:off x="1156063" y="1517706"/>
            <a:ext cx="6831874" cy="3111443"/>
          </a:xfrm>
        </p:spPr>
        <p:txBody>
          <a:bodyPr vert="horz" lIns="91440" tIns="45720" rIns="91440" bIns="45720" rtlCol="0" anchor="ctr">
            <a:noAutofit/>
          </a:bodyPr>
          <a:lstStyle/>
          <a:p>
            <a:pPr>
              <a:lnSpc>
                <a:spcPct val="114000"/>
              </a:lnSpc>
              <a:spcBef>
                <a:spcPts val="0"/>
              </a:spcBef>
              <a:spcAft>
                <a:spcPts val="0"/>
              </a:spcAft>
            </a:pPr>
            <a:r>
              <a:rPr lang="en-US" altLang="en-US" sz="2300" b="1" dirty="0">
                <a:effectLst/>
                <a:latin typeface="Segoe UI Semibold" panose="020B0702040204020203" pitchFamily="34" charset="0"/>
                <a:cs typeface="Arial" panose="020B0604020202020204" pitchFamily="34" charset="0"/>
              </a:rPr>
              <a:t>Focus on staff development and training</a:t>
            </a:r>
            <a:endParaRPr lang="en-US" altLang="en-US" sz="2300" dirty="0">
              <a:latin typeface="Segoe UI Semibold" panose="020B0702040204020203" pitchFamily="34" charset="0"/>
              <a:cs typeface="Arial" panose="020B0604020202020204" pitchFamily="34" charset="0"/>
            </a:endParaRPr>
          </a:p>
          <a:p>
            <a:pPr>
              <a:lnSpc>
                <a:spcPct val="114000"/>
              </a:lnSpc>
              <a:spcBef>
                <a:spcPts val="0"/>
              </a:spcBef>
              <a:spcAft>
                <a:spcPts val="0"/>
              </a:spcAft>
            </a:pPr>
            <a:r>
              <a:rPr lang="en-US" altLang="en-US" sz="2300" dirty="0">
                <a:latin typeface="Segoe UI Semibold" panose="020B0702040204020203" pitchFamily="34" charset="0"/>
                <a:cs typeface="Arial" panose="020B0604020202020204" pitchFamily="34" charset="0"/>
              </a:rPr>
              <a:t>Ensure the highest levels of customer satisfaction</a:t>
            </a:r>
          </a:p>
          <a:p>
            <a:pPr>
              <a:lnSpc>
                <a:spcPct val="114000"/>
              </a:lnSpc>
              <a:spcBef>
                <a:spcPts val="0"/>
              </a:spcBef>
              <a:spcAft>
                <a:spcPts val="0"/>
              </a:spcAft>
            </a:pPr>
            <a:r>
              <a:rPr lang="en-US" altLang="en-US" sz="2300" dirty="0">
                <a:latin typeface="Segoe UI Semibold" panose="020B0702040204020203" pitchFamily="34" charset="0"/>
                <a:cs typeface="Arial" panose="020B0604020202020204" pitchFamily="34" charset="0"/>
              </a:rPr>
              <a:t>Craft a plan that will address some of the documentation gaps in fiber network</a:t>
            </a:r>
          </a:p>
          <a:p>
            <a:pPr marL="0" indent="0">
              <a:lnSpc>
                <a:spcPct val="114000"/>
              </a:lnSpc>
              <a:spcBef>
                <a:spcPts val="0"/>
              </a:spcBef>
              <a:spcAft>
                <a:spcPts val="0"/>
              </a:spcAft>
              <a:buNone/>
            </a:pPr>
            <a:endParaRPr lang="en-US" altLang="en-US" sz="1800" dirty="0">
              <a:effectLst/>
              <a:latin typeface="Segoe UI Semibold" panose="020B07020402040202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18</a:t>
            </a:fld>
            <a:endParaRPr lang="en-US" dirty="0"/>
          </a:p>
        </p:txBody>
      </p:sp>
    </p:spTree>
    <p:extLst>
      <p:ext uri="{BB962C8B-B14F-4D97-AF65-F5344CB8AC3E}">
        <p14:creationId xmlns:p14="http://schemas.microsoft.com/office/powerpoint/2010/main" val="245979965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697709"/>
          </a:xfrm>
        </p:spPr>
        <p:txBody>
          <a:bodyPr anchor="ctr">
            <a:normAutofit/>
          </a:bodyPr>
          <a:lstStyle/>
          <a:p>
            <a:r>
              <a:rPr lang="en-US" dirty="0">
                <a:solidFill>
                  <a:schemeClr val="tx1"/>
                </a:solidFill>
              </a:rPr>
              <a:t>Article </a:t>
            </a:r>
            <a:r>
              <a:rPr lang="en-US" dirty="0"/>
              <a:t>24</a:t>
            </a:r>
            <a:endParaRPr lang="en-US" dirty="0">
              <a:solidFill>
                <a:schemeClr val="tx1"/>
              </a:solidFill>
            </a:endParaRPr>
          </a:p>
        </p:txBody>
      </p:sp>
      <p:sp>
        <p:nvSpPr>
          <p:cNvPr id="3" name="Content Placeholder 2"/>
          <p:cNvSpPr>
            <a:spLocks noGrp="1"/>
          </p:cNvSpPr>
          <p:nvPr>
            <p:ph idx="1"/>
          </p:nvPr>
        </p:nvSpPr>
        <p:spPr>
          <a:xfrm>
            <a:off x="533400" y="1396604"/>
            <a:ext cx="8077200" cy="3124198"/>
          </a:xfrm>
        </p:spPr>
        <p:txBody>
          <a:bodyPr anchor="t">
            <a:noAutofit/>
          </a:bodyPr>
          <a:lstStyle/>
          <a:p>
            <a:pPr marL="0" indent="0" algn="ctr">
              <a:buNone/>
            </a:pPr>
            <a:endParaRPr lang="en-US" dirty="0"/>
          </a:p>
          <a:p>
            <a:pPr marL="0" indent="0" algn="ctr">
              <a:buNone/>
            </a:pPr>
            <a:endParaRPr lang="en-US" dirty="0"/>
          </a:p>
          <a:p>
            <a:pPr marL="0" indent="0" algn="ctr">
              <a:buNone/>
            </a:pPr>
            <a:r>
              <a:rPr lang="en-US" dirty="0"/>
              <a:t>Questions?</a:t>
            </a:r>
          </a:p>
          <a:p>
            <a:pPr marL="0" indent="0">
              <a:buNone/>
            </a:pPr>
            <a:endParaRPr lang="en-US" sz="1800" cap="none" dirty="0">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19</a:t>
            </a:fld>
            <a:endParaRPr lang="en-US" dirty="0"/>
          </a:p>
        </p:txBody>
      </p:sp>
    </p:spTree>
    <p:extLst>
      <p:ext uri="{BB962C8B-B14F-4D97-AF65-F5344CB8AC3E}">
        <p14:creationId xmlns:p14="http://schemas.microsoft.com/office/powerpoint/2010/main" val="377686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B39C-464D-BEAC-D13E-5B0112D010EE}"/>
              </a:ext>
            </a:extLst>
          </p:cNvPr>
          <p:cNvSpPr>
            <a:spLocks noGrp="1"/>
          </p:cNvSpPr>
          <p:nvPr>
            <p:ph type="title"/>
          </p:nvPr>
        </p:nvSpPr>
        <p:spPr/>
        <p:txBody>
          <a:bodyPr/>
          <a:lstStyle/>
          <a:p>
            <a:r>
              <a:rPr lang="en-US" dirty="0"/>
              <a:t>MWH Sales</a:t>
            </a:r>
          </a:p>
        </p:txBody>
      </p:sp>
      <p:sp>
        <p:nvSpPr>
          <p:cNvPr id="4" name="Slide Number Placeholder 3">
            <a:extLst>
              <a:ext uri="{FF2B5EF4-FFF2-40B4-BE49-F238E27FC236}">
                <a16:creationId xmlns:a16="http://schemas.microsoft.com/office/drawing/2014/main" id="{EDB58A96-5FFE-6454-794E-B797816B3D33}"/>
              </a:ext>
            </a:extLst>
          </p:cNvPr>
          <p:cNvSpPr>
            <a:spLocks noGrp="1"/>
          </p:cNvSpPr>
          <p:nvPr>
            <p:ph type="sldNum" sz="quarter" idx="12"/>
          </p:nvPr>
        </p:nvSpPr>
        <p:spPr/>
        <p:txBody>
          <a:bodyPr/>
          <a:lstStyle/>
          <a:p>
            <a:fld id="{18362CF7-34D8-4635-A9AE-FBAFA8966551}" type="slidenum">
              <a:rPr lang="en-US" smtClean="0"/>
              <a:t>2</a:t>
            </a:fld>
            <a:endParaRPr lang="en-US" dirty="0"/>
          </a:p>
        </p:txBody>
      </p:sp>
      <p:graphicFrame>
        <p:nvGraphicFramePr>
          <p:cNvPr id="7" name="Chart 6">
            <a:extLst>
              <a:ext uri="{FF2B5EF4-FFF2-40B4-BE49-F238E27FC236}">
                <a16:creationId xmlns:a16="http://schemas.microsoft.com/office/drawing/2014/main" id="{FBFA20C1-E990-DC0B-4A40-76B4A6466F61}"/>
              </a:ext>
            </a:extLst>
          </p:cNvPr>
          <p:cNvGraphicFramePr/>
          <p:nvPr>
            <p:extLst>
              <p:ext uri="{D42A27DB-BD31-4B8C-83A1-F6EECF244321}">
                <p14:modId xmlns:p14="http://schemas.microsoft.com/office/powerpoint/2010/main" val="1084552586"/>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99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p:spPr>
        <p:txBody>
          <a:bodyPr anchor="ctr">
            <a:normAutofit/>
          </a:bodyPr>
          <a:lstStyle/>
          <a:p>
            <a:r>
              <a:rPr lang="en-US" dirty="0">
                <a:effectLst/>
              </a:rPr>
              <a:t>Light Plant Net Income</a:t>
            </a:r>
          </a:p>
        </p:txBody>
      </p:sp>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dirty="0"/>
          </a:p>
        </p:txBody>
      </p:sp>
      <p:graphicFrame>
        <p:nvGraphicFramePr>
          <p:cNvPr id="11" name="Chart 10">
            <a:extLst>
              <a:ext uri="{FF2B5EF4-FFF2-40B4-BE49-F238E27FC236}">
                <a16:creationId xmlns:a16="http://schemas.microsoft.com/office/drawing/2014/main" id="{8016B828-E624-4166-BBB3-F054A85C00FF}"/>
              </a:ext>
            </a:extLst>
          </p:cNvPr>
          <p:cNvGraphicFramePr/>
          <p:nvPr>
            <p:extLst>
              <p:ext uri="{D42A27DB-BD31-4B8C-83A1-F6EECF244321}">
                <p14:modId xmlns:p14="http://schemas.microsoft.com/office/powerpoint/2010/main" val="2298865747"/>
              </p:ext>
            </p:extLst>
          </p:nvPr>
        </p:nvGraphicFramePr>
        <p:xfrm>
          <a:off x="979714" y="1276349"/>
          <a:ext cx="7315200" cy="31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162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685801"/>
          </a:xfrm>
        </p:spPr>
        <p:txBody>
          <a:bodyPr anchor="ctr">
            <a:normAutofit/>
          </a:bodyPr>
          <a:lstStyle/>
          <a:p>
            <a:r>
              <a:rPr lang="en-US" b="0" dirty="0">
                <a:solidFill>
                  <a:schemeClr val="tx1"/>
                </a:solidFill>
                <a:latin typeface="Segoe UI Semibold" panose="020B0702040204020203" pitchFamily="34" charset="0"/>
              </a:rPr>
              <a:t>Electricity</a:t>
            </a:r>
            <a:r>
              <a:rPr lang="en-US" dirty="0">
                <a:solidFill>
                  <a:schemeClr val="tx1"/>
                </a:solidFill>
                <a:latin typeface="Segoe UI Semibold" panose="020B0702040204020203" pitchFamily="34" charset="0"/>
              </a:rPr>
              <a:t> Sales</a:t>
            </a:r>
          </a:p>
        </p:txBody>
      </p:sp>
      <p:sp>
        <p:nvSpPr>
          <p:cNvPr id="3" name="Slide Number Placeholder 2"/>
          <p:cNvSpPr>
            <a:spLocks noGrp="1"/>
          </p:cNvSpPr>
          <p:nvPr>
            <p:ph type="sldNum" sz="quarter" idx="12"/>
          </p:nvPr>
        </p:nvSpPr>
        <p:spPr/>
        <p:txBody>
          <a:bodyPr/>
          <a:lstStyle/>
          <a:p>
            <a:fld id="{18362CF7-34D8-4635-A9AE-FBAFA8966551}" type="slidenum">
              <a:rPr lang="en-US" smtClean="0"/>
              <a:t>4</a:t>
            </a:fld>
            <a:endParaRPr lang="en-US" dirty="0"/>
          </a:p>
        </p:txBody>
      </p:sp>
      <p:graphicFrame>
        <p:nvGraphicFramePr>
          <p:cNvPr id="8" name="Chart 7"/>
          <p:cNvGraphicFramePr/>
          <p:nvPr>
            <p:extLst>
              <p:ext uri="{D42A27DB-BD31-4B8C-83A1-F6EECF244321}">
                <p14:modId xmlns:p14="http://schemas.microsoft.com/office/powerpoint/2010/main" val="1503134392"/>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09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90550"/>
            <a:ext cx="8229600" cy="685800"/>
          </a:xfrm>
        </p:spPr>
        <p:txBody>
          <a:bodyPr anchor="ctr">
            <a:normAutofit/>
          </a:bodyPr>
          <a:lstStyle/>
          <a:p>
            <a:r>
              <a:rPr lang="en-US" altLang="en-US" kern="0" dirty="0">
                <a:solidFill>
                  <a:schemeClr val="tx1"/>
                </a:solidFill>
              </a:rPr>
              <a:t>Power Cost Categories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dirty="0"/>
          </a:p>
        </p:txBody>
      </p:sp>
      <p:graphicFrame>
        <p:nvGraphicFramePr>
          <p:cNvPr id="5" name="Chart 4"/>
          <p:cNvGraphicFramePr/>
          <p:nvPr>
            <p:extLst>
              <p:ext uri="{D42A27DB-BD31-4B8C-83A1-F6EECF244321}">
                <p14:modId xmlns:p14="http://schemas.microsoft.com/office/powerpoint/2010/main" val="3768098284"/>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29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p:spPr>
        <p:txBody>
          <a:bodyPr anchor="ctr">
            <a:normAutofit/>
          </a:bodyPr>
          <a:lstStyle/>
          <a:p>
            <a:r>
              <a:rPr lang="en-US" dirty="0">
                <a:solidFill>
                  <a:schemeClr val="tx1"/>
                </a:solidFill>
                <a:effectLst/>
              </a:rPr>
              <a:t>Power Generation Categories</a:t>
            </a:r>
          </a:p>
        </p:txBody>
      </p:sp>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dirty="0"/>
          </a:p>
        </p:txBody>
      </p:sp>
      <p:graphicFrame>
        <p:nvGraphicFramePr>
          <p:cNvPr id="8" name="Chart 7"/>
          <p:cNvGraphicFramePr/>
          <p:nvPr>
            <p:extLst>
              <p:ext uri="{D42A27DB-BD31-4B8C-83A1-F6EECF244321}">
                <p14:modId xmlns:p14="http://schemas.microsoft.com/office/powerpoint/2010/main" val="4134812025"/>
              </p:ext>
            </p:extLst>
          </p:nvPr>
        </p:nvGraphicFramePr>
        <p:xfrm>
          <a:off x="1138766" y="1309819"/>
          <a:ext cx="6866467" cy="3210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55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685801"/>
          </a:xfrm>
        </p:spPr>
        <p:txBody>
          <a:bodyPr anchor="ctr">
            <a:normAutofit/>
          </a:bodyPr>
          <a:lstStyle/>
          <a:p>
            <a:r>
              <a:rPr lang="en-US" dirty="0">
                <a:solidFill>
                  <a:schemeClr val="tx1"/>
                </a:solidFill>
              </a:rPr>
              <a:t>Operating Cost</a:t>
            </a:r>
          </a:p>
        </p:txBody>
      </p:sp>
      <p:sp>
        <p:nvSpPr>
          <p:cNvPr id="3" name="Slide Number Placeholder 2"/>
          <p:cNvSpPr>
            <a:spLocks noGrp="1"/>
          </p:cNvSpPr>
          <p:nvPr>
            <p:ph type="sldNum" sz="quarter" idx="12"/>
          </p:nvPr>
        </p:nvSpPr>
        <p:spPr/>
        <p:txBody>
          <a:bodyPr/>
          <a:lstStyle/>
          <a:p>
            <a:fld id="{18362CF7-34D8-4635-A9AE-FBAFA8966551}" type="slidenum">
              <a:rPr lang="en-US" smtClean="0"/>
              <a:t>7</a:t>
            </a:fld>
            <a:endParaRPr lang="en-US" dirty="0"/>
          </a:p>
        </p:txBody>
      </p:sp>
      <p:graphicFrame>
        <p:nvGraphicFramePr>
          <p:cNvPr id="5" name="Chart 4"/>
          <p:cNvGraphicFramePr/>
          <p:nvPr>
            <p:extLst>
              <p:ext uri="{D42A27DB-BD31-4B8C-83A1-F6EECF244321}">
                <p14:modId xmlns:p14="http://schemas.microsoft.com/office/powerpoint/2010/main" val="3300971460"/>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265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a:noFill/>
        </p:spPr>
        <p:txBody>
          <a:bodyPr anchor="ctr">
            <a:normAutofit/>
          </a:bodyPr>
          <a:lstStyle/>
          <a:p>
            <a:r>
              <a:rPr lang="en-US" dirty="0">
                <a:solidFill>
                  <a:schemeClr val="tx1"/>
                </a:solidFill>
              </a:rPr>
              <a:t>Capital Outlay</a:t>
            </a:r>
          </a:p>
        </p:txBody>
      </p:sp>
      <p:sp>
        <p:nvSpPr>
          <p:cNvPr id="3" name="Slide Number Placeholder 2"/>
          <p:cNvSpPr>
            <a:spLocks noGrp="1"/>
          </p:cNvSpPr>
          <p:nvPr>
            <p:ph type="sldNum" sz="quarter" idx="12"/>
          </p:nvPr>
        </p:nvSpPr>
        <p:spPr/>
        <p:txBody>
          <a:bodyPr/>
          <a:lstStyle/>
          <a:p>
            <a:fld id="{18362CF7-34D8-4635-A9AE-FBAFA8966551}" type="slidenum">
              <a:rPr lang="en-US" smtClean="0"/>
              <a:t>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3472307"/>
              </p:ext>
            </p:extLst>
          </p:nvPr>
        </p:nvGraphicFramePr>
        <p:xfrm>
          <a:off x="1349502" y="1442323"/>
          <a:ext cx="6444996" cy="2824876"/>
        </p:xfrm>
        <a:graphic>
          <a:graphicData uri="http://schemas.openxmlformats.org/drawingml/2006/table">
            <a:tbl>
              <a:tblPr firstRow="1" bandRow="1">
                <a:tableStyleId>{2D5ABB26-0587-4C30-8999-92F81FD0307C}</a:tableStyleId>
              </a:tblPr>
              <a:tblGrid>
                <a:gridCol w="3291586">
                  <a:extLst>
                    <a:ext uri="{9D8B030D-6E8A-4147-A177-3AD203B41FA5}">
                      <a16:colId xmlns:a16="http://schemas.microsoft.com/office/drawing/2014/main" val="1447592449"/>
                    </a:ext>
                  </a:extLst>
                </a:gridCol>
                <a:gridCol w="1576705">
                  <a:extLst>
                    <a:ext uri="{9D8B030D-6E8A-4147-A177-3AD203B41FA5}">
                      <a16:colId xmlns:a16="http://schemas.microsoft.com/office/drawing/2014/main" val="3985136686"/>
                    </a:ext>
                  </a:extLst>
                </a:gridCol>
                <a:gridCol w="1576705">
                  <a:extLst>
                    <a:ext uri="{9D8B030D-6E8A-4147-A177-3AD203B41FA5}">
                      <a16:colId xmlns:a16="http://schemas.microsoft.com/office/drawing/2014/main" val="826004884"/>
                    </a:ext>
                  </a:extLst>
                </a:gridCol>
              </a:tblGrid>
              <a:tr h="407477">
                <a:tc>
                  <a:txBody>
                    <a:bodyPr/>
                    <a:lstStyle/>
                    <a:p>
                      <a:endParaRPr lang="en-US" sz="2000" b="1" dirty="0">
                        <a:solidFill>
                          <a:schemeClr val="accent4"/>
                        </a:solidFill>
                        <a:latin typeface="Segoe UI Semibold" panose="020B0702040204020203"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2023</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2024</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852329"/>
                  </a:ext>
                </a:extLst>
              </a:tr>
              <a:tr h="474046">
                <a:tc>
                  <a:txBody>
                    <a:bodyPr/>
                    <a:lstStyle/>
                    <a:p>
                      <a:r>
                        <a:rPr lang="en-US" sz="2000" b="0" dirty="0">
                          <a:solidFill>
                            <a:schemeClr val="tx1"/>
                          </a:solidFill>
                          <a:latin typeface="Segoe UI Semibold" panose="020B0702040204020203" pitchFamily="34" charset="0"/>
                        </a:rPr>
                        <a:t>Total Capital Outlay</a:t>
                      </a:r>
                    </a:p>
                  </a:txBody>
                  <a:tcPr anchor="b">
                    <a:lnL>
                      <a:noFill/>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solidFill>
                            <a:schemeClr val="tx1"/>
                          </a:solidFill>
                          <a:latin typeface="Segoe UI Semibold" panose="020B0702040204020203" pitchFamily="34" charset="0"/>
                        </a:rPr>
                        <a:t>$ 4,899,484</a:t>
                      </a:r>
                    </a:p>
                  </a:txBody>
                  <a:tcPr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solidFill>
                            <a:schemeClr val="tx1"/>
                          </a:solidFill>
                          <a:latin typeface="Segoe UI Semibold" panose="020B0702040204020203" pitchFamily="34" charset="0"/>
                        </a:rPr>
                        <a:t>$ 9,543,283</a:t>
                      </a:r>
                    </a:p>
                  </a:txBody>
                  <a:tcPr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590978"/>
                  </a:ext>
                </a:extLst>
              </a:tr>
              <a:tr h="407477">
                <a:tc>
                  <a:txBody>
                    <a:bodyPr/>
                    <a:lstStyle/>
                    <a:p>
                      <a:r>
                        <a:rPr lang="en-US" sz="2000" dirty="0">
                          <a:solidFill>
                            <a:schemeClr val="tx1"/>
                          </a:solidFill>
                          <a:latin typeface="Segoe UI Semibold" panose="020B0702040204020203" pitchFamily="34" charset="0"/>
                        </a:rPr>
                        <a:t>Funded via …</a:t>
                      </a:r>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US" sz="2000" dirty="0">
                        <a:solidFill>
                          <a:schemeClr val="tx1"/>
                        </a:solidFill>
                        <a:latin typeface="Segoe UI Semibold" panose="020B0702040204020203" pitchFamily="34" charset="0"/>
                      </a:endParaRPr>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US" sz="2000" dirty="0">
                        <a:solidFill>
                          <a:schemeClr val="tx1"/>
                        </a:solidFill>
                        <a:latin typeface="Segoe UI Semibold" panose="020B0702040204020203" pitchFamily="34" charset="0"/>
                      </a:endParaRPr>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096075835"/>
                  </a:ext>
                </a:extLst>
              </a:tr>
              <a:tr h="407477">
                <a:tc>
                  <a:txBody>
                    <a:bodyPr/>
                    <a:lstStyle/>
                    <a:p>
                      <a:pPr marL="346075" indent="-228600">
                        <a:buFont typeface="Arial" panose="020B0604020202020204" pitchFamily="34" charset="0"/>
                        <a:buChar char="•"/>
                        <a:tabLst/>
                      </a:pPr>
                      <a:r>
                        <a:rPr lang="en-US" sz="2000" dirty="0">
                          <a:solidFill>
                            <a:schemeClr val="tx1"/>
                          </a:solidFill>
                          <a:latin typeface="Segoe UI Semibold" panose="020B0702040204020203" pitchFamily="34" charset="0"/>
                        </a:rPr>
                        <a:t>Depreciation Fund</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2,259,484</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3,603,283</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2745206"/>
                  </a:ext>
                </a:extLst>
              </a:tr>
              <a:tr h="407477">
                <a:tc>
                  <a:txBody>
                    <a:bodyPr/>
                    <a:lstStyle/>
                    <a:p>
                      <a:pPr marL="342900" indent="-225425">
                        <a:buFont typeface="Arial" panose="020B0604020202020204" pitchFamily="34" charset="0"/>
                        <a:buChar char="•"/>
                      </a:pPr>
                      <a:r>
                        <a:rPr lang="en-US" sz="2000" kern="1200" dirty="0">
                          <a:solidFill>
                            <a:schemeClr val="tx1"/>
                          </a:solidFill>
                          <a:latin typeface="Segoe UI Semibold" panose="020B0702040204020203" pitchFamily="34" charset="0"/>
                          <a:ea typeface="+mn-ea"/>
                          <a:cs typeface="+mn-cs"/>
                        </a:rPr>
                        <a:t>Underground Fund</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715,000</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1,015,000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4423687"/>
                  </a:ext>
                </a:extLst>
              </a:tr>
              <a:tr h="720922">
                <a:tc>
                  <a:txBody>
                    <a:bodyPr/>
                    <a:lstStyle/>
                    <a:p>
                      <a:pPr marL="342900" indent="-225425">
                        <a:buFont typeface="Arial" panose="020B0604020202020204" pitchFamily="34" charset="0"/>
                        <a:buChar char="•"/>
                      </a:pPr>
                      <a:r>
                        <a:rPr lang="en-US" sz="2000" dirty="0">
                          <a:solidFill>
                            <a:schemeClr val="tx1"/>
                          </a:solidFill>
                          <a:latin typeface="Segoe UI Semibold" panose="020B0702040204020203" pitchFamily="34" charset="0"/>
                        </a:rPr>
                        <a:t>Borrowing</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1,925,000</a:t>
                      </a:r>
                    </a:p>
                    <a:p>
                      <a:pPr algn="r"/>
                      <a:endParaRPr lang="en-US" sz="2000" dirty="0">
                        <a:solidFill>
                          <a:schemeClr val="tx1"/>
                        </a:solidFill>
                        <a:latin typeface="Segoe UI Semibold" panose="020B0702040204020203"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4,925,000</a:t>
                      </a:r>
                    </a:p>
                    <a:p>
                      <a:pPr algn="r"/>
                      <a:endParaRPr lang="en-US" sz="2000" dirty="0">
                        <a:solidFill>
                          <a:schemeClr val="tx1"/>
                        </a:solidFill>
                        <a:latin typeface="Segoe UI Semibold" panose="020B0702040204020203"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0565632"/>
                  </a:ext>
                </a:extLst>
              </a:tr>
            </a:tbl>
          </a:graphicData>
        </a:graphic>
      </p:graphicFrame>
    </p:spTree>
    <p:extLst>
      <p:ext uri="{BB962C8B-B14F-4D97-AF65-F5344CB8AC3E}">
        <p14:creationId xmlns:p14="http://schemas.microsoft.com/office/powerpoint/2010/main" val="188109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a:noFill/>
        </p:spPr>
        <p:txBody>
          <a:bodyPr anchor="ctr">
            <a:normAutofit/>
          </a:bodyPr>
          <a:lstStyle/>
          <a:p>
            <a:r>
              <a:rPr lang="en-US" dirty="0">
                <a:solidFill>
                  <a:schemeClr val="tx1"/>
                </a:solidFill>
              </a:rPr>
              <a:t>Gross Margin</a:t>
            </a:r>
          </a:p>
        </p:txBody>
      </p:sp>
      <p:sp>
        <p:nvSpPr>
          <p:cNvPr id="3" name="Slide Number Placeholder 2"/>
          <p:cNvSpPr>
            <a:spLocks noGrp="1"/>
          </p:cNvSpPr>
          <p:nvPr>
            <p:ph type="sldNum" sz="quarter" idx="12"/>
          </p:nvPr>
        </p:nvSpPr>
        <p:spPr/>
        <p:txBody>
          <a:bodyPr/>
          <a:lstStyle/>
          <a:p>
            <a:fld id="{18362CF7-34D8-4635-A9AE-FBAFA8966551}" type="slidenum">
              <a:rPr lang="en-US" smtClean="0"/>
              <a:t>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696618"/>
              </p:ext>
            </p:extLst>
          </p:nvPr>
        </p:nvGraphicFramePr>
        <p:xfrm>
          <a:off x="521435" y="1650819"/>
          <a:ext cx="8048232" cy="2405036"/>
        </p:xfrm>
        <a:graphic>
          <a:graphicData uri="http://schemas.openxmlformats.org/drawingml/2006/table">
            <a:tbl>
              <a:tblPr firstRow="1" bandRow="1">
                <a:tableStyleId>{2D5ABB26-0587-4C30-8999-92F81FD0307C}</a:tableStyleId>
              </a:tblPr>
              <a:tblGrid>
                <a:gridCol w="2115967">
                  <a:extLst>
                    <a:ext uri="{9D8B030D-6E8A-4147-A177-3AD203B41FA5}">
                      <a16:colId xmlns:a16="http://schemas.microsoft.com/office/drawing/2014/main" val="1447592449"/>
                    </a:ext>
                  </a:extLst>
                </a:gridCol>
                <a:gridCol w="1473619">
                  <a:extLst>
                    <a:ext uri="{9D8B030D-6E8A-4147-A177-3AD203B41FA5}">
                      <a16:colId xmlns:a16="http://schemas.microsoft.com/office/drawing/2014/main" val="1146635391"/>
                    </a:ext>
                  </a:extLst>
                </a:gridCol>
                <a:gridCol w="1405607">
                  <a:extLst>
                    <a:ext uri="{9D8B030D-6E8A-4147-A177-3AD203B41FA5}">
                      <a16:colId xmlns:a16="http://schemas.microsoft.com/office/drawing/2014/main" val="741891483"/>
                    </a:ext>
                  </a:extLst>
                </a:gridCol>
                <a:gridCol w="1564304">
                  <a:extLst>
                    <a:ext uri="{9D8B030D-6E8A-4147-A177-3AD203B41FA5}">
                      <a16:colId xmlns:a16="http://schemas.microsoft.com/office/drawing/2014/main" val="3985136686"/>
                    </a:ext>
                  </a:extLst>
                </a:gridCol>
                <a:gridCol w="1488735">
                  <a:extLst>
                    <a:ext uri="{9D8B030D-6E8A-4147-A177-3AD203B41FA5}">
                      <a16:colId xmlns:a16="http://schemas.microsoft.com/office/drawing/2014/main" val="826004884"/>
                    </a:ext>
                  </a:extLst>
                </a:gridCol>
              </a:tblGrid>
              <a:tr h="370840">
                <a:tc>
                  <a:txBody>
                    <a:bodyPr/>
                    <a:lstStyle/>
                    <a:p>
                      <a:endParaRPr lang="en-US" sz="2000" b="1" dirty="0">
                        <a:solidFill>
                          <a:schemeClr val="accent4"/>
                        </a:solidFill>
                        <a:latin typeface="Segoe UI Semibold" panose="020B0702040204020203"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2020</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2021</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2022</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2023</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852329"/>
                  </a:ext>
                </a:extLst>
              </a:tr>
              <a:tr h="454316">
                <a:tc>
                  <a:txBody>
                    <a:bodyPr/>
                    <a:lstStyle/>
                    <a:p>
                      <a:pPr marL="0" algn="l" defTabSz="342900" rtl="0" eaLnBrk="1" latinLnBrk="0" hangingPunct="1"/>
                      <a:r>
                        <a:rPr lang="en-US" sz="1800" b="0" kern="1200" dirty="0">
                          <a:solidFill>
                            <a:schemeClr val="tx1"/>
                          </a:solidFill>
                          <a:latin typeface="Segoe UI Semibold" panose="020B0702040204020203" pitchFamily="34" charset="0"/>
                          <a:ea typeface="+mn-ea"/>
                          <a:cs typeface="+mn-cs"/>
                        </a:rPr>
                        <a:t>Total Revenue</a:t>
                      </a:r>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dirty="0">
                          <a:solidFill>
                            <a:schemeClr val="tx1"/>
                          </a:solidFill>
                          <a:latin typeface="Segoe UI Semibold" panose="020B0702040204020203" pitchFamily="34" charset="0"/>
                        </a:rPr>
                        <a:t> 27,045,547</a:t>
                      </a:r>
                    </a:p>
                  </a:txBody>
                  <a:tcPr anchor="b">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dirty="0">
                          <a:solidFill>
                            <a:schemeClr val="tx1"/>
                          </a:solidFill>
                          <a:latin typeface="Segoe UI Semibold" panose="020B0702040204020203" pitchFamily="34" charset="0"/>
                        </a:rPr>
                        <a:t>32,059,519</a:t>
                      </a:r>
                    </a:p>
                  </a:txBody>
                  <a:tcPr anchor="b">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dirty="0">
                          <a:solidFill>
                            <a:schemeClr val="tx1"/>
                          </a:solidFill>
                          <a:latin typeface="Segoe UI Semibold" panose="020B0702040204020203" pitchFamily="34" charset="0"/>
                        </a:rPr>
                        <a:t>35,452,154</a:t>
                      </a:r>
                    </a:p>
                  </a:txBody>
                  <a:tcPr anchor="b">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dirty="0">
                          <a:solidFill>
                            <a:schemeClr val="tx1"/>
                          </a:solidFill>
                          <a:latin typeface="Segoe UI Semibold" panose="020B0702040204020203" pitchFamily="34" charset="0"/>
                        </a:rPr>
                        <a:t>37,627,347</a:t>
                      </a:r>
                    </a:p>
                  </a:txBody>
                  <a:tcPr anchor="b">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590978"/>
                  </a:ext>
                </a:extLst>
              </a:tr>
              <a:tr h="348518">
                <a:tc>
                  <a:txBody>
                    <a:bodyPr/>
                    <a:lstStyle/>
                    <a:p>
                      <a:r>
                        <a:rPr lang="en-US" sz="1800" b="0" dirty="0">
                          <a:solidFill>
                            <a:schemeClr val="tx1"/>
                          </a:solidFill>
                          <a:latin typeface="Segoe UI Semibold" panose="020B0702040204020203" pitchFamily="34" charset="0"/>
                        </a:rPr>
                        <a:t>Total Expense</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kern="1200" dirty="0">
                          <a:solidFill>
                            <a:schemeClr val="tx1"/>
                          </a:solidFill>
                          <a:latin typeface="Segoe UI Semibold" panose="020B0702040204020203" pitchFamily="34" charset="0"/>
                          <a:ea typeface="+mn-ea"/>
                          <a:cs typeface="+mn-cs"/>
                        </a:rPr>
                        <a:t>29,222,382</a:t>
                      </a:r>
                    </a:p>
                  </a:txBody>
                  <a:tcPr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dirty="0">
                          <a:solidFill>
                            <a:schemeClr val="tx1"/>
                          </a:solidFill>
                          <a:latin typeface="Segoe UI Semibold" panose="020B0702040204020203" pitchFamily="34" charset="0"/>
                        </a:rPr>
                        <a:t>30,052,040</a:t>
                      </a:r>
                    </a:p>
                  </a:txBody>
                  <a:tcPr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dirty="0">
                          <a:solidFill>
                            <a:schemeClr val="tx1"/>
                          </a:solidFill>
                          <a:latin typeface="Segoe UI Semibold" panose="020B0702040204020203" pitchFamily="34" charset="0"/>
                        </a:rPr>
                        <a:t>35,198,702</a:t>
                      </a:r>
                    </a:p>
                  </a:txBody>
                  <a:tcPr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dirty="0">
                          <a:solidFill>
                            <a:schemeClr val="tx1"/>
                          </a:solidFill>
                          <a:latin typeface="Segoe UI Semibold" panose="020B0702040204020203" pitchFamily="34" charset="0"/>
                        </a:rPr>
                        <a:t>35,627,174</a:t>
                      </a:r>
                    </a:p>
                  </a:txBody>
                  <a:tcPr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899471"/>
                  </a:ext>
                </a:extLst>
              </a:tr>
              <a:tr h="370840">
                <a:tc>
                  <a:txBody>
                    <a:bodyPr/>
                    <a:lstStyle/>
                    <a:p>
                      <a:pPr marL="117475" indent="0">
                        <a:buFont typeface="Arial" panose="020B0604020202020204" pitchFamily="34" charset="0"/>
                        <a:buNone/>
                        <a:tabLst/>
                      </a:pPr>
                      <a:r>
                        <a:rPr lang="en-US" sz="2000" b="1" dirty="0">
                          <a:solidFill>
                            <a:schemeClr val="tx1"/>
                          </a:solidFill>
                          <a:latin typeface="Segoe UI Semibold" panose="020B0702040204020203" pitchFamily="34" charset="0"/>
                        </a:rPr>
                        <a:t>Net Income</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(2,176,835)</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2,007,480</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253,452</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2,000,174</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417775"/>
                  </a:ext>
                </a:extLst>
              </a:tr>
              <a:tr h="370840">
                <a:tc>
                  <a:txBody>
                    <a:bodyPr/>
                    <a:lstStyle/>
                    <a:p>
                      <a:pPr marL="228600" indent="0">
                        <a:buFont typeface="Arial" panose="020B0604020202020204" pitchFamily="34" charset="0"/>
                        <a:buNone/>
                        <a:tabLst/>
                      </a:pPr>
                      <a:endParaRPr lang="en-US" sz="2000" dirty="0">
                        <a:solidFill>
                          <a:schemeClr val="tx1"/>
                        </a:solidFill>
                        <a:latin typeface="Segoe UI Semibold" panose="020B0702040204020203"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endParaRPr lang="en-US" sz="2000" dirty="0">
                        <a:solidFill>
                          <a:schemeClr val="tx1"/>
                        </a:solidFill>
                        <a:latin typeface="Segoe UI Semibold" panose="020B0702040204020203"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endParaRPr lang="en-US" sz="2000" dirty="0">
                        <a:solidFill>
                          <a:schemeClr val="tx1"/>
                        </a:solidFill>
                        <a:latin typeface="Segoe UI Semibold" panose="020B0702040204020203"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endParaRPr lang="en-US" sz="2000" dirty="0">
                        <a:solidFill>
                          <a:schemeClr val="tx1"/>
                        </a:solidFill>
                        <a:latin typeface="Segoe UI Semibold" panose="020B0702040204020203"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endParaRPr lang="en-US" sz="2000" dirty="0">
                        <a:solidFill>
                          <a:schemeClr val="tx1"/>
                        </a:solidFill>
                        <a:latin typeface="Segoe UI Semibold" panose="020B0702040204020203"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92745206"/>
                  </a:ext>
                </a:extLst>
              </a:tr>
              <a:tr h="370840">
                <a:tc>
                  <a:txBody>
                    <a:bodyPr/>
                    <a:lstStyle/>
                    <a:p>
                      <a:pPr marL="0" lvl="0" indent="0" algn="l">
                        <a:buFont typeface="Arial" panose="020B0604020202020204" pitchFamily="34" charset="0"/>
                        <a:buNone/>
                      </a:pPr>
                      <a:r>
                        <a:rPr lang="en-US" sz="1600" kern="0" baseline="0" dirty="0">
                          <a:solidFill>
                            <a:schemeClr val="tx1"/>
                          </a:solidFill>
                          <a:latin typeface="Segoe UI Semibold" panose="020B0702040204020203" pitchFamily="34" charset="0"/>
                          <a:ea typeface="+mn-ea"/>
                          <a:cs typeface="+mn-cs"/>
                        </a:rPr>
                        <a:t>DPU Rate of Return</a:t>
                      </a:r>
                    </a:p>
                  </a:txBody>
                  <a:tcPr>
                    <a:lnL>
                      <a:noFill/>
                    </a:lnL>
                    <a:lnR>
                      <a:noFill/>
                    </a:lnR>
                    <a:lnT>
                      <a:noFill/>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(3.40) %</a:t>
                      </a:r>
                    </a:p>
                  </a:txBody>
                  <a:tcPr>
                    <a:lnL>
                      <a:noFill/>
                    </a:lnL>
                    <a:lnR>
                      <a:noFill/>
                    </a:lnR>
                    <a:lnT>
                      <a:noFill/>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2.97 %</a:t>
                      </a:r>
                    </a:p>
                  </a:txBody>
                  <a:tcPr>
                    <a:lnL>
                      <a:noFill/>
                    </a:lnL>
                    <a:lnR>
                      <a:noFill/>
                    </a:lnR>
                    <a:lnT>
                      <a:noFill/>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0.37 %</a:t>
                      </a:r>
                    </a:p>
                  </a:txBody>
                  <a:tcPr>
                    <a:lnL>
                      <a:noFill/>
                    </a:lnL>
                    <a:lnR>
                      <a:noFill/>
                    </a:lnR>
                    <a:lnT>
                      <a:noFill/>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2.92 %</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4423687"/>
                  </a:ext>
                </a:extLst>
              </a:tr>
            </a:tbl>
          </a:graphicData>
        </a:graphic>
      </p:graphicFrame>
    </p:spTree>
    <p:extLst>
      <p:ext uri="{BB962C8B-B14F-4D97-AF65-F5344CB8AC3E}">
        <p14:creationId xmlns:p14="http://schemas.microsoft.com/office/powerpoint/2010/main" val="728395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2FF685-65EE-412F-A196-936ACFDD6BD3}"/>
</file>

<file path=customXml/itemProps2.xml><?xml version="1.0" encoding="utf-8"?>
<ds:datastoreItem xmlns:ds="http://schemas.openxmlformats.org/officeDocument/2006/customXml" ds:itemID="{1AAAF8A8-F0FD-4F20-AE3E-D09B0ED9275F}"/>
</file>

<file path=docProps/app.xml><?xml version="1.0" encoding="utf-8"?>
<Properties xmlns="http://schemas.openxmlformats.org/officeDocument/2006/extended-properties" xmlns:vt="http://schemas.openxmlformats.org/officeDocument/2006/docPropsVTypes">
  <Template/>
  <TotalTime>18738</TotalTime>
  <Words>1230</Words>
  <Application>Microsoft Office PowerPoint</Application>
  <PresentationFormat>On-screen Show (16:9)</PresentationFormat>
  <Paragraphs>186</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Gill Sans MT</vt:lpstr>
      <vt:lpstr>Segoe UI Semibold</vt:lpstr>
      <vt:lpstr>Mesh</vt:lpstr>
      <vt:lpstr>Article 24</vt:lpstr>
      <vt:lpstr>MWH Sales</vt:lpstr>
      <vt:lpstr>Light Plant Net Income</vt:lpstr>
      <vt:lpstr>Electricity Sales</vt:lpstr>
      <vt:lpstr>Power Cost Categories</vt:lpstr>
      <vt:lpstr>Power Generation Categories</vt:lpstr>
      <vt:lpstr>Operating Cost</vt:lpstr>
      <vt:lpstr>Capital Outlay</vt:lpstr>
      <vt:lpstr>Gross Margin</vt:lpstr>
      <vt:lpstr>Payment in Lieu of Taxes  </vt:lpstr>
      <vt:lpstr> </vt:lpstr>
      <vt:lpstr>Internet Service Offering </vt:lpstr>
      <vt:lpstr>2022 Results</vt:lpstr>
      <vt:lpstr>Revenue Sources</vt:lpstr>
      <vt:lpstr>Active Customer Counts</vt:lpstr>
      <vt:lpstr>Telecom Net Income (Loss)  </vt:lpstr>
      <vt:lpstr>2023 Forecast Plans  </vt:lpstr>
      <vt:lpstr>2023 Forecast Plans  </vt:lpstr>
      <vt:lpstr>Article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David Wood</cp:lastModifiedBy>
  <cp:revision>268</cp:revision>
  <cp:lastPrinted>2022-03-17T17:39:19Z</cp:lastPrinted>
  <dcterms:created xsi:type="dcterms:W3CDTF">2018-11-06T01:42:37Z</dcterms:created>
  <dcterms:modified xsi:type="dcterms:W3CDTF">2023-03-15T17:45:35Z</dcterms:modified>
</cp:coreProperties>
</file>