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5" r:id="rId2"/>
    <p:sldId id="266" r:id="rId3"/>
    <p:sldId id="312" r:id="rId4"/>
    <p:sldId id="379" r:id="rId5"/>
    <p:sldId id="372" r:id="rId6"/>
    <p:sldId id="385" r:id="rId7"/>
    <p:sldId id="368" r:id="rId8"/>
    <p:sldId id="370" r:id="rId9"/>
    <p:sldId id="371" r:id="rId10"/>
    <p:sldId id="386" r:id="rId11"/>
    <p:sldId id="369" r:id="rId12"/>
    <p:sldId id="382" r:id="rId13"/>
    <p:sldId id="388" r:id="rId14"/>
    <p:sldId id="383" r:id="rId15"/>
    <p:sldId id="376" r:id="rId16"/>
    <p:sldId id="389"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1D328B"/>
    <a:srgbClr val="0C2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2" autoAdjust="0"/>
    <p:restoredTop sz="65922" autoAdjust="0"/>
  </p:normalViewPr>
  <p:slideViewPr>
    <p:cSldViewPr>
      <p:cViewPr varScale="1">
        <p:scale>
          <a:sx n="99" d="100"/>
          <a:sy n="99" d="100"/>
        </p:scale>
        <p:origin x="1560" y="84"/>
      </p:cViewPr>
      <p:guideLst>
        <p:guide orient="horz" pos="1620"/>
        <p:guide pos="2880"/>
      </p:guideLst>
    </p:cSldViewPr>
  </p:slideViewPr>
  <p:notesTextViewPr>
    <p:cViewPr>
      <p:scale>
        <a:sx n="1" d="1"/>
        <a:sy n="1" d="1"/>
      </p:scale>
      <p:origin x="0" y="0"/>
    </p:cViewPr>
  </p:notesTextViewPr>
  <p:notesViewPr>
    <p:cSldViewPr>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concordma-my.sharepoint.com/personal/amckeown_concordma_gov/Documents/Desktop/FY24%20Beede%20Operating%20Tables%20-%20Draft%20-%2010%20-%20Budget%20Mtg_R%20(0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700" b="0" i="0" u="none" strike="noStrike" kern="1200" spc="0" baseline="0" dirty="0">
                <a:solidFill>
                  <a:schemeClr val="tx1">
                    <a:lumMod val="75000"/>
                  </a:schemeClr>
                </a:solidFill>
                <a:latin typeface="+mj-lt"/>
                <a:ea typeface="+mj-ea"/>
                <a:cs typeface="+mj-cs"/>
              </a:defRPr>
            </a:pPr>
            <a:r>
              <a:rPr lang="en-US" sz="2200" b="0" kern="1200" dirty="0">
                <a:solidFill>
                  <a:schemeClr val="tx1"/>
                </a:solidFill>
                <a:latin typeface="Arial" panose="020B0604020202020204" pitchFamily="34" charset="0"/>
                <a:ea typeface="+mj-ea"/>
                <a:cs typeface="Arial" panose="020B0604020202020204" pitchFamily="34" charset="0"/>
              </a:rPr>
              <a:t>Recurring Membership By Calendar Year</a:t>
            </a:r>
          </a:p>
        </c:rich>
      </c:tx>
      <c:overlay val="0"/>
      <c:spPr>
        <a:noFill/>
        <a:ln>
          <a:noFill/>
        </a:ln>
        <a:effectLst/>
      </c:spPr>
      <c:txPr>
        <a:bodyPr rot="0" spcFirstLastPara="1" vertOverflow="ellipsis" vert="horz" wrap="square" anchor="ctr" anchorCtr="1"/>
        <a:lstStyle/>
        <a:p>
          <a:pPr>
            <a:defRPr lang="en-US" sz="2700" b="0" i="0" u="none" strike="noStrike" kern="1200" spc="0" baseline="0" dirty="0">
              <a:solidFill>
                <a:schemeClr val="tx1">
                  <a:lumMod val="75000"/>
                </a:schemeClr>
              </a:solidFill>
              <a:latin typeface="+mj-lt"/>
              <a:ea typeface="+mj-ea"/>
              <a:cs typeface="+mj-cs"/>
            </a:defRPr>
          </a:pPr>
          <a:endParaRPr lang="en-US"/>
        </a:p>
      </c:txPr>
    </c:title>
    <c:autoTitleDeleted val="0"/>
    <c:plotArea>
      <c:layout/>
      <c:lineChart>
        <c:grouping val="standard"/>
        <c:varyColors val="0"/>
        <c:ser>
          <c:idx val="3"/>
          <c:order val="1"/>
          <c:tx>
            <c:strRef>
              <c:f>'Data - Membership'!$B$1</c:f>
              <c:strCache>
                <c:ptCount val="1"/>
                <c:pt idx="0">
                  <c:v>Indiv.</c:v>
                </c:pt>
              </c:strCache>
            </c:strRef>
          </c:tx>
          <c:spPr>
            <a:ln w="28575" cap="rnd">
              <a:solidFill>
                <a:srgbClr val="FF0000"/>
              </a:solidFill>
              <a:round/>
            </a:ln>
            <a:effectLst/>
          </c:spPr>
          <c:marker>
            <c:symbol val="circle"/>
            <c:size val="5"/>
            <c:spPr>
              <a:solidFill>
                <a:schemeClr val="tx1"/>
              </a:solidFill>
              <a:ln w="9525">
                <a:solidFill>
                  <a:srgbClr val="FF0000"/>
                </a:solidFill>
              </a:ln>
              <a:effectLst/>
            </c:spPr>
          </c:marker>
          <c:cat>
            <c:numRef>
              <c:f>'Data - Membership'!$A$2:$A$16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'Data - Membership'!$B$2:$B$16</c:f>
              <c:numCache>
                <c:formatCode>#,##0</c:formatCode>
                <c:ptCount val="15"/>
                <c:pt idx="0">
                  <c:v>760</c:v>
                </c:pt>
                <c:pt idx="1">
                  <c:v>842</c:v>
                </c:pt>
                <c:pt idx="2">
                  <c:v>922</c:v>
                </c:pt>
                <c:pt idx="3">
                  <c:v>877</c:v>
                </c:pt>
                <c:pt idx="4">
                  <c:v>966</c:v>
                </c:pt>
                <c:pt idx="5">
                  <c:v>1035</c:v>
                </c:pt>
                <c:pt idx="6">
                  <c:v>1103</c:v>
                </c:pt>
                <c:pt idx="7">
                  <c:v>1133</c:v>
                </c:pt>
                <c:pt idx="8">
                  <c:v>1127</c:v>
                </c:pt>
                <c:pt idx="9">
                  <c:v>1058</c:v>
                </c:pt>
                <c:pt idx="10">
                  <c:v>1045</c:v>
                </c:pt>
                <c:pt idx="11">
                  <c:v>1036</c:v>
                </c:pt>
                <c:pt idx="12">
                  <c:v>561</c:v>
                </c:pt>
                <c:pt idx="13">
                  <c:v>649</c:v>
                </c:pt>
                <c:pt idx="14">
                  <c:v>849</c:v>
                </c:pt>
              </c:numCache>
            </c:numRef>
          </c:val>
          <c:smooth val="0"/>
          <c:extLst>
            <c:ext xmlns:c16="http://schemas.microsoft.com/office/drawing/2014/chart" uri="{C3380CC4-5D6E-409C-BE32-E72D297353CC}">
              <c16:uniqueId val="{00000000-4E14-4C2E-B6CA-8CB47E0E461D}"/>
            </c:ext>
          </c:extLst>
        </c:ser>
        <c:ser>
          <c:idx val="4"/>
          <c:order val="2"/>
          <c:tx>
            <c:strRef>
              <c:f>'Data - Membership'!$C$1</c:f>
              <c:strCache>
                <c:ptCount val="1"/>
                <c:pt idx="0">
                  <c:v>Family</c:v>
                </c:pt>
              </c:strCache>
            </c:strRef>
          </c:tx>
          <c:spPr>
            <a:ln w="28575" cap="rnd">
              <a:solidFill>
                <a:srgbClr val="92D050"/>
              </a:solidFill>
              <a:round/>
            </a:ln>
            <a:effectLst/>
          </c:spPr>
          <c:marker>
            <c:symbol val="circle"/>
            <c:size val="5"/>
            <c:spPr>
              <a:solidFill>
                <a:srgbClr val="7030A0"/>
              </a:solidFill>
              <a:ln w="9525">
                <a:solidFill>
                  <a:srgbClr val="92D050"/>
                </a:solidFill>
              </a:ln>
              <a:effectLst/>
            </c:spPr>
          </c:marker>
          <c:cat>
            <c:numRef>
              <c:f>'Data - Membership'!$A$2:$A$16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'Data - Membership'!$C$2:$C$16</c:f>
              <c:numCache>
                <c:formatCode>#,##0</c:formatCode>
                <c:ptCount val="15"/>
                <c:pt idx="0">
                  <c:v>899</c:v>
                </c:pt>
                <c:pt idx="1">
                  <c:v>760</c:v>
                </c:pt>
                <c:pt idx="2">
                  <c:v>685</c:v>
                </c:pt>
                <c:pt idx="3">
                  <c:v>580</c:v>
                </c:pt>
                <c:pt idx="4">
                  <c:v>554</c:v>
                </c:pt>
                <c:pt idx="5">
                  <c:v>531</c:v>
                </c:pt>
                <c:pt idx="6">
                  <c:v>485</c:v>
                </c:pt>
                <c:pt idx="7">
                  <c:v>494</c:v>
                </c:pt>
                <c:pt idx="8">
                  <c:v>415</c:v>
                </c:pt>
                <c:pt idx="9">
                  <c:v>313</c:v>
                </c:pt>
                <c:pt idx="10">
                  <c:v>280</c:v>
                </c:pt>
                <c:pt idx="11">
                  <c:v>265</c:v>
                </c:pt>
                <c:pt idx="12">
                  <c:v>201</c:v>
                </c:pt>
                <c:pt idx="13">
                  <c:v>242</c:v>
                </c:pt>
                <c:pt idx="14">
                  <c:v>312</c:v>
                </c:pt>
              </c:numCache>
            </c:numRef>
          </c:val>
          <c:smooth val="0"/>
          <c:extLst>
            <c:ext xmlns:c16="http://schemas.microsoft.com/office/drawing/2014/chart" uri="{C3380CC4-5D6E-409C-BE32-E72D297353CC}">
              <c16:uniqueId val="{00000001-4E14-4C2E-B6CA-8CB47E0E461D}"/>
            </c:ext>
          </c:extLst>
        </c:ser>
        <c:ser>
          <c:idx val="5"/>
          <c:order val="3"/>
          <c:tx>
            <c:strRef>
              <c:f>'Data - Membership'!$D$1</c:f>
              <c:strCache>
                <c:ptCount val="1"/>
                <c:pt idx="0">
                  <c:v>Couple</c:v>
                </c:pt>
              </c:strCache>
            </c:strRef>
          </c:tx>
          <c:spPr>
            <a:ln w="28575" cap="rnd">
              <a:solidFill>
                <a:schemeClr val="accent6"/>
              </a:solidFill>
              <a:round/>
            </a:ln>
            <a:effectLst/>
          </c:spPr>
          <c:marker>
            <c:symbol val="circle"/>
            <c:size val="5"/>
            <c:spPr>
              <a:solidFill>
                <a:schemeClr val="accent2"/>
              </a:solidFill>
              <a:ln w="9525">
                <a:solidFill>
                  <a:schemeClr val="accent6"/>
                </a:solidFill>
              </a:ln>
              <a:effectLst/>
            </c:spPr>
          </c:marker>
          <c:cat>
            <c:numRef>
              <c:f>'Data - Membership'!$A$2:$A$16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'Data - Membership'!$D$2:$D$16</c:f>
              <c:numCache>
                <c:formatCode>#,##0</c:formatCode>
                <c:ptCount val="15"/>
                <c:pt idx="0">
                  <c:v>328</c:v>
                </c:pt>
                <c:pt idx="1">
                  <c:v>348</c:v>
                </c:pt>
                <c:pt idx="2">
                  <c:v>337</c:v>
                </c:pt>
                <c:pt idx="3">
                  <c:v>330</c:v>
                </c:pt>
                <c:pt idx="4">
                  <c:v>342</c:v>
                </c:pt>
                <c:pt idx="5">
                  <c:v>343</c:v>
                </c:pt>
                <c:pt idx="6">
                  <c:v>304</c:v>
                </c:pt>
                <c:pt idx="7">
                  <c:v>333</c:v>
                </c:pt>
                <c:pt idx="8">
                  <c:v>323</c:v>
                </c:pt>
                <c:pt idx="9">
                  <c:v>269</c:v>
                </c:pt>
                <c:pt idx="10">
                  <c:v>260</c:v>
                </c:pt>
                <c:pt idx="11">
                  <c:v>250</c:v>
                </c:pt>
                <c:pt idx="12">
                  <c:v>143</c:v>
                </c:pt>
                <c:pt idx="13">
                  <c:v>156</c:v>
                </c:pt>
                <c:pt idx="14">
                  <c:v>179</c:v>
                </c:pt>
              </c:numCache>
            </c:numRef>
          </c:val>
          <c:smooth val="0"/>
          <c:extLst>
            <c:ext xmlns:c16="http://schemas.microsoft.com/office/drawing/2014/chart" uri="{C3380CC4-5D6E-409C-BE32-E72D297353CC}">
              <c16:uniqueId val="{00000002-4E14-4C2E-B6CA-8CB47E0E461D}"/>
            </c:ext>
          </c:extLst>
        </c:ser>
        <c:ser>
          <c:idx val="6"/>
          <c:order val="4"/>
          <c:tx>
            <c:strRef>
              <c:f>'Data - Membership'!$E$1</c:f>
              <c:strCache>
                <c:ptCount val="1"/>
                <c:pt idx="0">
                  <c:v>Student</c:v>
                </c:pt>
              </c:strCache>
            </c:strRef>
          </c:tx>
          <c:spPr>
            <a:ln w="28575" cap="rnd">
              <a:solidFill>
                <a:srgbClr val="FFFF00"/>
              </a:solidFill>
              <a:round/>
            </a:ln>
            <a:effectLst/>
          </c:spPr>
          <c:marker>
            <c:symbol val="circle"/>
            <c:size val="5"/>
            <c:spPr>
              <a:solidFill>
                <a:schemeClr val="bg1"/>
              </a:solidFill>
              <a:ln w="9525">
                <a:solidFill>
                  <a:srgbClr val="FFFF00"/>
                </a:solidFill>
              </a:ln>
              <a:effectLst/>
            </c:spPr>
          </c:marker>
          <c:cat>
            <c:numRef>
              <c:f>'Data - Membership'!$A$2:$A$16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'Data - Membership'!$E$2:$E$16</c:f>
              <c:numCache>
                <c:formatCode>#,##0</c:formatCode>
                <c:ptCount val="15"/>
                <c:pt idx="0">
                  <c:v>77</c:v>
                </c:pt>
                <c:pt idx="1">
                  <c:v>53</c:v>
                </c:pt>
                <c:pt idx="2">
                  <c:v>40</c:v>
                </c:pt>
                <c:pt idx="3">
                  <c:v>41</c:v>
                </c:pt>
                <c:pt idx="4">
                  <c:v>43</c:v>
                </c:pt>
                <c:pt idx="5">
                  <c:v>36</c:v>
                </c:pt>
                <c:pt idx="6">
                  <c:v>43</c:v>
                </c:pt>
                <c:pt idx="7">
                  <c:v>38</c:v>
                </c:pt>
                <c:pt idx="8">
                  <c:v>27</c:v>
                </c:pt>
                <c:pt idx="9">
                  <c:v>12</c:v>
                </c:pt>
                <c:pt idx="10">
                  <c:v>8</c:v>
                </c:pt>
                <c:pt idx="11">
                  <c:v>8</c:v>
                </c:pt>
                <c:pt idx="12">
                  <c:v>11</c:v>
                </c:pt>
                <c:pt idx="13">
                  <c:v>27</c:v>
                </c:pt>
                <c:pt idx="14">
                  <c:v>41</c:v>
                </c:pt>
              </c:numCache>
            </c:numRef>
          </c:val>
          <c:smooth val="0"/>
          <c:extLst>
            <c:ext xmlns:c16="http://schemas.microsoft.com/office/drawing/2014/chart" uri="{C3380CC4-5D6E-409C-BE32-E72D297353CC}">
              <c16:uniqueId val="{00000003-4E14-4C2E-B6CA-8CB47E0E461D}"/>
            </c:ext>
          </c:extLst>
        </c:ser>
        <c:dLbls>
          <c:showLegendKey val="0"/>
          <c:showVal val="0"/>
          <c:showCatName val="0"/>
          <c:showSerName val="0"/>
          <c:showPercent val="0"/>
          <c:showBubbleSize val="0"/>
        </c:dLbls>
        <c:marker val="1"/>
        <c:smooth val="0"/>
        <c:axId val="1838351456"/>
        <c:axId val="1838354784"/>
        <c:extLst>
          <c:ext xmlns:c15="http://schemas.microsoft.com/office/drawing/2012/chart" uri="{02D57815-91ED-43cb-92C2-25804820EDAC}">
            <c15:filteredLineSeries>
              <c15:ser>
                <c:idx val="2"/>
                <c:order val="0"/>
                <c:tx>
                  <c:strRef>
                    <c:extLst>
                      <c:ext uri="{02D57815-91ED-43cb-92C2-25804820EDAC}">
                        <c15:formulaRef>
                          <c15:sqref>'Data - Membership'!$A$1</c15:sqref>
                        </c15:formulaRef>
                      </c:ext>
                    </c:extLst>
                    <c:strCache>
                      <c:ptCount val="1"/>
                      <c:pt idx="0">
                        <c:v>CY</c:v>
                      </c:pt>
                    </c:strCache>
                  </c:strRef>
                </c:tx>
                <c:spPr>
                  <a:ln w="28575" cap="rnd">
                    <a:solidFill>
                      <a:sysClr val="windowText" lastClr="000000"/>
                    </a:solidFill>
                    <a:round/>
                  </a:ln>
                  <a:effectLst/>
                </c:spPr>
                <c:marker>
                  <c:symbol val="circle"/>
                  <c:size val="5"/>
                  <c:spPr>
                    <a:solidFill>
                      <a:schemeClr val="accent3"/>
                    </a:solidFill>
                    <a:ln w="9525">
                      <a:solidFill>
                        <a:schemeClr val="accent3"/>
                      </a:solidFill>
                    </a:ln>
                    <a:effectLst/>
                  </c:spPr>
                </c:marker>
                <c:cat>
                  <c:numRef>
                    <c:extLst>
                      <c:ext uri="{02D57815-91ED-43cb-92C2-25804820EDAC}">
                        <c15:formulaRef>
                          <c15:sqref>'Data - Membership'!$A$2:$A$16</c15:sqref>
                        </c15:formulaRef>
                      </c:ext>
                    </c:extLst>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extLst>
                      <c:ext uri="{02D57815-91ED-43cb-92C2-25804820EDAC}">
                        <c15:formulaRef>
                          <c15:sqref>'Data - Membership'!$A$2:$A$16</c15:sqref>
                        </c15:formulaRef>
                      </c:ext>
                    </c:extLst>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val>
                <c:smooth val="0"/>
                <c:extLst>
                  <c:ext xmlns:c16="http://schemas.microsoft.com/office/drawing/2014/chart" uri="{C3380CC4-5D6E-409C-BE32-E72D297353CC}">
                    <c16:uniqueId val="{00000004-4E14-4C2E-B6CA-8CB47E0E461D}"/>
                  </c:ext>
                </c:extLst>
              </c15:ser>
            </c15:filteredLineSeries>
            <c15:filteredLineSeries>
              <c15:ser>
                <c:idx val="0"/>
                <c:order val="5"/>
                <c:tx>
                  <c:strRef>
                    <c:extLst xmlns:c15="http://schemas.microsoft.com/office/drawing/2012/chart">
                      <c:ext xmlns:c15="http://schemas.microsoft.com/office/drawing/2012/chart" uri="{02D57815-91ED-43cb-92C2-25804820EDAC}">
                        <c15:formulaRef>
                          <c15:sqref>'Data - Membership'!$G$1</c15:sqref>
                        </c15:formulaRef>
                      </c:ext>
                    </c:extLst>
                    <c:strCache>
                      <c:ptCount val="1"/>
                      <c:pt idx="0">
                        <c:v>3 Month</c:v>
                      </c:pt>
                    </c:strCache>
                  </c:strRef>
                </c:tx>
                <c:spPr>
                  <a:ln w="28575" cap="rnd">
                    <a:solidFill>
                      <a:schemeClr val="tx1"/>
                    </a:solidFill>
                    <a:round/>
                  </a:ln>
                  <a:effectLst/>
                </c:spPr>
                <c:marker>
                  <c:symbol val="circle"/>
                  <c:size val="5"/>
                  <c:spPr>
                    <a:solidFill>
                      <a:schemeClr val="accent1"/>
                    </a:solidFill>
                    <a:ln w="9525">
                      <a:solidFill>
                        <a:schemeClr val="accent1"/>
                      </a:solidFill>
                    </a:ln>
                    <a:effectLst/>
                  </c:spPr>
                </c:marker>
                <c:cat>
                  <c:numRef>
                    <c:extLst xmlns:c15="http://schemas.microsoft.com/office/drawing/2012/chart">
                      <c:ext xmlns:c15="http://schemas.microsoft.com/office/drawing/2012/chart" uri="{02D57815-91ED-43cb-92C2-25804820EDAC}">
                        <c15:formulaRef>
                          <c15:sqref>'Data - Membership'!$A$2:$A$16</c15:sqref>
                        </c15:formulaRef>
                      </c:ext>
                    </c:extLst>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extLst xmlns:c15="http://schemas.microsoft.com/office/drawing/2012/chart">
                      <c:ext xmlns:c15="http://schemas.microsoft.com/office/drawing/2012/chart" uri="{02D57815-91ED-43cb-92C2-25804820EDAC}">
                        <c15:formulaRef>
                          <c15:sqref>'Data - Membership'!$G$2:$G$16</c15:sqref>
                        </c15:formulaRef>
                      </c:ext>
                    </c:extLst>
                    <c:numCache>
                      <c:formatCode>General</c:formatCode>
                      <c:ptCount val="15"/>
                      <c:pt idx="9" formatCode="#,##0">
                        <c:v>364</c:v>
                      </c:pt>
                      <c:pt idx="10" formatCode="#,##0">
                        <c:v>720</c:v>
                      </c:pt>
                      <c:pt idx="11" formatCode="#,##0">
                        <c:v>579</c:v>
                      </c:pt>
                      <c:pt idx="12" formatCode="#,##0">
                        <c:v>168</c:v>
                      </c:pt>
                      <c:pt idx="13" formatCode="#,##0">
                        <c:v>261</c:v>
                      </c:pt>
                      <c:pt idx="14" formatCode="#,##0">
                        <c:v>1251</c:v>
                      </c:pt>
                    </c:numCache>
                  </c:numRef>
                </c:val>
                <c:smooth val="0"/>
                <c:extLst xmlns:c15="http://schemas.microsoft.com/office/drawing/2012/chart">
                  <c:ext xmlns:c16="http://schemas.microsoft.com/office/drawing/2014/chart" uri="{C3380CC4-5D6E-409C-BE32-E72D297353CC}">
                    <c16:uniqueId val="{00000005-4E14-4C2E-B6CA-8CB47E0E461D}"/>
                  </c:ext>
                </c:extLst>
              </c15:ser>
            </c15:filteredLineSeries>
            <c15:filteredLineSeries>
              <c15:ser>
                <c:idx val="1"/>
                <c:order val="6"/>
                <c:tx>
                  <c:strRef>
                    <c:extLst xmlns:c15="http://schemas.microsoft.com/office/drawing/2012/chart">
                      <c:ext xmlns:c15="http://schemas.microsoft.com/office/drawing/2012/chart" uri="{02D57815-91ED-43cb-92C2-25804820EDAC}">
                        <c15:formulaRef>
                          <c15:sqref>'Data - Membership'!$I$1</c15:sqref>
                        </c15:formulaRef>
                      </c:ext>
                    </c:extLst>
                    <c:strCache>
                      <c:ptCount val="1"/>
                      <c:pt idx="0">
                        <c:v>10 Visit</c:v>
                      </c:pt>
                    </c:strCache>
                  </c:strRef>
                </c:tx>
                <c:spPr>
                  <a:ln w="28575" cap="rnd">
                    <a:solidFill>
                      <a:sysClr val="windowText" lastClr="000000"/>
                    </a:solidFill>
                    <a:round/>
                  </a:ln>
                  <a:effectLst/>
                </c:spPr>
                <c:marker>
                  <c:symbol val="circle"/>
                  <c:size val="5"/>
                  <c:spPr>
                    <a:solidFill>
                      <a:schemeClr val="accent2"/>
                    </a:solidFill>
                    <a:ln w="9525">
                      <a:solidFill>
                        <a:schemeClr val="accent2"/>
                      </a:solidFill>
                    </a:ln>
                    <a:effectLst/>
                  </c:spPr>
                </c:marker>
                <c:cat>
                  <c:numRef>
                    <c:extLst xmlns:c15="http://schemas.microsoft.com/office/drawing/2012/chart">
                      <c:ext xmlns:c15="http://schemas.microsoft.com/office/drawing/2012/chart" uri="{02D57815-91ED-43cb-92C2-25804820EDAC}">
                        <c15:formulaRef>
                          <c15:sqref>'Data - Membership'!$A$2:$A$16</c15:sqref>
                        </c15:formulaRef>
                      </c:ext>
                    </c:extLst>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extLst xmlns:c15="http://schemas.microsoft.com/office/drawing/2012/chart">
                      <c:ext xmlns:c15="http://schemas.microsoft.com/office/drawing/2012/chart" uri="{02D57815-91ED-43cb-92C2-25804820EDAC}">
                        <c15:formulaRef>
                          <c15:sqref>'Data - Membership'!$I$2:$I$16</c15:sqref>
                        </c15:formulaRef>
                      </c:ext>
                    </c:extLst>
                    <c:numCache>
                      <c:formatCode>General</c:formatCode>
                      <c:ptCount val="15"/>
                      <c:pt idx="9" formatCode="#,##0">
                        <c:v>935</c:v>
                      </c:pt>
                      <c:pt idx="10" formatCode="#,##0">
                        <c:v>1082</c:v>
                      </c:pt>
                      <c:pt idx="11" formatCode="#,##0">
                        <c:v>1325</c:v>
                      </c:pt>
                      <c:pt idx="12" formatCode="#,##0">
                        <c:v>437</c:v>
                      </c:pt>
                      <c:pt idx="13" formatCode="#,##0">
                        <c:v>345</c:v>
                      </c:pt>
                      <c:pt idx="14" formatCode="#,##0">
                        <c:v>312</c:v>
                      </c:pt>
                    </c:numCache>
                  </c:numRef>
                </c:val>
                <c:smooth val="0"/>
                <c:extLst xmlns:c15="http://schemas.microsoft.com/office/drawing/2012/chart">
                  <c:ext xmlns:c16="http://schemas.microsoft.com/office/drawing/2014/chart" uri="{C3380CC4-5D6E-409C-BE32-E72D297353CC}">
                    <c16:uniqueId val="{00000006-4E14-4C2E-B6CA-8CB47E0E461D}"/>
                  </c:ext>
                </c:extLst>
              </c15:ser>
            </c15:filteredLineSeries>
          </c:ext>
        </c:extLst>
      </c:lineChart>
      <c:catAx>
        <c:axId val="1838351456"/>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b="0" baseline="0">
                    <a:solidFill>
                      <a:schemeClr val="tx1"/>
                    </a:solidFill>
                  </a:rPr>
                  <a:t>Calendar Year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838354784"/>
        <c:crosses val="autoZero"/>
        <c:auto val="1"/>
        <c:lblAlgn val="ctr"/>
        <c:lblOffset val="100"/>
        <c:noMultiLvlLbl val="0"/>
      </c:catAx>
      <c:valAx>
        <c:axId val="1838354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b="0" baseline="0">
                    <a:solidFill>
                      <a:schemeClr val="tx1"/>
                    </a:solidFill>
                  </a:rPr>
                  <a:t>Membership Amount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838351456"/>
        <c:crosses val="autoZero"/>
        <c:crossBetween val="between"/>
      </c:valAx>
      <c:spPr>
        <a:noFill/>
        <a:ln>
          <a:noFill/>
        </a:ln>
        <a:effectLst/>
      </c:spPr>
    </c:plotArea>
    <c:legend>
      <c:legendPos val="r"/>
      <c:layout>
        <c:manualLayout>
          <c:xMode val="edge"/>
          <c:yMode val="edge"/>
          <c:x val="0.85007153973010008"/>
          <c:y val="0.23460371436737837"/>
          <c:w val="0.13131268436578172"/>
          <c:h val="0.3395130295665608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8962282492468"/>
          <c:y val="0.34203879092202377"/>
          <c:w val="0.25190118596286576"/>
          <c:h val="0.51912363457612232"/>
        </c:manualLayout>
      </c:layout>
      <c:pieChart>
        <c:varyColors val="1"/>
        <c:ser>
          <c:idx val="0"/>
          <c:order val="0"/>
          <c:tx>
            <c:strRef>
              <c:f>Sheet1!$C$1</c:f>
              <c:strCache>
                <c:ptCount val="1"/>
                <c:pt idx="0">
                  <c:v>FY24 </c:v>
                </c:pt>
              </c:strCache>
            </c:strRef>
          </c:tx>
          <c:spPr>
            <a:ln>
              <a:solidFill>
                <a:schemeClr val="tx1"/>
              </a:solidFill>
            </a:ln>
          </c:spPr>
          <c:dLbls>
            <c:dLbl>
              <c:idx val="0"/>
              <c:layout>
                <c:manualLayout>
                  <c:x val="0.11221104306406138"/>
                  <c:y val="-8.614531583327009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A7-44B7-9C7B-BD99B438C4EB}"/>
                </c:ext>
              </c:extLst>
            </c:dLbl>
            <c:dLbl>
              <c:idx val="1"/>
              <c:layout>
                <c:manualLayout>
                  <c:x val="0.13977228540876835"/>
                  <c:y val="0.10463352011853685"/>
                </c:manualLayout>
              </c:layout>
              <c:tx>
                <c:rich>
                  <a:bodyPr/>
                  <a:lstStyle/>
                  <a:p>
                    <a:fld id="{5D46ED58-CE65-4589-A0A3-1C17CE6EB8AA}" type="CATEGORYNAME">
                      <a:rPr lang="en-US" smtClean="0"/>
                      <a:pPr/>
                      <a:t>[CATEGORY NAME]</a:t>
                    </a:fld>
                    <a:endParaRPr lang="en-US" baseline="0" dirty="0"/>
                  </a:p>
                  <a:p>
                    <a:fld id="{C7867251-2C6C-4883-8FA2-5EB144F5424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A7-44B7-9C7B-BD99B438C4EB}"/>
                </c:ext>
              </c:extLst>
            </c:dLbl>
            <c:dLbl>
              <c:idx val="2"/>
              <c:layout>
                <c:manualLayout>
                  <c:x val="2.0383736755127265E-3"/>
                  <c:y val="7.3454489543509386E-3"/>
                </c:manualLayout>
              </c:layout>
              <c:tx>
                <c:rich>
                  <a:bodyPr/>
                  <a:lstStyle/>
                  <a:p>
                    <a:fld id="{C4404221-4589-40D1-8E27-3E933956A902}" type="CATEGORYNAME">
                      <a:rPr lang="en-US" sz="1550" smtClean="0"/>
                      <a:pPr/>
                      <a:t>[CATEGORY NAME]</a:t>
                    </a:fld>
                    <a:r>
                      <a:rPr lang="en-US" sz="1550" baseline="0" dirty="0"/>
                      <a:t> </a:t>
                    </a:r>
                    <a:fld id="{C0CBFE86-51B1-4EB8-9C1A-AD25D6BE8709}" type="VALUE">
                      <a:rPr lang="en-US" sz="1550" baseline="0"/>
                      <a:pPr/>
                      <a:t>[VALUE]</a:t>
                    </a:fld>
                    <a:endParaRPr lang="en-US" sz="1550"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EA7-44B7-9C7B-BD99B438C4EB}"/>
                </c:ext>
              </c:extLst>
            </c:dLbl>
            <c:dLbl>
              <c:idx val="3"/>
              <c:layout>
                <c:manualLayout>
                  <c:x val="5.787037037037035E-2"/>
                  <c:y val="-1.5366519948003645E-2"/>
                </c:manualLayout>
              </c:layout>
              <c:spPr>
                <a:noFill/>
                <a:ln>
                  <a:noFill/>
                </a:ln>
                <a:effectLst/>
              </c:spPr>
              <c:txPr>
                <a:bodyPr wrap="square" lIns="38100" tIns="19050" rIns="38100" bIns="19050" anchor="ctr">
                  <a:noAutofit/>
                </a:bodyPr>
                <a:lstStyle/>
                <a:p>
                  <a:pPr>
                    <a:defRPr sz="1600" baseline="0"/>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6358024691358025"/>
                      <c:h val="0.15853103040875133"/>
                    </c:manualLayout>
                  </c15:layout>
                </c:ext>
                <c:ext xmlns:c16="http://schemas.microsoft.com/office/drawing/2014/chart" uri="{C3380CC4-5D6E-409C-BE32-E72D297353CC}">
                  <c16:uniqueId val="{00000003-3EA7-44B7-9C7B-BD99B438C4EB}"/>
                </c:ext>
              </c:extLst>
            </c:dLbl>
            <c:dLbl>
              <c:idx val="4"/>
              <c:layout>
                <c:manualLayout>
                  <c:x val="-2.1282565373772728E-2"/>
                  <c:y val="-8.4491569373837713E-2"/>
                </c:manualLayout>
              </c:layout>
              <c:tx>
                <c:rich>
                  <a:bodyPr/>
                  <a:lstStyle/>
                  <a:p>
                    <a:fld id="{8DF15551-2895-4DE9-9E61-5BEDBB15D575}" type="CATEGORYNAME">
                      <a:rPr lang="en-US" smtClean="0"/>
                      <a:pPr/>
                      <a:t>[CATEGORY NAME]</a:t>
                    </a:fld>
                    <a:endParaRPr lang="en-US" baseline="0" dirty="0"/>
                  </a:p>
                  <a:p>
                    <a:fld id="{EE8FB404-64BB-44F8-A9F0-9ABA816B554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EA7-44B7-9C7B-BD99B438C4EB}"/>
                </c:ext>
              </c:extLst>
            </c:dLbl>
            <c:dLbl>
              <c:idx val="5"/>
              <c:layout>
                <c:manualLayout>
                  <c:x val="-3.4027170214834292E-3"/>
                  <c:y val="-2.0814066961706654E-2"/>
                </c:manualLayout>
              </c:layout>
              <c:tx>
                <c:rich>
                  <a:bodyPr/>
                  <a:lstStyle/>
                  <a:p>
                    <a:fld id="{111A51C9-D8A9-4F7B-8EBE-378375657C65}" type="CATEGORYNAME">
                      <a:rPr lang="en-US" smtClean="0"/>
                      <a:pPr/>
                      <a:t>[CATEGORY NAME]</a:t>
                    </a:fld>
                    <a:r>
                      <a:rPr lang="en-US" baseline="0" dirty="0"/>
                      <a:t> </a:t>
                    </a:r>
                    <a:fld id="{EFC0495A-ECDC-408A-9199-620B33589579}"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EA7-44B7-9C7B-BD99B438C4EB}"/>
                </c:ext>
              </c:extLst>
            </c:dLbl>
            <c:dLbl>
              <c:idx val="6"/>
              <c:layout>
                <c:manualLayout>
                  <c:x val="-4.4467410323709537E-2"/>
                  <c:y val="1.7799918580512199E-2"/>
                </c:manualLayout>
              </c:layout>
              <c:tx>
                <c:rich>
                  <a:bodyPr/>
                  <a:lstStyle/>
                  <a:p>
                    <a:fld id="{2E70660B-CD50-4F4E-A734-FC3C957F7123}" type="CATEGORYNAME">
                      <a:rPr lang="en-US" smtClean="0"/>
                      <a:pPr/>
                      <a:t>[CATEGORY NAME]</a:t>
                    </a:fld>
                    <a:r>
                      <a:rPr lang="en-US" baseline="0" dirty="0"/>
                      <a:t> </a:t>
                    </a:r>
                    <a:fld id="{135D6BA8-FC0F-4E04-A0BB-EC3527D6224F}"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EA7-44B7-9C7B-BD99B438C4EB}"/>
                </c:ext>
              </c:extLst>
            </c:dLbl>
            <c:dLbl>
              <c:idx val="7"/>
              <c:layout>
                <c:manualLayout>
                  <c:x val="-0.11563648293963255"/>
                  <c:y val="-0.1221571224410940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A7-44B7-9C7B-BD99B438C4EB}"/>
                </c:ext>
              </c:extLst>
            </c:dLbl>
            <c:dLbl>
              <c:idx val="8"/>
              <c:layout>
                <c:manualLayout>
                  <c:x val="-8.6512102653834941E-3"/>
                  <c:y val="-0.1772082986820361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A7-44B7-9C7B-BD99B438C4EB}"/>
                </c:ext>
              </c:extLst>
            </c:dLbl>
            <c:dLbl>
              <c:idx val="9"/>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A7-44B7-9C7B-BD99B438C4EB}"/>
                </c:ext>
              </c:extLst>
            </c:dLbl>
            <c:spPr>
              <a:noFill/>
              <a:ln>
                <a:noFill/>
              </a:ln>
              <a:effectLst/>
            </c:spPr>
            <c:txPr>
              <a:bodyPr wrap="square" lIns="38100" tIns="19050" rIns="38100" bIns="19050" anchor="ctr">
                <a:spAutoFit/>
              </a:bodyPr>
              <a:lstStyle/>
              <a:p>
                <a:pPr>
                  <a:defRPr sz="1600" baseline="0"/>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Sheet1!$A$2:$A$10</c:f>
              <c:strCache>
                <c:ptCount val="9"/>
                <c:pt idx="0">
                  <c:v>Initiation Fees</c:v>
                </c:pt>
                <c:pt idx="1">
                  <c:v>Annual Memberships</c:v>
                </c:pt>
                <c:pt idx="2">
                  <c:v>Recurring Memberships</c:v>
                </c:pt>
                <c:pt idx="3">
                  <c:v>Rentals</c:v>
                </c:pt>
                <c:pt idx="4">
                  <c:v>Misc. Revenue</c:v>
                </c:pt>
                <c:pt idx="5">
                  <c:v>Swim Prg. Fees</c:v>
                </c:pt>
                <c:pt idx="6">
                  <c:v>Personal Training</c:v>
                </c:pt>
                <c:pt idx="7">
                  <c:v>Group Exercise</c:v>
                </c:pt>
                <c:pt idx="8">
                  <c:v>Special Events</c:v>
                </c:pt>
              </c:strCache>
            </c:strRef>
          </c:cat>
          <c:val>
            <c:numRef>
              <c:f>Sheet1!$C$2:$C$10</c:f>
              <c:numCache>
                <c:formatCode>0.00%</c:formatCode>
                <c:ptCount val="9"/>
                <c:pt idx="0">
                  <c:v>7.0000000000000001E-3</c:v>
                </c:pt>
                <c:pt idx="1">
                  <c:v>4.1000000000000002E-2</c:v>
                </c:pt>
                <c:pt idx="2">
                  <c:v>0.53500000000000003</c:v>
                </c:pt>
                <c:pt idx="3">
                  <c:v>2.8000000000000001E-2</c:v>
                </c:pt>
                <c:pt idx="4">
                  <c:v>6.7000000000000004E-2</c:v>
                </c:pt>
                <c:pt idx="5">
                  <c:v>0.23899999999999999</c:v>
                </c:pt>
                <c:pt idx="6">
                  <c:v>5.2999999999999999E-2</c:v>
                </c:pt>
                <c:pt idx="7">
                  <c:v>2.7E-2</c:v>
                </c:pt>
                <c:pt idx="8">
                  <c:v>3.0000000000000001E-3</c:v>
                </c:pt>
              </c:numCache>
            </c:numRef>
          </c:val>
          <c:extLst>
            <c:ext xmlns:c16="http://schemas.microsoft.com/office/drawing/2014/chart" uri="{C3380CC4-5D6E-409C-BE32-E72D297353CC}">
              <c16:uniqueId val="{0000000A-3EA7-44B7-9C7B-BD99B438C4EB}"/>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FY24 </c:v>
                </c:pt>
              </c:strCache>
            </c:strRef>
          </c:tx>
          <c:spPr>
            <a:ln>
              <a:solidFill>
                <a:schemeClr val="tx1"/>
              </a:solidFill>
            </a:ln>
          </c:spPr>
          <c:explosion val="1"/>
          <c:dLbls>
            <c:dLbl>
              <c:idx val="0"/>
              <c:layout>
                <c:manualLayout>
                  <c:x val="-0.21963513636207097"/>
                  <c:y val="3.1312782138981594E-2"/>
                </c:manualLayout>
              </c:layout>
              <c:tx>
                <c:rich>
                  <a:bodyPr/>
                  <a:lstStyle/>
                  <a:p>
                    <a:fld id="{2AF1C031-537D-4A37-96CF-6A76DFE11540}" type="CATEGORYNAME">
                      <a:rPr lang="en-US" smtClean="0"/>
                      <a:pPr/>
                      <a:t>[CATEGORY NAME]</a:t>
                    </a:fld>
                    <a:endParaRPr lang="en-US" baseline="0" dirty="0"/>
                  </a:p>
                  <a:p>
                    <a:fld id="{6AE22A8E-E549-43D2-BFB0-D56DCC6AD96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manualLayout>
                      <c:w val="0.26966461363954292"/>
                      <c:h val="0.32934782608695651"/>
                    </c:manualLayout>
                  </c15:layout>
                  <c15:dlblFieldTable/>
                  <c15:showDataLabelsRange val="0"/>
                </c:ext>
                <c:ext xmlns:c16="http://schemas.microsoft.com/office/drawing/2014/chart" uri="{C3380CC4-5D6E-409C-BE32-E72D297353CC}">
                  <c16:uniqueId val="{00000000-B472-41F7-81EC-C090FCEACBB4}"/>
                </c:ext>
              </c:extLst>
            </c:dLbl>
            <c:dLbl>
              <c:idx val="1"/>
              <c:layout>
                <c:manualLayout>
                  <c:x val="0.1820758668258968"/>
                  <c:y val="0"/>
                </c:manualLayout>
              </c:layout>
              <c:tx>
                <c:rich>
                  <a:bodyPr wrap="square" lIns="38100" tIns="19050" rIns="38100" bIns="19050" anchor="ctr">
                    <a:noAutofit/>
                  </a:bodyPr>
                  <a:lstStyle/>
                  <a:p>
                    <a:pPr>
                      <a:defRPr sz="1400">
                        <a:latin typeface="Arial" panose="020B0604020202020204" pitchFamily="34" charset="0"/>
                        <a:cs typeface="Arial" panose="020B0604020202020204" pitchFamily="34" charset="0"/>
                      </a:defRPr>
                    </a:pPr>
                    <a:fld id="{C7C84283-10EC-4944-BB79-60E64F1A908D}" type="CATEGORYNAME">
                      <a:rPr lang="en-US" sz="1400" smtClean="0">
                        <a:latin typeface="Arial" panose="020B0604020202020204" pitchFamily="34" charset="0"/>
                        <a:cs typeface="Arial" panose="020B0604020202020204" pitchFamily="34" charset="0"/>
                      </a:rPr>
                      <a:pPr>
                        <a:defRPr sz="1400">
                          <a:latin typeface="Arial" panose="020B0604020202020204" pitchFamily="34" charset="0"/>
                          <a:cs typeface="Arial" panose="020B0604020202020204" pitchFamily="34" charset="0"/>
                        </a:defRPr>
                      </a:pPr>
                      <a:t>[CATEGORY NAME]</a:t>
                    </a:fld>
                    <a:endParaRPr lang="en-US" sz="1400" baseline="0" dirty="0">
                      <a:latin typeface="Arial" panose="020B0604020202020204" pitchFamily="34" charset="0"/>
                      <a:cs typeface="Arial" panose="020B0604020202020204" pitchFamily="34" charset="0"/>
                    </a:endParaRPr>
                  </a:p>
                  <a:p>
                    <a:pPr>
                      <a:defRPr sz="1400">
                        <a:latin typeface="Arial" panose="020B0604020202020204" pitchFamily="34" charset="0"/>
                        <a:cs typeface="Arial" panose="020B0604020202020204" pitchFamily="34" charset="0"/>
                      </a:defRPr>
                    </a:pPr>
                    <a:r>
                      <a:rPr lang="en-US" sz="1400" baseline="0" dirty="0">
                        <a:latin typeface="Arial" panose="020B0604020202020204" pitchFamily="34" charset="0"/>
                        <a:cs typeface="Arial" panose="020B0604020202020204" pitchFamily="34" charset="0"/>
                      </a:rPr>
                      <a:t> </a:t>
                    </a:r>
                    <a:fld id="{5E9EC16A-A6CC-4A24-944D-FCA5602E5B76}" type="VALUE">
                      <a:rPr lang="en-US" sz="1400" baseline="0">
                        <a:latin typeface="Arial" panose="020B0604020202020204" pitchFamily="34" charset="0"/>
                        <a:cs typeface="Arial" panose="020B0604020202020204" pitchFamily="34" charset="0"/>
                      </a:rPr>
                      <a:pPr>
                        <a:defRPr sz="1400">
                          <a:latin typeface="Arial" panose="020B0604020202020204" pitchFamily="34" charset="0"/>
                          <a:cs typeface="Arial" panose="020B0604020202020204" pitchFamily="34" charset="0"/>
                        </a:defRPr>
                      </a:pPr>
                      <a:t>[VALUE]</a:t>
                    </a:fld>
                    <a:endParaRPr lang="en-US" sz="1400" baseline="0" dirty="0">
                      <a:latin typeface="Arial" panose="020B0604020202020204" pitchFamily="34" charset="0"/>
                      <a:cs typeface="Arial" panose="020B0604020202020204" pitchFamily="34" charset="0"/>
                    </a:endParaRP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36653573702916875"/>
                      <c:h val="0.23289897408492069"/>
                    </c:manualLayout>
                  </c15:layout>
                  <c15:dlblFieldTable/>
                  <c15:showDataLabelsRange val="0"/>
                </c:ext>
                <c:ext xmlns:c16="http://schemas.microsoft.com/office/drawing/2014/chart" uri="{C3380CC4-5D6E-409C-BE32-E72D297353CC}">
                  <c16:uniqueId val="{00000001-B472-41F7-81EC-C090FCEACBB4}"/>
                </c:ext>
              </c:extLst>
            </c:dLbl>
            <c:dLbl>
              <c:idx val="2"/>
              <c:layout>
                <c:manualLayout>
                  <c:x val="0.16537917055731344"/>
                  <c:y val="-0.25581975183385663"/>
                </c:manualLayout>
              </c:layout>
              <c:tx>
                <c:rich>
                  <a:bodyPr wrap="square" lIns="38100" tIns="19050" rIns="38100" bIns="19050" anchor="ctr">
                    <a:noAutofit/>
                  </a:bodyPr>
                  <a:lstStyle/>
                  <a:p>
                    <a:pPr>
                      <a:defRPr sz="1400">
                        <a:latin typeface="Arial" panose="020B0604020202020204" pitchFamily="34" charset="0"/>
                        <a:cs typeface="Arial" panose="020B0604020202020204" pitchFamily="34" charset="0"/>
                      </a:defRPr>
                    </a:pPr>
                    <a:fld id="{F99BFB2B-ACF8-4B37-934B-94CACF069A24}" type="CATEGORYNAME">
                      <a:rPr lang="en-US" sz="1400" smtClean="0"/>
                      <a:pPr>
                        <a:defRPr sz="1400">
                          <a:latin typeface="Arial" panose="020B0604020202020204" pitchFamily="34" charset="0"/>
                          <a:cs typeface="Arial" panose="020B0604020202020204" pitchFamily="34" charset="0"/>
                        </a:defRPr>
                      </a:pPr>
                      <a:t>[CATEGORY NAME]</a:t>
                    </a:fld>
                    <a:endParaRPr lang="en-US" sz="1400" dirty="0"/>
                  </a:p>
                  <a:p>
                    <a:pPr>
                      <a:defRPr sz="1400">
                        <a:latin typeface="Arial" panose="020B0604020202020204" pitchFamily="34" charset="0"/>
                        <a:cs typeface="Arial" panose="020B0604020202020204" pitchFamily="34" charset="0"/>
                      </a:defRPr>
                    </a:pPr>
                    <a:fld id="{FD6F389E-EE02-4CEC-938F-BBC874393041}" type="VALUE">
                      <a:rPr lang="en-US" sz="1400" baseline="0" smtClean="0"/>
                      <a:pPr>
                        <a:defRPr sz="1400">
                          <a:latin typeface="Arial" panose="020B0604020202020204" pitchFamily="34" charset="0"/>
                          <a:cs typeface="Arial" panose="020B0604020202020204" pitchFamily="34" charset="0"/>
                        </a:defRPr>
                      </a:pPr>
                      <a:t>[VALUE]</a:t>
                    </a:fld>
                    <a:endParaRPr lang="en-US"/>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0943507483319429"/>
                      <c:h val="0.22871162223727748"/>
                    </c:manualLayout>
                  </c15:layout>
                  <c15:dlblFieldTable/>
                  <c15:showDataLabelsRange val="0"/>
                </c:ext>
                <c:ext xmlns:c16="http://schemas.microsoft.com/office/drawing/2014/chart" uri="{C3380CC4-5D6E-409C-BE32-E72D297353CC}">
                  <c16:uniqueId val="{00000002-B472-41F7-81EC-C090FCEACBB4}"/>
                </c:ext>
              </c:extLst>
            </c:dLbl>
            <c:dLbl>
              <c:idx val="3"/>
              <c:layout>
                <c:manualLayout>
                  <c:x val="-1.7569592745908524E-2"/>
                  <c:y val="0.33217424455836853"/>
                </c:manualLayout>
              </c:layout>
              <c:tx>
                <c:rich>
                  <a:bodyPr/>
                  <a:lstStyle/>
                  <a:p>
                    <a:fld id="{3E76F94C-F637-4AAD-BF96-B32EC77FD488}" type="CATEGORYNAME">
                      <a:rPr lang="en-US" smtClean="0"/>
                      <a:pPr/>
                      <a:t>[CATEGORY NAME]</a:t>
                    </a:fld>
                    <a:r>
                      <a:rPr lang="en-US" baseline="0"/>
                      <a:t> </a:t>
                    </a:r>
                    <a:fld id="{1045736A-3830-406F-AE6E-5CD2D7D3C03B}"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472-41F7-81EC-C090FCEACBB4}"/>
                </c:ext>
              </c:extLst>
            </c:dLbl>
            <c:dLbl>
              <c:idx val="4"/>
              <c:layout>
                <c:manualLayout>
                  <c:x val="-6.2591381943389729E-2"/>
                  <c:y val="0.11684765243488814"/>
                </c:manualLayout>
              </c:layout>
              <c:tx>
                <c:rich>
                  <a:bodyPr wrap="square" lIns="38100" tIns="19050" rIns="38100" bIns="19050" anchor="ctr">
                    <a:noAutofit/>
                  </a:bodyPr>
                  <a:lstStyle/>
                  <a:p>
                    <a:pPr>
                      <a:defRPr sz="1400">
                        <a:latin typeface="Arial" panose="020B0604020202020204" pitchFamily="34" charset="0"/>
                        <a:cs typeface="Arial" panose="020B0604020202020204" pitchFamily="34" charset="0"/>
                      </a:defRPr>
                    </a:pPr>
                    <a:fld id="{D77942E3-2410-4DF2-981D-B042B624648A}" type="CATEGORYNAME">
                      <a:rPr lang="en-US" sz="1400" smtClean="0">
                        <a:latin typeface="Arial" panose="020B0604020202020204" pitchFamily="34" charset="0"/>
                        <a:cs typeface="Arial" panose="020B0604020202020204" pitchFamily="34" charset="0"/>
                      </a:rPr>
                      <a:pPr>
                        <a:defRPr sz="1400">
                          <a:latin typeface="Arial" panose="020B0604020202020204" pitchFamily="34" charset="0"/>
                          <a:cs typeface="Arial" panose="020B0604020202020204" pitchFamily="34" charset="0"/>
                        </a:defRPr>
                      </a:pPr>
                      <a:t>[CATEGORY NAME]</a:t>
                    </a:fld>
                    <a:endParaRPr lang="en-US" sz="1400" dirty="0">
                      <a:latin typeface="Arial" panose="020B0604020202020204" pitchFamily="34" charset="0"/>
                      <a:cs typeface="Arial" panose="020B0604020202020204" pitchFamily="34" charset="0"/>
                    </a:endParaRPr>
                  </a:p>
                  <a:p>
                    <a:pPr>
                      <a:defRPr sz="1400">
                        <a:latin typeface="Arial" panose="020B0604020202020204" pitchFamily="34" charset="0"/>
                        <a:cs typeface="Arial" panose="020B0604020202020204" pitchFamily="34" charset="0"/>
                      </a:defRPr>
                    </a:pPr>
                    <a:r>
                      <a:rPr lang="en-US" sz="1400" baseline="0" dirty="0">
                        <a:latin typeface="Arial" panose="020B0604020202020204" pitchFamily="34" charset="0"/>
                        <a:cs typeface="Arial" panose="020B0604020202020204" pitchFamily="34" charset="0"/>
                      </a:rPr>
                      <a:t> </a:t>
                    </a:r>
                    <a:fld id="{058B4571-36E7-48C9-975F-6AC41B88FB47}" type="VALUE">
                      <a:rPr lang="en-US" sz="1400" baseline="0">
                        <a:latin typeface="Arial" panose="020B0604020202020204" pitchFamily="34" charset="0"/>
                        <a:cs typeface="Arial" panose="020B0604020202020204" pitchFamily="34" charset="0"/>
                      </a:rPr>
                      <a:pPr>
                        <a:defRPr sz="1400">
                          <a:latin typeface="Arial" panose="020B0604020202020204" pitchFamily="34" charset="0"/>
                          <a:cs typeface="Arial" panose="020B0604020202020204" pitchFamily="34" charset="0"/>
                        </a:defRPr>
                      </a:pPr>
                      <a:t>[VALUE]</a:t>
                    </a:fld>
                    <a:endParaRPr lang="en-US" sz="1400" baseline="0" dirty="0">
                      <a:latin typeface="Arial" panose="020B0604020202020204" pitchFamily="34" charset="0"/>
                      <a:cs typeface="Arial" panose="020B0604020202020204" pitchFamily="34" charset="0"/>
                    </a:endParaRP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12126389305386166"/>
                      <c:h val="0.1464187920187861"/>
                    </c:manualLayout>
                  </c15:layout>
                  <c15:dlblFieldTable/>
                  <c15:showDataLabelsRange val="0"/>
                </c:ext>
                <c:ext xmlns:c16="http://schemas.microsoft.com/office/drawing/2014/chart" uri="{C3380CC4-5D6E-409C-BE32-E72D297353CC}">
                  <c16:uniqueId val="{00000004-B472-41F7-81EC-C090FCEACBB4}"/>
                </c:ext>
              </c:extLst>
            </c:dLbl>
            <c:dLbl>
              <c:idx val="5"/>
              <c:layout>
                <c:manualLayout>
                  <c:x val="-1.2983703532837541E-2"/>
                  <c:y val="-1.2967699505271935E-2"/>
                </c:manualLayout>
              </c:layout>
              <c:tx>
                <c:rich>
                  <a:bodyPr wrap="square" lIns="38100" tIns="19050" rIns="38100" bIns="19050" anchor="ctr">
                    <a:noAutofit/>
                  </a:bodyPr>
                  <a:lstStyle/>
                  <a:p>
                    <a:pPr>
                      <a:defRPr sz="1400">
                        <a:latin typeface="Arial" panose="020B0604020202020204" pitchFamily="34" charset="0"/>
                        <a:cs typeface="Arial" panose="020B0604020202020204" pitchFamily="34" charset="0"/>
                      </a:defRPr>
                    </a:pPr>
                    <a:fld id="{37F1B9C3-C0B8-438B-BDE4-53DB61835113}" type="CATEGORYNAME">
                      <a:rPr lang="en-US" sz="1400" smtClean="0">
                        <a:latin typeface="Arial" panose="020B0604020202020204" pitchFamily="34" charset="0"/>
                        <a:cs typeface="Arial" panose="020B0604020202020204" pitchFamily="34" charset="0"/>
                      </a:rPr>
                      <a:pPr>
                        <a:defRPr sz="1400">
                          <a:latin typeface="Arial" panose="020B0604020202020204" pitchFamily="34" charset="0"/>
                          <a:cs typeface="Arial" panose="020B0604020202020204" pitchFamily="34" charset="0"/>
                        </a:defRPr>
                      </a:pPr>
                      <a:t>[CATEGORY NAME]</a:t>
                    </a:fld>
                    <a:endParaRPr lang="en-US" sz="1400" dirty="0">
                      <a:latin typeface="Arial" panose="020B0604020202020204" pitchFamily="34" charset="0"/>
                      <a:cs typeface="Arial" panose="020B0604020202020204" pitchFamily="34" charset="0"/>
                    </a:endParaRPr>
                  </a:p>
                  <a:p>
                    <a:pPr>
                      <a:defRPr sz="1400">
                        <a:latin typeface="Arial" panose="020B0604020202020204" pitchFamily="34" charset="0"/>
                        <a:cs typeface="Arial" panose="020B0604020202020204" pitchFamily="34" charset="0"/>
                      </a:defRPr>
                    </a:pPr>
                    <a:r>
                      <a:rPr lang="en-US" sz="1400" baseline="0" dirty="0">
                        <a:latin typeface="Arial" panose="020B0604020202020204" pitchFamily="34" charset="0"/>
                        <a:cs typeface="Arial" panose="020B0604020202020204" pitchFamily="34" charset="0"/>
                      </a:rPr>
                      <a:t> </a:t>
                    </a:r>
                    <a:fld id="{327C8A0F-D6D7-4436-A20B-38E76D25646C}" type="VALUE">
                      <a:rPr lang="en-US" sz="1400" baseline="0">
                        <a:latin typeface="Arial" panose="020B0604020202020204" pitchFamily="34" charset="0"/>
                        <a:cs typeface="Arial" panose="020B0604020202020204" pitchFamily="34" charset="0"/>
                      </a:rPr>
                      <a:pPr>
                        <a:defRPr sz="1400">
                          <a:latin typeface="Arial" panose="020B0604020202020204" pitchFamily="34" charset="0"/>
                          <a:cs typeface="Arial" panose="020B0604020202020204" pitchFamily="34" charset="0"/>
                        </a:defRPr>
                      </a:pPr>
                      <a:t>[VALUE]</a:t>
                    </a:fld>
                    <a:endParaRPr lang="en-US" sz="1400" baseline="0" dirty="0">
                      <a:latin typeface="Arial" panose="020B0604020202020204" pitchFamily="34" charset="0"/>
                      <a:cs typeface="Arial" panose="020B0604020202020204" pitchFamily="34" charset="0"/>
                    </a:endParaRP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19549917876335404"/>
                      <c:h val="0.25830117831732163"/>
                    </c:manualLayout>
                  </c15:layout>
                  <c15:dlblFieldTable/>
                  <c15:showDataLabelsRange val="0"/>
                </c:ext>
                <c:ext xmlns:c16="http://schemas.microsoft.com/office/drawing/2014/chart" uri="{C3380CC4-5D6E-409C-BE32-E72D297353CC}">
                  <c16:uniqueId val="{00000005-B472-41F7-81EC-C090FCEACBB4}"/>
                </c:ext>
              </c:extLst>
            </c:dLbl>
            <c:dLbl>
              <c:idx val="6"/>
              <c:layout>
                <c:manualLayout>
                  <c:x val="5.6496803971660126E-3"/>
                  <c:y val="-0.22688836505305515"/>
                </c:manualLayout>
              </c:layout>
              <c:tx>
                <c:rich>
                  <a:bodyPr wrap="square" lIns="38100" tIns="19050" rIns="38100" bIns="19050" anchor="ctr">
                    <a:noAutofit/>
                  </a:bodyPr>
                  <a:lstStyle/>
                  <a:p>
                    <a:pPr>
                      <a:defRPr sz="1400">
                        <a:latin typeface="Arial" panose="020B0604020202020204" pitchFamily="34" charset="0"/>
                        <a:cs typeface="Arial" panose="020B0604020202020204" pitchFamily="34" charset="0"/>
                      </a:defRPr>
                    </a:pPr>
                    <a:fld id="{0F529366-1C12-49C9-9FBA-7EDC7E0929A7}" type="CATEGORYNAME">
                      <a:rPr lang="en-US" sz="1400" smtClean="0">
                        <a:latin typeface="Arial" panose="020B0604020202020204" pitchFamily="34" charset="0"/>
                        <a:cs typeface="Arial" panose="020B0604020202020204" pitchFamily="34" charset="0"/>
                      </a:rPr>
                      <a:pPr>
                        <a:defRPr sz="1400">
                          <a:latin typeface="Arial" panose="020B0604020202020204" pitchFamily="34" charset="0"/>
                          <a:cs typeface="Arial" panose="020B0604020202020204" pitchFamily="34" charset="0"/>
                        </a:defRPr>
                      </a:pPr>
                      <a:t>[CATEGORY NAME]</a:t>
                    </a:fld>
                    <a:r>
                      <a:rPr lang="en-US" sz="1400" baseline="0" dirty="0">
                        <a:latin typeface="Arial" panose="020B0604020202020204" pitchFamily="34" charset="0"/>
                        <a:cs typeface="Arial" panose="020B0604020202020204" pitchFamily="34" charset="0"/>
                      </a:rPr>
                      <a:t> </a:t>
                    </a:r>
                  </a:p>
                  <a:p>
                    <a:pPr>
                      <a:defRPr sz="1400">
                        <a:latin typeface="Arial" panose="020B0604020202020204" pitchFamily="34" charset="0"/>
                        <a:cs typeface="Arial" panose="020B0604020202020204" pitchFamily="34" charset="0"/>
                      </a:defRPr>
                    </a:pPr>
                    <a:fld id="{5D0F7B86-36B4-4C87-A159-7A07FC83960B}" type="VALUE">
                      <a:rPr lang="en-US" sz="1400" baseline="0" smtClean="0">
                        <a:latin typeface="Arial" panose="020B0604020202020204" pitchFamily="34" charset="0"/>
                        <a:cs typeface="Arial" panose="020B0604020202020204" pitchFamily="34" charset="0"/>
                      </a:rPr>
                      <a:pPr>
                        <a:defRPr sz="1400">
                          <a:latin typeface="Arial" panose="020B0604020202020204" pitchFamily="34" charset="0"/>
                          <a:cs typeface="Arial" panose="020B0604020202020204" pitchFamily="34" charset="0"/>
                        </a:defRPr>
                      </a:pPr>
                      <a:t>[VALUE]</a:t>
                    </a:fld>
                    <a:endParaRPr lang="en-US"/>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528880850767572"/>
                      <c:h val="0.20658609789318752"/>
                    </c:manualLayout>
                  </c15:layout>
                  <c15:dlblFieldTable/>
                  <c15:showDataLabelsRange val="0"/>
                </c:ext>
                <c:ext xmlns:c16="http://schemas.microsoft.com/office/drawing/2014/chart" uri="{C3380CC4-5D6E-409C-BE32-E72D297353CC}">
                  <c16:uniqueId val="{00000006-B472-41F7-81EC-C090FCEACBB4}"/>
                </c:ext>
              </c:extLst>
            </c:dLbl>
            <c:dLbl>
              <c:idx val="7"/>
              <c:layout>
                <c:manualLayout>
                  <c:x val="0.17047069942406232"/>
                  <c:y val="-0.21304012105360051"/>
                </c:manualLayout>
              </c:layout>
              <c:tx>
                <c:rich>
                  <a:bodyPr wrap="square" lIns="38100" tIns="19050" rIns="38100" bIns="19050" anchor="ctr">
                    <a:noAutofit/>
                  </a:bodyPr>
                  <a:lstStyle/>
                  <a:p>
                    <a:pPr>
                      <a:defRPr sz="1400">
                        <a:latin typeface="Arial" panose="020B0604020202020204" pitchFamily="34" charset="0"/>
                        <a:cs typeface="Arial" panose="020B0604020202020204" pitchFamily="34" charset="0"/>
                      </a:defRPr>
                    </a:pPr>
                    <a:fld id="{C7F2813E-0009-4962-9CEF-F197C478F63B}" type="CATEGORYNAME">
                      <a:rPr lang="en-US" sz="1400" smtClean="0">
                        <a:latin typeface="Arial" panose="020B0604020202020204" pitchFamily="34" charset="0"/>
                        <a:cs typeface="Arial" panose="020B0604020202020204" pitchFamily="34" charset="0"/>
                      </a:rPr>
                      <a:pPr>
                        <a:defRPr sz="1400">
                          <a:latin typeface="Arial" panose="020B0604020202020204" pitchFamily="34" charset="0"/>
                          <a:cs typeface="Arial" panose="020B0604020202020204" pitchFamily="34" charset="0"/>
                        </a:defRPr>
                      </a:pPr>
                      <a:t>[CATEGORY NAME]</a:t>
                    </a:fld>
                    <a:r>
                      <a:rPr lang="en-US" sz="1400" baseline="0" dirty="0">
                        <a:latin typeface="Arial" panose="020B0604020202020204" pitchFamily="34" charset="0"/>
                        <a:cs typeface="Arial" panose="020B0604020202020204" pitchFamily="34" charset="0"/>
                      </a:rPr>
                      <a:t> </a:t>
                    </a:r>
                    <a:fld id="{6F36FAC0-5A21-4FCE-8988-C5D0D8CBA7A5}" type="VALUE">
                      <a:rPr lang="en-US" sz="1400" baseline="0" smtClean="0">
                        <a:latin typeface="Arial" panose="020B0604020202020204" pitchFamily="34" charset="0"/>
                        <a:cs typeface="Arial" panose="020B0604020202020204" pitchFamily="34" charset="0"/>
                      </a:rPr>
                      <a:pPr>
                        <a:defRPr sz="1400">
                          <a:latin typeface="Arial" panose="020B0604020202020204" pitchFamily="34" charset="0"/>
                          <a:cs typeface="Arial" panose="020B0604020202020204" pitchFamily="34" charset="0"/>
                        </a:defRPr>
                      </a:pPr>
                      <a:t>[VALUE]</a:t>
                    </a:fld>
                    <a:endParaRPr lang="en-US" sz="1400" baseline="0" dirty="0">
                      <a:latin typeface="Arial" panose="020B0604020202020204" pitchFamily="34" charset="0"/>
                      <a:cs typeface="Arial" panose="020B0604020202020204" pitchFamily="34" charset="0"/>
                    </a:endParaRP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47634113535769729"/>
                      <c:h val="0.1150730789879677"/>
                    </c:manualLayout>
                  </c15:layout>
                  <c15:dlblFieldTable/>
                  <c15:showDataLabelsRange val="0"/>
                </c:ext>
                <c:ext xmlns:c16="http://schemas.microsoft.com/office/drawing/2014/chart" uri="{C3380CC4-5D6E-409C-BE32-E72D297353CC}">
                  <c16:uniqueId val="{00000000-CD55-4256-AE81-5BDC3DF30989}"/>
                </c:ext>
              </c:extLst>
            </c:dLbl>
            <c:dLbl>
              <c:idx val="8"/>
              <c:layout>
                <c:manualLayout>
                  <c:x val="0.1553943192645538"/>
                  <c:y val="0.13783862459723065"/>
                </c:manualLayout>
              </c:layout>
              <c:tx>
                <c:rich>
                  <a:bodyPr wrap="square" lIns="38100" tIns="19050" rIns="38100" bIns="19050" anchor="ctr">
                    <a:noAutofit/>
                  </a:bodyPr>
                  <a:lstStyle/>
                  <a:p>
                    <a:pPr>
                      <a:defRPr sz="1400">
                        <a:latin typeface="Arial" panose="020B0604020202020204" pitchFamily="34" charset="0"/>
                        <a:cs typeface="Arial" panose="020B0604020202020204" pitchFamily="34" charset="0"/>
                      </a:defRPr>
                    </a:pPr>
                    <a:fld id="{EF8FC9D2-71D2-4DE1-9669-C5A193D5BE73}" type="CATEGORYNAME">
                      <a:rPr lang="en-US" sz="1400" smtClean="0">
                        <a:latin typeface="Arial" panose="020B0604020202020204" pitchFamily="34" charset="0"/>
                        <a:cs typeface="Arial" panose="020B0604020202020204" pitchFamily="34" charset="0"/>
                      </a:rPr>
                      <a:pPr>
                        <a:defRPr sz="1400">
                          <a:latin typeface="Arial" panose="020B0604020202020204" pitchFamily="34" charset="0"/>
                          <a:cs typeface="Arial" panose="020B0604020202020204" pitchFamily="34" charset="0"/>
                        </a:defRPr>
                      </a:pPr>
                      <a:t>[CATEGORY NAME]</a:t>
                    </a:fld>
                    <a:endParaRPr lang="en-US" sz="1400" baseline="0" dirty="0">
                      <a:latin typeface="Arial" panose="020B0604020202020204" pitchFamily="34" charset="0"/>
                      <a:cs typeface="Arial" panose="020B0604020202020204" pitchFamily="34" charset="0"/>
                    </a:endParaRPr>
                  </a:p>
                  <a:p>
                    <a:pPr>
                      <a:defRPr sz="1400">
                        <a:latin typeface="Arial" panose="020B0604020202020204" pitchFamily="34" charset="0"/>
                        <a:cs typeface="Arial" panose="020B0604020202020204" pitchFamily="34" charset="0"/>
                      </a:defRPr>
                    </a:pPr>
                    <a:fld id="{5883DD2D-C6AD-45D6-A1B5-01D30350F610}" type="VALUE">
                      <a:rPr lang="en-US" sz="1400" baseline="0" smtClean="0">
                        <a:latin typeface="Arial" panose="020B0604020202020204" pitchFamily="34" charset="0"/>
                        <a:cs typeface="Arial" panose="020B0604020202020204" pitchFamily="34" charset="0"/>
                      </a:rPr>
                      <a:pPr>
                        <a:defRPr sz="1400">
                          <a:latin typeface="Arial" panose="020B0604020202020204" pitchFamily="34" charset="0"/>
                          <a:cs typeface="Arial" panose="020B0604020202020204" pitchFamily="34" charset="0"/>
                        </a:defRPr>
                      </a:pPr>
                      <a:t>[VALUE]</a:t>
                    </a:fld>
                    <a:endParaRPr lang="en-US"/>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3562975124110308"/>
                      <c:h val="0.25864969235499141"/>
                    </c:manualLayout>
                  </c15:layout>
                  <c15:dlblFieldTable/>
                  <c15:showDataLabelsRange val="0"/>
                </c:ext>
                <c:ext xmlns:c16="http://schemas.microsoft.com/office/drawing/2014/chart" uri="{C3380CC4-5D6E-409C-BE32-E72D297353CC}">
                  <c16:uniqueId val="{00000001-CD55-4256-AE81-5BDC3DF30989}"/>
                </c:ext>
              </c:extLst>
            </c:dLbl>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Sheet1!$A$2:$A$10</c:f>
              <c:strCache>
                <c:ptCount val="9"/>
                <c:pt idx="0">
                  <c:v>Personnel Services</c:v>
                </c:pt>
                <c:pt idx="1">
                  <c:v>Facilities/Maint.</c:v>
                </c:pt>
                <c:pt idx="2">
                  <c:v>Purchased Services</c:v>
                </c:pt>
                <c:pt idx="3">
                  <c:v>Supplies and Materials</c:v>
                </c:pt>
                <c:pt idx="4">
                  <c:v>Other</c:v>
                </c:pt>
                <c:pt idx="5">
                  <c:v>Program expenses</c:v>
                </c:pt>
                <c:pt idx="6">
                  <c:v>General Fund</c:v>
                </c:pt>
                <c:pt idx="7">
                  <c:v>Capital Outlay</c:v>
                </c:pt>
                <c:pt idx="8">
                  <c:v>Depreciation</c:v>
                </c:pt>
              </c:strCache>
            </c:strRef>
          </c:cat>
          <c:val>
            <c:numRef>
              <c:f>Sheet1!$B$2:$B$10</c:f>
              <c:numCache>
                <c:formatCode>0%</c:formatCode>
                <c:ptCount val="9"/>
                <c:pt idx="0">
                  <c:v>0.47460784947880891</c:v>
                </c:pt>
                <c:pt idx="1">
                  <c:v>7.2909543186191906E-3</c:v>
                </c:pt>
                <c:pt idx="2">
                  <c:v>0.27308699379745432</c:v>
                </c:pt>
                <c:pt idx="3">
                  <c:v>7.6274599025554606E-3</c:v>
                </c:pt>
                <c:pt idx="4">
                  <c:v>8.1744684239985314E-3</c:v>
                </c:pt>
                <c:pt idx="5">
                  <c:v>2.9575101877065538E-2</c:v>
                </c:pt>
                <c:pt idx="6">
                  <c:v>0</c:v>
                </c:pt>
                <c:pt idx="7">
                  <c:v>5.728072828781846E-2</c:v>
                </c:pt>
                <c:pt idx="8">
                  <c:v>0.14235644391367958</c:v>
                </c:pt>
              </c:numCache>
            </c:numRef>
          </c:val>
          <c:extLst>
            <c:ext xmlns:c16="http://schemas.microsoft.com/office/drawing/2014/chart" uri="{C3380CC4-5D6E-409C-BE32-E72D297353CC}">
              <c16:uniqueId val="{00000007-B472-41F7-81EC-C090FCEACBB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45575381059018"/>
          <c:y val="8.813406959414713E-2"/>
          <c:w val="0.83072467432396635"/>
          <c:h val="0.63725447188362772"/>
        </c:manualLayout>
      </c:layout>
      <c:barChart>
        <c:barDir val="col"/>
        <c:grouping val="clustered"/>
        <c:varyColors val="0"/>
        <c:ser>
          <c:idx val="0"/>
          <c:order val="0"/>
          <c:tx>
            <c:strRef>
              <c:f>'Historical Interfund Xfers'!$A$13</c:f>
              <c:strCache>
                <c:ptCount val="1"/>
                <c:pt idx="0">
                  <c:v>Actual Totals</c:v>
                </c:pt>
              </c:strCache>
            </c:strRef>
          </c:tx>
          <c:spPr>
            <a:solidFill>
              <a:srgbClr val="92D050"/>
            </a:solidFill>
            <a:ln>
              <a:solidFill>
                <a:schemeClr val="tx1"/>
              </a:solidFill>
            </a:ln>
            <a:effectLst/>
          </c:spPr>
          <c:invertIfNegative val="0"/>
          <c:cat>
            <c:strRef>
              <c:f>'Historical Interfund Xfers'!$B$5:$R$5</c:f>
              <c:strCache>
                <c:ptCount val="17"/>
                <c:pt idx="0">
                  <c:v>FY08</c:v>
                </c:pt>
                <c:pt idx="1">
                  <c:v>FY09</c:v>
                </c:pt>
                <c:pt idx="2">
                  <c:v>FY10</c:v>
                </c:pt>
                <c:pt idx="3">
                  <c:v>FY11</c:v>
                </c:pt>
                <c:pt idx="4">
                  <c:v>FY12</c:v>
                </c:pt>
                <c:pt idx="5">
                  <c:v>FY13</c:v>
                </c:pt>
                <c:pt idx="6">
                  <c:v>FY14</c:v>
                </c:pt>
                <c:pt idx="7">
                  <c:v>FY15</c:v>
                </c:pt>
                <c:pt idx="8">
                  <c:v>FY16</c:v>
                </c:pt>
                <c:pt idx="9">
                  <c:v>FY17</c:v>
                </c:pt>
                <c:pt idx="10">
                  <c:v>FY18</c:v>
                </c:pt>
                <c:pt idx="11">
                  <c:v>FY19</c:v>
                </c:pt>
                <c:pt idx="12">
                  <c:v>FY20</c:v>
                </c:pt>
                <c:pt idx="13">
                  <c:v>FY21</c:v>
                </c:pt>
                <c:pt idx="14">
                  <c:v>FY22</c:v>
                </c:pt>
                <c:pt idx="15">
                  <c:v>FY23</c:v>
                </c:pt>
                <c:pt idx="16">
                  <c:v>FY24</c:v>
                </c:pt>
              </c:strCache>
            </c:strRef>
          </c:cat>
          <c:val>
            <c:numRef>
              <c:f>'Historical Interfund Xfers'!$B$13:$R$13</c:f>
              <c:numCache>
                <c:formatCode>_("$"* #,##0.00_);_("$"* \(#,##0.00\);_("$"* "-"??_);_(@_)</c:formatCode>
                <c:ptCount val="17"/>
                <c:pt idx="0">
                  <c:v>21507</c:v>
                </c:pt>
                <c:pt idx="1">
                  <c:v>34357</c:v>
                </c:pt>
                <c:pt idx="2">
                  <c:v>56014</c:v>
                </c:pt>
                <c:pt idx="3">
                  <c:v>70773</c:v>
                </c:pt>
                <c:pt idx="4">
                  <c:v>73970</c:v>
                </c:pt>
                <c:pt idx="5">
                  <c:v>76056</c:v>
                </c:pt>
                <c:pt idx="6">
                  <c:v>79737</c:v>
                </c:pt>
                <c:pt idx="7">
                  <c:v>81148</c:v>
                </c:pt>
                <c:pt idx="8">
                  <c:v>67285</c:v>
                </c:pt>
                <c:pt idx="9">
                  <c:v>68193</c:v>
                </c:pt>
                <c:pt idx="10">
                  <c:v>89074</c:v>
                </c:pt>
                <c:pt idx="11">
                  <c:v>79778</c:v>
                </c:pt>
                <c:pt idx="12">
                  <c:v>98350</c:v>
                </c:pt>
                <c:pt idx="13">
                  <c:v>0</c:v>
                </c:pt>
                <c:pt idx="14">
                  <c:v>0</c:v>
                </c:pt>
                <c:pt idx="15">
                  <c:v>0</c:v>
                </c:pt>
                <c:pt idx="16">
                  <c:v>0</c:v>
                </c:pt>
              </c:numCache>
            </c:numRef>
          </c:val>
          <c:extLst>
            <c:ext xmlns:c16="http://schemas.microsoft.com/office/drawing/2014/chart" uri="{C3380CC4-5D6E-409C-BE32-E72D297353CC}">
              <c16:uniqueId val="{00000000-3AF6-4C62-A087-CF9F7B9A66B9}"/>
            </c:ext>
          </c:extLst>
        </c:ser>
        <c:dLbls>
          <c:showLegendKey val="0"/>
          <c:showVal val="0"/>
          <c:showCatName val="0"/>
          <c:showSerName val="0"/>
          <c:showPercent val="0"/>
          <c:showBubbleSize val="0"/>
        </c:dLbls>
        <c:gapWidth val="150"/>
        <c:axId val="663746128"/>
        <c:axId val="663757776"/>
        <c:extLst/>
      </c:barChart>
      <c:catAx>
        <c:axId val="66374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63757776"/>
        <c:crosses val="autoZero"/>
        <c:auto val="1"/>
        <c:lblAlgn val="ctr"/>
        <c:lblOffset val="100"/>
        <c:noMultiLvlLbl val="0"/>
      </c:catAx>
      <c:valAx>
        <c:axId val="6637577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63746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200" b="0" dirty="0"/>
              <a:t>Total Fund Balance vs. 6-Month Reserve Target</a:t>
            </a:r>
          </a:p>
        </c:rich>
      </c:tx>
      <c:layout>
        <c:manualLayout>
          <c:xMode val="edge"/>
          <c:yMode val="edge"/>
          <c:x val="0.23818797544374751"/>
          <c:y val="1.8540468615276164E-2"/>
        </c:manualLayout>
      </c:layout>
      <c:overlay val="0"/>
    </c:title>
    <c:autoTitleDeleted val="0"/>
    <c:plotArea>
      <c:layout>
        <c:manualLayout>
          <c:layoutTarget val="inner"/>
          <c:xMode val="edge"/>
          <c:yMode val="edge"/>
          <c:x val="0.24627118644067797"/>
          <c:y val="0.14547864016969075"/>
          <c:w val="0.72012066817918952"/>
          <c:h val="0.56800371972682584"/>
        </c:manualLayout>
      </c:layout>
      <c:barChart>
        <c:barDir val="col"/>
        <c:grouping val="stacked"/>
        <c:varyColors val="0"/>
        <c:ser>
          <c:idx val="2"/>
          <c:order val="1"/>
          <c:tx>
            <c:strRef>
              <c:f>'Data - Buffer Data'!$A$6</c:f>
              <c:strCache>
                <c:ptCount val="1"/>
                <c:pt idx="0">
                  <c:v>Total Fund Balance</c:v>
                </c:pt>
              </c:strCache>
            </c:strRef>
          </c:tx>
          <c:spPr>
            <a:solidFill>
              <a:srgbClr val="92D050"/>
            </a:solidFill>
            <a:ln>
              <a:solidFill>
                <a:schemeClr val="tx1"/>
              </a:solidFill>
            </a:ln>
          </c:spPr>
          <c:invertIfNegative val="0"/>
          <c:cat>
            <c:strRef>
              <c:f>'Data - Buffer Data'!$J$4:$S$4</c:f>
              <c:strCache>
                <c:ptCount val="10"/>
                <c:pt idx="0">
                  <c:v> FY15 </c:v>
                </c:pt>
                <c:pt idx="1">
                  <c:v> FY16 </c:v>
                </c:pt>
                <c:pt idx="2">
                  <c:v> FY17 </c:v>
                </c:pt>
                <c:pt idx="3">
                  <c:v> FY18 </c:v>
                </c:pt>
                <c:pt idx="4">
                  <c:v> FY19 </c:v>
                </c:pt>
                <c:pt idx="5">
                  <c:v> FY20 </c:v>
                </c:pt>
                <c:pt idx="6">
                  <c:v> FY21 </c:v>
                </c:pt>
                <c:pt idx="7">
                  <c:v> FY22 Unaudited </c:v>
                </c:pt>
                <c:pt idx="8">
                  <c:v> FY23 Rev. </c:v>
                </c:pt>
                <c:pt idx="9">
                  <c:v> FY24 Rev. </c:v>
                </c:pt>
              </c:strCache>
              <c:extLst/>
            </c:strRef>
          </c:cat>
          <c:val>
            <c:numRef>
              <c:f>'Data - Buffer Data'!$J$6:$S$6</c:f>
              <c:numCache>
                <c:formatCode>_(* #,##0_);_(* \(#,##0\);_(* "-"_);_(@_)</c:formatCode>
                <c:ptCount val="10"/>
                <c:pt idx="0">
                  <c:v>2198361</c:v>
                </c:pt>
                <c:pt idx="1">
                  <c:v>2545861</c:v>
                </c:pt>
                <c:pt idx="2">
                  <c:v>2580378</c:v>
                </c:pt>
                <c:pt idx="3">
                  <c:v>2503541</c:v>
                </c:pt>
                <c:pt idx="4">
                  <c:v>2795886</c:v>
                </c:pt>
                <c:pt idx="5">
                  <c:v>2777705</c:v>
                </c:pt>
                <c:pt idx="6">
                  <c:v>2673380</c:v>
                </c:pt>
                <c:pt idx="7">
                  <c:v>3309071</c:v>
                </c:pt>
                <c:pt idx="8">
                  <c:v>3623958.4154425794</c:v>
                </c:pt>
                <c:pt idx="9">
                  <c:v>3805214.4128524233</c:v>
                </c:pt>
              </c:numCache>
              <c:extLst/>
            </c:numRef>
          </c:val>
          <c:extLst>
            <c:ext xmlns:c16="http://schemas.microsoft.com/office/drawing/2014/chart" uri="{C3380CC4-5D6E-409C-BE32-E72D297353CC}">
              <c16:uniqueId val="{00000000-B9A6-4941-9E7C-EBD5904B8A16}"/>
            </c:ext>
          </c:extLst>
        </c:ser>
        <c:dLbls>
          <c:showLegendKey val="0"/>
          <c:showVal val="0"/>
          <c:showCatName val="0"/>
          <c:showSerName val="0"/>
          <c:showPercent val="0"/>
          <c:showBubbleSize val="0"/>
        </c:dLbls>
        <c:gapWidth val="150"/>
        <c:overlap val="100"/>
        <c:axId val="95105024"/>
        <c:axId val="95106560"/>
      </c:barChart>
      <c:lineChart>
        <c:grouping val="standard"/>
        <c:varyColors val="0"/>
        <c:ser>
          <c:idx val="0"/>
          <c:order val="0"/>
          <c:tx>
            <c:strRef>
              <c:f>'Data - Buffer Data'!$A$11</c:f>
              <c:strCache>
                <c:ptCount val="1"/>
                <c:pt idx="0">
                  <c:v>6 Month Reserve Target</c:v>
                </c:pt>
              </c:strCache>
            </c:strRef>
          </c:tx>
          <c:spPr>
            <a:ln>
              <a:solidFill>
                <a:srgbClr val="FF0000"/>
              </a:solidFill>
            </a:ln>
          </c:spPr>
          <c:marker>
            <c:spPr>
              <a:solidFill>
                <a:schemeClr val="tx1"/>
              </a:solidFill>
              <a:ln>
                <a:solidFill>
                  <a:srgbClr val="FF0000"/>
                </a:solidFill>
              </a:ln>
            </c:spPr>
          </c:marker>
          <c:cat>
            <c:strRef>
              <c:f>'Data - Buffer Data'!$J$4:$S$4</c:f>
              <c:strCache>
                <c:ptCount val="10"/>
                <c:pt idx="0">
                  <c:v> FY15 </c:v>
                </c:pt>
                <c:pt idx="1">
                  <c:v> FY16 </c:v>
                </c:pt>
                <c:pt idx="2">
                  <c:v> FY17 </c:v>
                </c:pt>
                <c:pt idx="3">
                  <c:v> FY18 </c:v>
                </c:pt>
                <c:pt idx="4">
                  <c:v> FY19 </c:v>
                </c:pt>
                <c:pt idx="5">
                  <c:v> FY20 </c:v>
                </c:pt>
                <c:pt idx="6">
                  <c:v> FY21 </c:v>
                </c:pt>
                <c:pt idx="7">
                  <c:v> FY22 Unaudited </c:v>
                </c:pt>
                <c:pt idx="8">
                  <c:v> FY23 Rev. </c:v>
                </c:pt>
                <c:pt idx="9">
                  <c:v> FY24 Rev. </c:v>
                </c:pt>
              </c:strCache>
              <c:extLst/>
            </c:strRef>
          </c:cat>
          <c:val>
            <c:numRef>
              <c:f>'Data - Buffer Data'!$J$11:$S$11</c:f>
              <c:numCache>
                <c:formatCode>_(* #,##0_);_(* \(#,##0\);_(* "-"_);_(@_)</c:formatCode>
                <c:ptCount val="10"/>
                <c:pt idx="0">
                  <c:v>1149312.3491130953</c:v>
                </c:pt>
                <c:pt idx="1">
                  <c:v>1167283.5</c:v>
                </c:pt>
                <c:pt idx="2">
                  <c:v>1302728.8388749999</c:v>
                </c:pt>
                <c:pt idx="3">
                  <c:v>1133550.9763750001</c:v>
                </c:pt>
                <c:pt idx="4">
                  <c:v>1162823.4663750001</c:v>
                </c:pt>
                <c:pt idx="5">
                  <c:v>1074286</c:v>
                </c:pt>
                <c:pt idx="6">
                  <c:v>844447.694232143</c:v>
                </c:pt>
                <c:pt idx="7">
                  <c:v>992978.73423214303</c:v>
                </c:pt>
                <c:pt idx="8">
                  <c:v>1099873.302225139</c:v>
                </c:pt>
                <c:pt idx="9">
                  <c:v>1265991.337670078</c:v>
                </c:pt>
              </c:numCache>
              <c:extLst/>
            </c:numRef>
          </c:val>
          <c:smooth val="0"/>
          <c:extLst>
            <c:ext xmlns:c16="http://schemas.microsoft.com/office/drawing/2014/chart" uri="{C3380CC4-5D6E-409C-BE32-E72D297353CC}">
              <c16:uniqueId val="{00000001-B9A6-4941-9E7C-EBD5904B8A16}"/>
            </c:ext>
          </c:extLst>
        </c:ser>
        <c:dLbls>
          <c:showLegendKey val="0"/>
          <c:showVal val="0"/>
          <c:showCatName val="0"/>
          <c:showSerName val="0"/>
          <c:showPercent val="0"/>
          <c:showBubbleSize val="0"/>
        </c:dLbls>
        <c:marker val="1"/>
        <c:smooth val="0"/>
        <c:axId val="95105024"/>
        <c:axId val="95106560"/>
      </c:lineChart>
      <c:catAx>
        <c:axId val="95105024"/>
        <c:scaling>
          <c:orientation val="minMax"/>
        </c:scaling>
        <c:delete val="0"/>
        <c:axPos val="b"/>
        <c:numFmt formatCode="General" sourceLinked="0"/>
        <c:majorTickMark val="out"/>
        <c:minorTickMark val="none"/>
        <c:tickLblPos val="nextTo"/>
        <c:crossAx val="95106560"/>
        <c:crosses val="autoZero"/>
        <c:auto val="1"/>
        <c:lblAlgn val="ctr"/>
        <c:lblOffset val="100"/>
        <c:noMultiLvlLbl val="0"/>
      </c:catAx>
      <c:valAx>
        <c:axId val="95106560"/>
        <c:scaling>
          <c:orientation val="minMax"/>
        </c:scaling>
        <c:delete val="0"/>
        <c:axPos val="l"/>
        <c:majorGridlines/>
        <c:numFmt formatCode="_(&quot;$&quot;* #,##0_);_(&quot;$&quot;* \(#,##0\);_(&quot;$&quot;* &quot;-&quot;_);_(@_)" sourceLinked="0"/>
        <c:majorTickMark val="out"/>
        <c:minorTickMark val="none"/>
        <c:tickLblPos val="nextTo"/>
        <c:txPr>
          <a:bodyPr/>
          <a:lstStyle/>
          <a:p>
            <a:pPr>
              <a:defRPr sz="1200"/>
            </a:pPr>
            <a:endParaRPr lang="en-US"/>
          </a:p>
        </c:txPr>
        <c:crossAx val="95105024"/>
        <c:crosses val="autoZero"/>
        <c:crossBetween val="between"/>
      </c:valAx>
      <c:dTable>
        <c:showHorzBorder val="1"/>
        <c:showVertBorder val="1"/>
        <c:showOutline val="1"/>
        <c:showKeys val="1"/>
      </c:dTable>
    </c:plotArea>
    <c:plotVisOnly val="1"/>
    <c:dispBlanksAs val="gap"/>
    <c:showDLblsOverMax val="0"/>
  </c:chart>
  <c:txPr>
    <a:bodyPr/>
    <a:lstStyle/>
    <a:p>
      <a:pPr>
        <a:defRPr sz="1000" b="1">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73D05-6575-4EDC-B64A-CFB6DC1CF850}" type="datetimeFigureOut">
              <a:rPr lang="en-US" smtClean="0"/>
              <a:t>3/8/2023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449471-CD9B-4060-9245-E5C00C25A7D6}" type="slidenum">
              <a:rPr lang="en-US" smtClean="0"/>
              <a:t>‹#›</a:t>
            </a:fld>
            <a:endParaRPr lang="en-US"/>
          </a:p>
        </p:txBody>
      </p:sp>
    </p:spTree>
    <p:extLst>
      <p:ext uri="{BB962C8B-B14F-4D97-AF65-F5344CB8AC3E}">
        <p14:creationId xmlns:p14="http://schemas.microsoft.com/office/powerpoint/2010/main" val="370909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1</a:t>
            </a:fld>
            <a:endParaRPr lang="en-US"/>
          </a:p>
        </p:txBody>
      </p:sp>
    </p:spTree>
    <p:extLst>
      <p:ext uri="{BB962C8B-B14F-4D97-AF65-F5344CB8AC3E}">
        <p14:creationId xmlns:p14="http://schemas.microsoft.com/office/powerpoint/2010/main" val="262718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11</a:t>
            </a:fld>
            <a:endParaRPr lang="en-US"/>
          </a:p>
        </p:txBody>
      </p:sp>
    </p:spTree>
    <p:extLst>
      <p:ext uri="{BB962C8B-B14F-4D97-AF65-F5344CB8AC3E}">
        <p14:creationId xmlns:p14="http://schemas.microsoft.com/office/powerpoint/2010/main" val="2032184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6449471-CD9B-4060-9245-E5C00C25A7D6}" type="slidenum">
              <a:rPr lang="en-US" smtClean="0"/>
              <a:t>12</a:t>
            </a:fld>
            <a:endParaRPr lang="en-US"/>
          </a:p>
        </p:txBody>
      </p:sp>
    </p:spTree>
    <p:extLst>
      <p:ext uri="{BB962C8B-B14F-4D97-AF65-F5344CB8AC3E}">
        <p14:creationId xmlns:p14="http://schemas.microsoft.com/office/powerpoint/2010/main" val="3256425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13</a:t>
            </a:fld>
            <a:endParaRPr lang="en-US"/>
          </a:p>
        </p:txBody>
      </p:sp>
    </p:spTree>
    <p:extLst>
      <p:ext uri="{BB962C8B-B14F-4D97-AF65-F5344CB8AC3E}">
        <p14:creationId xmlns:p14="http://schemas.microsoft.com/office/powerpoint/2010/main" val="4021876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14</a:t>
            </a:fld>
            <a:endParaRPr lang="en-US"/>
          </a:p>
        </p:txBody>
      </p:sp>
    </p:spTree>
    <p:extLst>
      <p:ext uri="{BB962C8B-B14F-4D97-AF65-F5344CB8AC3E}">
        <p14:creationId xmlns:p14="http://schemas.microsoft.com/office/powerpoint/2010/main" val="67723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15</a:t>
            </a:fld>
            <a:endParaRPr lang="en-US"/>
          </a:p>
        </p:txBody>
      </p:sp>
    </p:spTree>
    <p:extLst>
      <p:ext uri="{BB962C8B-B14F-4D97-AF65-F5344CB8AC3E}">
        <p14:creationId xmlns:p14="http://schemas.microsoft.com/office/powerpoint/2010/main" val="942703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16</a:t>
            </a:fld>
            <a:endParaRPr lang="en-US"/>
          </a:p>
        </p:txBody>
      </p:sp>
    </p:spTree>
    <p:extLst>
      <p:ext uri="{BB962C8B-B14F-4D97-AF65-F5344CB8AC3E}">
        <p14:creationId xmlns:p14="http://schemas.microsoft.com/office/powerpoint/2010/main" val="2961392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3</a:t>
            </a:fld>
            <a:endParaRPr lang="en-US"/>
          </a:p>
        </p:txBody>
      </p:sp>
    </p:spTree>
    <p:extLst>
      <p:ext uri="{BB962C8B-B14F-4D97-AF65-F5344CB8AC3E}">
        <p14:creationId xmlns:p14="http://schemas.microsoft.com/office/powerpoint/2010/main" val="5742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4</a:t>
            </a:fld>
            <a:endParaRPr lang="en-US"/>
          </a:p>
        </p:txBody>
      </p:sp>
    </p:spTree>
    <p:extLst>
      <p:ext uri="{BB962C8B-B14F-4D97-AF65-F5344CB8AC3E}">
        <p14:creationId xmlns:p14="http://schemas.microsoft.com/office/powerpoint/2010/main" val="3278440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5</a:t>
            </a:fld>
            <a:endParaRPr lang="en-US"/>
          </a:p>
        </p:txBody>
      </p:sp>
    </p:spTree>
    <p:extLst>
      <p:ext uri="{BB962C8B-B14F-4D97-AF65-F5344CB8AC3E}">
        <p14:creationId xmlns:p14="http://schemas.microsoft.com/office/powerpoint/2010/main" val="259699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p>
        </p:txBody>
      </p:sp>
      <p:sp>
        <p:nvSpPr>
          <p:cNvPr id="4" name="Slide Number Placeholder 3"/>
          <p:cNvSpPr>
            <a:spLocks noGrp="1"/>
          </p:cNvSpPr>
          <p:nvPr>
            <p:ph type="sldNum" sz="quarter" idx="5"/>
          </p:nvPr>
        </p:nvSpPr>
        <p:spPr/>
        <p:txBody>
          <a:bodyPr/>
          <a:lstStyle/>
          <a:p>
            <a:fld id="{D6449471-CD9B-4060-9245-E5C00C25A7D6}" type="slidenum">
              <a:rPr lang="en-US" smtClean="0"/>
              <a:t>6</a:t>
            </a:fld>
            <a:endParaRPr lang="en-US"/>
          </a:p>
        </p:txBody>
      </p:sp>
    </p:spTree>
    <p:extLst>
      <p:ext uri="{BB962C8B-B14F-4D97-AF65-F5344CB8AC3E}">
        <p14:creationId xmlns:p14="http://schemas.microsoft.com/office/powerpoint/2010/main" val="41432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7</a:t>
            </a:fld>
            <a:endParaRPr lang="en-US"/>
          </a:p>
        </p:txBody>
      </p:sp>
    </p:spTree>
    <p:extLst>
      <p:ext uri="{BB962C8B-B14F-4D97-AF65-F5344CB8AC3E}">
        <p14:creationId xmlns:p14="http://schemas.microsoft.com/office/powerpoint/2010/main" val="95577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8</a:t>
            </a:fld>
            <a:endParaRPr lang="en-US"/>
          </a:p>
        </p:txBody>
      </p:sp>
    </p:spTree>
    <p:extLst>
      <p:ext uri="{BB962C8B-B14F-4D97-AF65-F5344CB8AC3E}">
        <p14:creationId xmlns:p14="http://schemas.microsoft.com/office/powerpoint/2010/main" val="2049663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800" b="0" i="0" u="none" strike="noStrike" kern="120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6449471-CD9B-4060-9245-E5C00C25A7D6}" type="slidenum">
              <a:rPr lang="en-US" smtClean="0"/>
              <a:t>9</a:t>
            </a:fld>
            <a:endParaRPr lang="en-US"/>
          </a:p>
        </p:txBody>
      </p:sp>
    </p:spTree>
    <p:extLst>
      <p:ext uri="{BB962C8B-B14F-4D97-AF65-F5344CB8AC3E}">
        <p14:creationId xmlns:p14="http://schemas.microsoft.com/office/powerpoint/2010/main" val="3241523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n-US" b="0" dirty="0"/>
          </a:p>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10</a:t>
            </a:fld>
            <a:endParaRPr lang="en-US"/>
          </a:p>
        </p:txBody>
      </p:sp>
    </p:spTree>
    <p:extLst>
      <p:ext uri="{BB962C8B-B14F-4D97-AF65-F5344CB8AC3E}">
        <p14:creationId xmlns:p14="http://schemas.microsoft.com/office/powerpoint/2010/main" val="419327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pPr/>
              <a:t>‹#›</a:t>
            </a:fld>
            <a:endParaRPr lang="en-US" dirty="0"/>
          </a:p>
        </p:txBody>
      </p:sp>
      <p:sp>
        <p:nvSpPr>
          <p:cNvPr id="12" name="Moon 11"/>
          <p:cNvSpPr/>
          <p:nvPr userDrawn="1"/>
        </p:nvSpPr>
        <p:spPr>
          <a:xfrm rot="362215">
            <a:off x="274263" y="384338"/>
            <a:ext cx="387963" cy="888824"/>
          </a:xfrm>
          <a:prstGeom prst="moon">
            <a:avLst/>
          </a:prstGeom>
          <a:solidFill>
            <a:srgbClr val="1D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27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
        <p:nvSpPr>
          <p:cNvPr id="9" name="TextBox 8">
            <a:extLst>
              <a:ext uri="{FF2B5EF4-FFF2-40B4-BE49-F238E27FC236}">
                <a16:creationId xmlns:a16="http://schemas.microsoft.com/office/drawing/2014/main" id="{51630B4B-DDFF-FB49-C046-BE136C9CF0FD}"/>
              </a:ext>
            </a:extLst>
          </p:cNvPr>
          <p:cNvSpPr txBox="1"/>
          <p:nvPr userDrawn="1"/>
        </p:nvSpPr>
        <p:spPr>
          <a:xfrm>
            <a:off x="1143000" y="361950"/>
            <a:ext cx="7696200" cy="338554"/>
          </a:xfrm>
          <a:prstGeom prst="rect">
            <a:avLst/>
          </a:prstGeom>
          <a:noFill/>
        </p:spPr>
        <p:txBody>
          <a:bodyPr wrap="square" rtlCol="0">
            <a:spAutoFit/>
          </a:bodyPr>
          <a:lstStyle/>
          <a:p>
            <a:pPr algn="r"/>
            <a:r>
              <a:rPr lang="en-US" sz="1600" i="1" dirty="0"/>
              <a:t>ARTICLE 31: Beede Swim &amp; Fitness Center Enterprise Fund Expenditures</a:t>
            </a:r>
          </a:p>
        </p:txBody>
      </p:sp>
    </p:spTree>
    <p:extLst>
      <p:ext uri="{BB962C8B-B14F-4D97-AF65-F5344CB8AC3E}">
        <p14:creationId xmlns:p14="http://schemas.microsoft.com/office/powerpoint/2010/main" val="374957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
        <p:nvSpPr>
          <p:cNvPr id="8" name="TextBox 7">
            <a:extLst>
              <a:ext uri="{FF2B5EF4-FFF2-40B4-BE49-F238E27FC236}">
                <a16:creationId xmlns:a16="http://schemas.microsoft.com/office/drawing/2014/main" id="{84329D4D-BA50-F147-CC87-CBF511D7917D}"/>
              </a:ext>
            </a:extLst>
          </p:cNvPr>
          <p:cNvSpPr txBox="1"/>
          <p:nvPr userDrawn="1"/>
        </p:nvSpPr>
        <p:spPr>
          <a:xfrm>
            <a:off x="1143000" y="361950"/>
            <a:ext cx="7696200" cy="338554"/>
          </a:xfrm>
          <a:prstGeom prst="rect">
            <a:avLst/>
          </a:prstGeom>
          <a:noFill/>
        </p:spPr>
        <p:txBody>
          <a:bodyPr wrap="square" rtlCol="0">
            <a:spAutoFit/>
          </a:bodyPr>
          <a:lstStyle/>
          <a:p>
            <a:pPr algn="r"/>
            <a:r>
              <a:rPr lang="en-US" sz="1600" i="1" dirty="0"/>
              <a:t>ARTICLE 31: Beede Swim &amp; Fitness Center Enterprise Fund Expenditures</a:t>
            </a:r>
          </a:p>
        </p:txBody>
      </p:sp>
    </p:spTree>
    <p:extLst>
      <p:ext uri="{BB962C8B-B14F-4D97-AF65-F5344CB8AC3E}">
        <p14:creationId xmlns:p14="http://schemas.microsoft.com/office/powerpoint/2010/main" val="1528062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
        <p:nvSpPr>
          <p:cNvPr id="8" name="TextBox 7">
            <a:extLst>
              <a:ext uri="{FF2B5EF4-FFF2-40B4-BE49-F238E27FC236}">
                <a16:creationId xmlns:a16="http://schemas.microsoft.com/office/drawing/2014/main" id="{D5F85E74-09CC-71A5-C238-524480CF0FB6}"/>
              </a:ext>
            </a:extLst>
          </p:cNvPr>
          <p:cNvSpPr txBox="1"/>
          <p:nvPr userDrawn="1"/>
        </p:nvSpPr>
        <p:spPr>
          <a:xfrm>
            <a:off x="1143000" y="361950"/>
            <a:ext cx="7696200" cy="338554"/>
          </a:xfrm>
          <a:prstGeom prst="rect">
            <a:avLst/>
          </a:prstGeom>
          <a:noFill/>
        </p:spPr>
        <p:txBody>
          <a:bodyPr wrap="square" rtlCol="0">
            <a:spAutoFit/>
          </a:bodyPr>
          <a:lstStyle/>
          <a:p>
            <a:pPr algn="r"/>
            <a:r>
              <a:rPr lang="en-US" sz="1600" i="1" dirty="0"/>
              <a:t>ARTICLE 31: Beede Swim &amp; Fitness Center Enterprise Fund Expenditures</a:t>
            </a:r>
          </a:p>
        </p:txBody>
      </p:sp>
    </p:spTree>
    <p:extLst>
      <p:ext uri="{BB962C8B-B14F-4D97-AF65-F5344CB8AC3E}">
        <p14:creationId xmlns:p14="http://schemas.microsoft.com/office/powerpoint/2010/main" val="423589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pPr/>
              <a:t>‹#›</a:t>
            </a:fld>
            <a:endParaRPr lang="en-US" dirty="0"/>
          </a:p>
        </p:txBody>
      </p:sp>
      <p:sp>
        <p:nvSpPr>
          <p:cNvPr id="12" name="Moon 11"/>
          <p:cNvSpPr/>
          <p:nvPr userDrawn="1"/>
        </p:nvSpPr>
        <p:spPr>
          <a:xfrm rot="362215">
            <a:off x="274263" y="384338"/>
            <a:ext cx="387963" cy="888824"/>
          </a:xfrm>
          <a:prstGeom prst="moon">
            <a:avLst/>
          </a:prstGeom>
          <a:solidFill>
            <a:srgbClr val="1D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8E2ED3-6348-438E-BA29-04EC7A22A18A}"/>
              </a:ext>
            </a:extLst>
          </p:cNvPr>
          <p:cNvSpPr txBox="1"/>
          <p:nvPr userDrawn="1"/>
        </p:nvSpPr>
        <p:spPr>
          <a:xfrm>
            <a:off x="1066800" y="361950"/>
            <a:ext cx="7696200" cy="338554"/>
          </a:xfrm>
          <a:prstGeom prst="rect">
            <a:avLst/>
          </a:prstGeom>
          <a:noFill/>
        </p:spPr>
        <p:txBody>
          <a:bodyPr wrap="square" rtlCol="0">
            <a:spAutoFit/>
          </a:bodyPr>
          <a:lstStyle/>
          <a:p>
            <a:pPr algn="r"/>
            <a:r>
              <a:rPr lang="en-US" sz="1600" i="1" dirty="0"/>
              <a:t>ARTICLE 31: Beede Swim &amp; Fitness Center Enterprise Fund Expenditures</a:t>
            </a:r>
          </a:p>
        </p:txBody>
      </p:sp>
    </p:spTree>
    <p:extLst>
      <p:ext uri="{BB962C8B-B14F-4D97-AF65-F5344CB8AC3E}">
        <p14:creationId xmlns:p14="http://schemas.microsoft.com/office/powerpoint/2010/main" val="320568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pPr/>
              <a:t>‹#›</a:t>
            </a:fld>
            <a:endParaRPr lang="en-US" dirty="0"/>
          </a:p>
        </p:txBody>
      </p:sp>
      <p:sp>
        <p:nvSpPr>
          <p:cNvPr id="7" name="TextBox 6">
            <a:extLst>
              <a:ext uri="{FF2B5EF4-FFF2-40B4-BE49-F238E27FC236}">
                <a16:creationId xmlns:a16="http://schemas.microsoft.com/office/drawing/2014/main" id="{D4E3010F-7C8F-3DC6-C900-C03D66359393}"/>
              </a:ext>
            </a:extLst>
          </p:cNvPr>
          <p:cNvSpPr txBox="1"/>
          <p:nvPr userDrawn="1"/>
        </p:nvSpPr>
        <p:spPr>
          <a:xfrm>
            <a:off x="1143000" y="350460"/>
            <a:ext cx="7696200" cy="338554"/>
          </a:xfrm>
          <a:prstGeom prst="rect">
            <a:avLst/>
          </a:prstGeom>
          <a:noFill/>
        </p:spPr>
        <p:txBody>
          <a:bodyPr wrap="square" rtlCol="0">
            <a:spAutoFit/>
          </a:bodyPr>
          <a:lstStyle/>
          <a:p>
            <a:pPr algn="r"/>
            <a:r>
              <a:rPr lang="en-US" sz="1600" i="0" dirty="0"/>
              <a:t>ARTICLE 31: Beede Swim &amp; Fitness Center Enterprise Fund Expenditures</a:t>
            </a:r>
          </a:p>
        </p:txBody>
      </p:sp>
    </p:spTree>
    <p:extLst>
      <p:ext uri="{BB962C8B-B14F-4D97-AF65-F5344CB8AC3E}">
        <p14:creationId xmlns:p14="http://schemas.microsoft.com/office/powerpoint/2010/main" val="396975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pPr/>
              <a:t>‹#›</a:t>
            </a:fld>
            <a:endParaRPr lang="en-US" dirty="0"/>
          </a:p>
        </p:txBody>
      </p:sp>
      <p:sp>
        <p:nvSpPr>
          <p:cNvPr id="7" name="TextBox 6">
            <a:extLst>
              <a:ext uri="{FF2B5EF4-FFF2-40B4-BE49-F238E27FC236}">
                <a16:creationId xmlns:a16="http://schemas.microsoft.com/office/drawing/2014/main" id="{669391B7-B3BD-67B5-0CF8-85F586E2C3EC}"/>
              </a:ext>
            </a:extLst>
          </p:cNvPr>
          <p:cNvSpPr txBox="1"/>
          <p:nvPr userDrawn="1"/>
        </p:nvSpPr>
        <p:spPr>
          <a:xfrm>
            <a:off x="1066800" y="361950"/>
            <a:ext cx="7696200" cy="338554"/>
          </a:xfrm>
          <a:prstGeom prst="rect">
            <a:avLst/>
          </a:prstGeom>
          <a:noFill/>
        </p:spPr>
        <p:txBody>
          <a:bodyPr wrap="square" rtlCol="0">
            <a:spAutoFit/>
          </a:bodyPr>
          <a:lstStyle/>
          <a:p>
            <a:pPr algn="r"/>
            <a:r>
              <a:rPr lang="en-US" sz="1600" i="1" dirty="0"/>
              <a:t>ARTICLE 31: Beede Swim &amp; Fitness Center Enterprise Fund Expenditures</a:t>
            </a:r>
          </a:p>
        </p:txBody>
      </p:sp>
    </p:spTree>
    <p:extLst>
      <p:ext uri="{BB962C8B-B14F-4D97-AF65-F5344CB8AC3E}">
        <p14:creationId xmlns:p14="http://schemas.microsoft.com/office/powerpoint/2010/main" val="63495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pPr/>
              <a:t>‹#›</a:t>
            </a:fld>
            <a:endParaRPr lang="en-US" dirty="0"/>
          </a:p>
        </p:txBody>
      </p:sp>
      <p:sp>
        <p:nvSpPr>
          <p:cNvPr id="8" name="TextBox 7">
            <a:extLst>
              <a:ext uri="{FF2B5EF4-FFF2-40B4-BE49-F238E27FC236}">
                <a16:creationId xmlns:a16="http://schemas.microsoft.com/office/drawing/2014/main" id="{AE929AF2-AB4B-92B0-34D7-8CD2B3C2BBD7}"/>
              </a:ext>
            </a:extLst>
          </p:cNvPr>
          <p:cNvSpPr txBox="1"/>
          <p:nvPr userDrawn="1"/>
        </p:nvSpPr>
        <p:spPr>
          <a:xfrm>
            <a:off x="1143000" y="361950"/>
            <a:ext cx="7696200" cy="338554"/>
          </a:xfrm>
          <a:prstGeom prst="rect">
            <a:avLst/>
          </a:prstGeom>
          <a:noFill/>
        </p:spPr>
        <p:txBody>
          <a:bodyPr wrap="square" rtlCol="0">
            <a:spAutoFit/>
          </a:bodyPr>
          <a:lstStyle/>
          <a:p>
            <a:pPr algn="r"/>
            <a:r>
              <a:rPr lang="en-US" sz="1600" i="1" dirty="0"/>
              <a:t>ARTICLE 31: Beede Swim &amp; Fitness Center Enterprise Fund Expenditures</a:t>
            </a:r>
          </a:p>
        </p:txBody>
      </p:sp>
    </p:spTree>
    <p:extLst>
      <p:ext uri="{BB962C8B-B14F-4D97-AF65-F5344CB8AC3E}">
        <p14:creationId xmlns:p14="http://schemas.microsoft.com/office/powerpoint/2010/main" val="53011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68090"/>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8362CF7-34D8-4635-A9AE-FBAFA8966551}" type="slidenum">
              <a:rPr lang="en-US" smtClean="0"/>
              <a:t>‹#›</a:t>
            </a:fld>
            <a:endParaRPr lang="en-US" dirty="0"/>
          </a:p>
        </p:txBody>
      </p:sp>
      <p:sp>
        <p:nvSpPr>
          <p:cNvPr id="11" name="TextBox 10">
            <a:extLst>
              <a:ext uri="{FF2B5EF4-FFF2-40B4-BE49-F238E27FC236}">
                <a16:creationId xmlns:a16="http://schemas.microsoft.com/office/drawing/2014/main" id="{BADE48E7-66B1-1E8E-2092-D0DEA1182629}"/>
              </a:ext>
            </a:extLst>
          </p:cNvPr>
          <p:cNvSpPr txBox="1"/>
          <p:nvPr userDrawn="1"/>
        </p:nvSpPr>
        <p:spPr>
          <a:xfrm>
            <a:off x="1143000" y="361950"/>
            <a:ext cx="7696200" cy="338554"/>
          </a:xfrm>
          <a:prstGeom prst="rect">
            <a:avLst/>
          </a:prstGeom>
          <a:noFill/>
        </p:spPr>
        <p:txBody>
          <a:bodyPr wrap="square" rtlCol="0">
            <a:spAutoFit/>
          </a:bodyPr>
          <a:lstStyle/>
          <a:p>
            <a:pPr algn="r"/>
            <a:r>
              <a:rPr lang="en-US" sz="1600" i="1" dirty="0"/>
              <a:t>ARTICLE 31: Beede Swim &amp; Fitness Center Enterprise Fund Expenditures</a:t>
            </a:r>
          </a:p>
        </p:txBody>
      </p:sp>
    </p:spTree>
    <p:extLst>
      <p:ext uri="{BB962C8B-B14F-4D97-AF65-F5344CB8AC3E}">
        <p14:creationId xmlns:p14="http://schemas.microsoft.com/office/powerpoint/2010/main" val="262853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90470"/>
            <a:ext cx="8229600" cy="857250"/>
          </a:xfr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8362CF7-34D8-4635-A9AE-FBAFA8966551}" type="slidenum">
              <a:rPr lang="en-US" smtClean="0"/>
              <a:t>‹#›</a:t>
            </a:fld>
            <a:endParaRPr lang="en-US"/>
          </a:p>
        </p:txBody>
      </p:sp>
      <p:sp>
        <p:nvSpPr>
          <p:cNvPr id="7" name="TextBox 6">
            <a:extLst>
              <a:ext uri="{FF2B5EF4-FFF2-40B4-BE49-F238E27FC236}">
                <a16:creationId xmlns:a16="http://schemas.microsoft.com/office/drawing/2014/main" id="{E73FB8CB-55B1-F8FC-1E10-47D9A0686DD2}"/>
              </a:ext>
            </a:extLst>
          </p:cNvPr>
          <p:cNvSpPr txBox="1"/>
          <p:nvPr userDrawn="1"/>
        </p:nvSpPr>
        <p:spPr>
          <a:xfrm>
            <a:off x="1143000" y="361950"/>
            <a:ext cx="7696200" cy="338554"/>
          </a:xfrm>
          <a:prstGeom prst="rect">
            <a:avLst/>
          </a:prstGeom>
          <a:noFill/>
        </p:spPr>
        <p:txBody>
          <a:bodyPr wrap="square" rtlCol="0">
            <a:spAutoFit/>
          </a:bodyPr>
          <a:lstStyle/>
          <a:p>
            <a:pPr algn="r"/>
            <a:r>
              <a:rPr lang="en-US" sz="1600" i="1" dirty="0"/>
              <a:t>ARTICLE 31: Beede Swim &amp; Fitness Center Enterprise Fund Expenditures</a:t>
            </a:r>
          </a:p>
        </p:txBody>
      </p:sp>
    </p:spTree>
    <p:extLst>
      <p:ext uri="{BB962C8B-B14F-4D97-AF65-F5344CB8AC3E}">
        <p14:creationId xmlns:p14="http://schemas.microsoft.com/office/powerpoint/2010/main" val="246063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8362CF7-34D8-4635-A9AE-FBAFA8966551}" type="slidenum">
              <a:rPr lang="en-US" smtClean="0"/>
              <a:t>‹#›</a:t>
            </a:fld>
            <a:endParaRPr lang="en-US"/>
          </a:p>
        </p:txBody>
      </p:sp>
      <p:sp>
        <p:nvSpPr>
          <p:cNvPr id="6" name="TextBox 5">
            <a:extLst>
              <a:ext uri="{FF2B5EF4-FFF2-40B4-BE49-F238E27FC236}">
                <a16:creationId xmlns:a16="http://schemas.microsoft.com/office/drawing/2014/main" id="{D6A3742C-B360-15A7-62FE-6E4402B28EC9}"/>
              </a:ext>
            </a:extLst>
          </p:cNvPr>
          <p:cNvSpPr txBox="1"/>
          <p:nvPr userDrawn="1"/>
        </p:nvSpPr>
        <p:spPr>
          <a:xfrm>
            <a:off x="1143000" y="361950"/>
            <a:ext cx="7696200" cy="338554"/>
          </a:xfrm>
          <a:prstGeom prst="rect">
            <a:avLst/>
          </a:prstGeom>
          <a:noFill/>
        </p:spPr>
        <p:txBody>
          <a:bodyPr wrap="square" rtlCol="0">
            <a:spAutoFit/>
          </a:bodyPr>
          <a:lstStyle/>
          <a:p>
            <a:pPr algn="r"/>
            <a:r>
              <a:rPr lang="en-US" sz="1600" i="1" dirty="0"/>
              <a:t>ARTICLE 31: Beede Swim &amp; Fitness Center Enterprise Fund Expenditures</a:t>
            </a:r>
          </a:p>
        </p:txBody>
      </p:sp>
    </p:spTree>
    <p:extLst>
      <p:ext uri="{BB962C8B-B14F-4D97-AF65-F5344CB8AC3E}">
        <p14:creationId xmlns:p14="http://schemas.microsoft.com/office/powerpoint/2010/main" val="74645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
        <p:nvSpPr>
          <p:cNvPr id="9" name="TextBox 8">
            <a:extLst>
              <a:ext uri="{FF2B5EF4-FFF2-40B4-BE49-F238E27FC236}">
                <a16:creationId xmlns:a16="http://schemas.microsoft.com/office/drawing/2014/main" id="{898C82B6-158F-3B40-794D-77E016907AAC}"/>
              </a:ext>
            </a:extLst>
          </p:cNvPr>
          <p:cNvSpPr txBox="1"/>
          <p:nvPr userDrawn="1"/>
        </p:nvSpPr>
        <p:spPr>
          <a:xfrm>
            <a:off x="1143000" y="361950"/>
            <a:ext cx="7696200" cy="338554"/>
          </a:xfrm>
          <a:prstGeom prst="rect">
            <a:avLst/>
          </a:prstGeom>
          <a:noFill/>
        </p:spPr>
        <p:txBody>
          <a:bodyPr wrap="square" rtlCol="0">
            <a:spAutoFit/>
          </a:bodyPr>
          <a:lstStyle/>
          <a:p>
            <a:pPr algn="r"/>
            <a:r>
              <a:rPr lang="en-US" sz="1600" i="1" dirty="0"/>
              <a:t>ARTICLE 31: Beede Swim &amp; Fitness Center Enterprise Fund Expenditures</a:t>
            </a:r>
          </a:p>
        </p:txBody>
      </p:sp>
    </p:spTree>
    <p:extLst>
      <p:ext uri="{BB962C8B-B14F-4D97-AF65-F5344CB8AC3E}">
        <p14:creationId xmlns:p14="http://schemas.microsoft.com/office/powerpoint/2010/main" val="219618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328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18362CF7-34D8-4635-A9AE-FBAFA8966551}" type="slidenum">
              <a:rPr lang="en-US" smtClean="0"/>
              <a:pPr/>
              <a:t>‹#›</a:t>
            </a:fld>
            <a:endParaRPr lang="en-US" dirty="0"/>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24821"/>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4.jpe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52550"/>
            <a:ext cx="8229600" cy="762000"/>
          </a:xfrm>
        </p:spPr>
        <p:txBody>
          <a:bodyPr>
            <a:noAutofit/>
          </a:bodyPr>
          <a:lstStyle/>
          <a:p>
            <a:r>
              <a:rPr lang="en-US" sz="2400" dirty="0">
                <a:latin typeface="Arial" panose="020B0604020202020204" pitchFamily="34" charset="0"/>
                <a:cs typeface="Arial" panose="020B0604020202020204" pitchFamily="34" charset="0"/>
              </a:rPr>
              <a:t>FY24 Beede Swim &amp; Fitness Center Enterprise Fund</a:t>
            </a:r>
            <a:endParaRPr lang="en-US" sz="24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14400" y="2156162"/>
            <a:ext cx="7162800" cy="1447800"/>
          </a:xfrm>
        </p:spPr>
        <p:txBody>
          <a:bodyPr>
            <a:noAutofit/>
          </a:bodyPr>
          <a:lstStyle/>
          <a:p>
            <a:r>
              <a:rPr lang="en-US" sz="2400" dirty="0">
                <a:latin typeface="Arial" panose="020B0604020202020204" pitchFamily="34" charset="0"/>
                <a:cs typeface="Arial" panose="020B0604020202020204" pitchFamily="34" charset="0"/>
              </a:rPr>
              <a:t>Finance Committee Public Hearing</a:t>
            </a:r>
          </a:p>
          <a:p>
            <a:r>
              <a:rPr lang="en-US" sz="2400" dirty="0">
                <a:latin typeface="Arial" panose="020B0604020202020204" pitchFamily="34" charset="0"/>
                <a:cs typeface="Arial" panose="020B0604020202020204" pitchFamily="34" charset="0"/>
              </a:rPr>
              <a:t>March 15, 2023</a:t>
            </a:r>
          </a:p>
        </p:txBody>
      </p:sp>
      <p:sp>
        <p:nvSpPr>
          <p:cNvPr id="4" name="Slide Number Placeholder 3"/>
          <p:cNvSpPr>
            <a:spLocks noGrp="1"/>
          </p:cNvSpPr>
          <p:nvPr>
            <p:ph type="sldNum" sz="quarter" idx="12"/>
          </p:nvPr>
        </p:nvSpPr>
        <p:spPr/>
        <p:txBody>
          <a:bodyPr/>
          <a:lstStyle/>
          <a:p>
            <a:fld id="{18362CF7-34D8-4635-A9AE-FBAFA8966551}" type="slidenum">
              <a:rPr lang="en-US" sz="2400" smtClean="0"/>
              <a:t>1</a:t>
            </a:fld>
            <a:endParaRPr lang="en-US" sz="2400" dirty="0"/>
          </a:p>
        </p:txBody>
      </p:sp>
      <p:pic>
        <p:nvPicPr>
          <p:cNvPr id="7" name="Picture 6" descr="A picture containing text, sign, outdoor, metal&#10;&#10;Description automatically generated">
            <a:extLst>
              <a:ext uri="{FF2B5EF4-FFF2-40B4-BE49-F238E27FC236}">
                <a16:creationId xmlns:a16="http://schemas.microsoft.com/office/drawing/2014/main" id="{EE3A4B31-0687-F546-0411-FC6E8BBDEDCF}"/>
              </a:ext>
            </a:extLst>
          </p:cNvPr>
          <p:cNvPicPr>
            <a:picLocks noChangeAspect="1"/>
          </p:cNvPicPr>
          <p:nvPr/>
        </p:nvPicPr>
        <p:blipFill rotWithShape="1">
          <a:blip r:embed="rId3">
            <a:extLst>
              <a:ext uri="{28A0092B-C50C-407E-A947-70E740481C1C}">
                <a14:useLocalDpi xmlns:a14="http://schemas.microsoft.com/office/drawing/2010/main" val="0"/>
              </a:ext>
            </a:extLst>
          </a:blip>
          <a:srcRect l="6668" t="1556" r="6666" b="9629"/>
          <a:stretch/>
        </p:blipFill>
        <p:spPr>
          <a:xfrm>
            <a:off x="4000500" y="3347412"/>
            <a:ext cx="990600"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5182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8397B-028E-28FC-A184-0AB9996A8344}"/>
              </a:ext>
            </a:extLst>
          </p:cNvPr>
          <p:cNvSpPr>
            <a:spLocks noGrp="1"/>
          </p:cNvSpPr>
          <p:nvPr>
            <p:ph idx="1"/>
          </p:nvPr>
        </p:nvSpPr>
        <p:spPr>
          <a:xfrm>
            <a:off x="457200" y="1506705"/>
            <a:ext cx="8229600" cy="3394472"/>
          </a:xfrm>
        </p:spPr>
        <p:txBody>
          <a:bodyPr>
            <a:normAutofit/>
          </a:bodyPr>
          <a:lstStyle/>
          <a:p>
            <a:r>
              <a:rPr lang="en-US" sz="2400" dirty="0"/>
              <a:t>Non-Operating Revenue factored </a:t>
            </a:r>
            <a:r>
              <a:rPr lang="en-US" sz="2400" u="sng" dirty="0"/>
              <a:t>into</a:t>
            </a:r>
            <a:r>
              <a:rPr lang="en-US" sz="2400" dirty="0"/>
              <a:t> Budget</a:t>
            </a:r>
          </a:p>
          <a:p>
            <a:pPr lvl="1"/>
            <a:r>
              <a:rPr lang="en-US" sz="2200" dirty="0"/>
              <a:t>Investment Income ~$20K</a:t>
            </a:r>
          </a:p>
          <a:p>
            <a:r>
              <a:rPr lang="en-US" sz="2400" dirty="0"/>
              <a:t>Non-Operating Revenue </a:t>
            </a:r>
            <a:r>
              <a:rPr lang="en-US" sz="2400" u="sng" dirty="0"/>
              <a:t>NOT</a:t>
            </a:r>
            <a:r>
              <a:rPr lang="en-US" sz="2400" dirty="0"/>
              <a:t> factored into Budget</a:t>
            </a:r>
          </a:p>
          <a:p>
            <a:pPr lvl="1"/>
            <a:r>
              <a:rPr lang="en-US" sz="2200" dirty="0"/>
              <a:t>Beede Endowment </a:t>
            </a:r>
          </a:p>
          <a:p>
            <a:pPr lvl="1"/>
            <a:r>
              <a:rPr lang="en-US" sz="2200" dirty="0"/>
              <a:t>Sawyer Trust Sustainability Fund </a:t>
            </a:r>
          </a:p>
          <a:p>
            <a:pPr lvl="1"/>
            <a:r>
              <a:rPr lang="en-US" sz="2200" dirty="0"/>
              <a:t>Concord Carlisle Community Chest</a:t>
            </a:r>
          </a:p>
        </p:txBody>
      </p:sp>
      <p:sp>
        <p:nvSpPr>
          <p:cNvPr id="3" name="Slide Number Placeholder 2">
            <a:extLst>
              <a:ext uri="{FF2B5EF4-FFF2-40B4-BE49-F238E27FC236}">
                <a16:creationId xmlns:a16="http://schemas.microsoft.com/office/drawing/2014/main" id="{850DDDDA-9FAC-334D-CF59-9D1F490107FC}"/>
              </a:ext>
            </a:extLst>
          </p:cNvPr>
          <p:cNvSpPr>
            <a:spLocks noGrp="1"/>
          </p:cNvSpPr>
          <p:nvPr>
            <p:ph type="sldNum" sz="quarter" idx="12"/>
          </p:nvPr>
        </p:nvSpPr>
        <p:spPr/>
        <p:txBody>
          <a:bodyPr/>
          <a:lstStyle/>
          <a:p>
            <a:fld id="{18362CF7-34D8-4635-A9AE-FBAFA8966551}" type="slidenum">
              <a:rPr lang="en-US" smtClean="0"/>
              <a:t>10</a:t>
            </a:fld>
            <a:endParaRPr lang="en-US"/>
          </a:p>
        </p:txBody>
      </p:sp>
      <p:sp>
        <p:nvSpPr>
          <p:cNvPr id="4" name="Title 1">
            <a:extLst>
              <a:ext uri="{FF2B5EF4-FFF2-40B4-BE49-F238E27FC236}">
                <a16:creationId xmlns:a16="http://schemas.microsoft.com/office/drawing/2014/main" id="{B13D36FA-ACDC-5124-EF09-31EB82A20024}"/>
              </a:ext>
            </a:extLst>
          </p:cNvPr>
          <p:cNvSpPr txBox="1">
            <a:spLocks/>
          </p:cNvSpPr>
          <p:nvPr/>
        </p:nvSpPr>
        <p:spPr>
          <a:xfrm>
            <a:off x="762000" y="1006161"/>
            <a:ext cx="8229600" cy="67314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u="sng" dirty="0">
                <a:latin typeface="Arial" panose="020B0604020202020204" pitchFamily="34" charset="0"/>
                <a:cs typeface="Arial" panose="020B0604020202020204" pitchFamily="34" charset="0"/>
              </a:rPr>
              <a:t>FY24 Beede Fund Non-Operating Revenue Sources</a:t>
            </a:r>
          </a:p>
        </p:txBody>
      </p:sp>
      <p:pic>
        <p:nvPicPr>
          <p:cNvPr id="5" name="Picture 4" descr="A group of people posing for a photo&#10;&#10;Description automatically generated">
            <a:extLst>
              <a:ext uri="{FF2B5EF4-FFF2-40B4-BE49-F238E27FC236}">
                <a16:creationId xmlns:a16="http://schemas.microsoft.com/office/drawing/2014/main" id="{200BF5EE-27C6-BDE1-03A4-DE3EDA367D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973012"/>
            <a:ext cx="2219325" cy="147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 picture containing text, sign, outdoor, metal&#10;&#10;Description automatically generated">
            <a:extLst>
              <a:ext uri="{FF2B5EF4-FFF2-40B4-BE49-F238E27FC236}">
                <a16:creationId xmlns:a16="http://schemas.microsoft.com/office/drawing/2014/main" id="{6D3A21DD-178F-95D1-F160-6DA1A9DA2968}"/>
              </a:ext>
            </a:extLst>
          </p:cNvPr>
          <p:cNvPicPr>
            <a:picLocks noChangeAspect="1"/>
          </p:cNvPicPr>
          <p:nvPr/>
        </p:nvPicPr>
        <p:blipFill rotWithShape="1">
          <a:blip r:embed="rId4">
            <a:extLst>
              <a:ext uri="{28A0092B-C50C-407E-A947-70E740481C1C}">
                <a14:useLocalDpi xmlns:a14="http://schemas.microsoft.com/office/drawing/2010/main" val="0"/>
              </a:ext>
            </a:extLst>
          </a:blip>
          <a:srcRect l="6668" t="1556" r="6666" b="9629"/>
          <a:stretch/>
        </p:blipFill>
        <p:spPr>
          <a:xfrm>
            <a:off x="554182" y="514350"/>
            <a:ext cx="72043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53792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42FB63-29B0-E1CD-2531-197A9AA14EEA}"/>
              </a:ext>
            </a:extLst>
          </p:cNvPr>
          <p:cNvSpPr>
            <a:spLocks noGrp="1"/>
          </p:cNvSpPr>
          <p:nvPr>
            <p:ph type="sldNum" sz="quarter" idx="12"/>
          </p:nvPr>
        </p:nvSpPr>
        <p:spPr/>
        <p:txBody>
          <a:bodyPr/>
          <a:lstStyle/>
          <a:p>
            <a:fld id="{18362CF7-34D8-4635-A9AE-FBAFA8966551}" type="slidenum">
              <a:rPr lang="en-US" smtClean="0"/>
              <a:t>11</a:t>
            </a:fld>
            <a:endParaRPr lang="en-US"/>
          </a:p>
        </p:txBody>
      </p:sp>
      <p:sp>
        <p:nvSpPr>
          <p:cNvPr id="4" name="Title 1">
            <a:extLst>
              <a:ext uri="{FF2B5EF4-FFF2-40B4-BE49-F238E27FC236}">
                <a16:creationId xmlns:a16="http://schemas.microsoft.com/office/drawing/2014/main" id="{6B7FC066-8B02-6C28-F41E-DA4B695EB32C}"/>
              </a:ext>
            </a:extLst>
          </p:cNvPr>
          <p:cNvSpPr txBox="1">
            <a:spLocks/>
          </p:cNvSpPr>
          <p:nvPr/>
        </p:nvSpPr>
        <p:spPr>
          <a:xfrm>
            <a:off x="685800" y="742950"/>
            <a:ext cx="8229600" cy="67314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u="sng" dirty="0">
                <a:latin typeface="Arial" panose="020B0604020202020204" pitchFamily="34" charset="0"/>
                <a:cs typeface="Arial" panose="020B0604020202020204" pitchFamily="34" charset="0"/>
              </a:rPr>
              <a:t>FY24 Beede Fund Expense Sources</a:t>
            </a:r>
          </a:p>
        </p:txBody>
      </p:sp>
      <p:graphicFrame>
        <p:nvGraphicFramePr>
          <p:cNvPr id="5" name="Content Placeholder 4">
            <a:extLst>
              <a:ext uri="{FF2B5EF4-FFF2-40B4-BE49-F238E27FC236}">
                <a16:creationId xmlns:a16="http://schemas.microsoft.com/office/drawing/2014/main" id="{43601A41-A1E2-17A5-C7D1-52807E252573}"/>
              </a:ext>
            </a:extLst>
          </p:cNvPr>
          <p:cNvGraphicFramePr>
            <a:graphicFrameLocks/>
          </p:cNvGraphicFramePr>
          <p:nvPr>
            <p:extLst>
              <p:ext uri="{D42A27DB-BD31-4B8C-83A1-F6EECF244321}">
                <p14:modId xmlns:p14="http://schemas.microsoft.com/office/powerpoint/2010/main" val="920335779"/>
              </p:ext>
            </p:extLst>
          </p:nvPr>
        </p:nvGraphicFramePr>
        <p:xfrm>
          <a:off x="381000" y="1222840"/>
          <a:ext cx="4791105" cy="3242861"/>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A picture containing text, sign, outdoor, metal&#10;&#10;Description automatically generated">
            <a:extLst>
              <a:ext uri="{FF2B5EF4-FFF2-40B4-BE49-F238E27FC236}">
                <a16:creationId xmlns:a16="http://schemas.microsoft.com/office/drawing/2014/main" id="{C197C477-AEED-27C6-FBAF-950A8A5C9109}"/>
              </a:ext>
            </a:extLst>
          </p:cNvPr>
          <p:cNvPicPr>
            <a:picLocks noChangeAspect="1"/>
          </p:cNvPicPr>
          <p:nvPr/>
        </p:nvPicPr>
        <p:blipFill rotWithShape="1">
          <a:blip r:embed="rId4">
            <a:extLst>
              <a:ext uri="{28A0092B-C50C-407E-A947-70E740481C1C}">
                <a14:useLocalDpi xmlns:a14="http://schemas.microsoft.com/office/drawing/2010/main" val="0"/>
              </a:ext>
            </a:extLst>
          </a:blip>
          <a:srcRect l="6668" t="1556" r="6666" b="9629"/>
          <a:stretch/>
        </p:blipFill>
        <p:spPr>
          <a:xfrm>
            <a:off x="554182" y="514350"/>
            <a:ext cx="72043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2" name="Table 6">
            <a:extLst>
              <a:ext uri="{FF2B5EF4-FFF2-40B4-BE49-F238E27FC236}">
                <a16:creationId xmlns:a16="http://schemas.microsoft.com/office/drawing/2014/main" id="{01F8F335-2FA6-1A00-AB10-B71FFA3F37B8}"/>
              </a:ext>
            </a:extLst>
          </p:cNvPr>
          <p:cNvGraphicFramePr>
            <a:graphicFrameLocks noGrp="1"/>
          </p:cNvGraphicFramePr>
          <p:nvPr>
            <p:extLst>
              <p:ext uri="{D42A27DB-BD31-4B8C-83A1-F6EECF244321}">
                <p14:modId xmlns:p14="http://schemas.microsoft.com/office/powerpoint/2010/main" val="1393540196"/>
              </p:ext>
            </p:extLst>
          </p:nvPr>
        </p:nvGraphicFramePr>
        <p:xfrm>
          <a:off x="5196299" y="1296273"/>
          <a:ext cx="3337768" cy="3230697"/>
        </p:xfrm>
        <a:graphic>
          <a:graphicData uri="http://schemas.openxmlformats.org/drawingml/2006/table">
            <a:tbl>
              <a:tblPr firstRow="1" lastRow="1" bandRow="1">
                <a:tableStyleId>{5C22544A-7EE6-4342-B048-85BDC9FD1C3A}</a:tableStyleId>
              </a:tblPr>
              <a:tblGrid>
                <a:gridCol w="2078182">
                  <a:extLst>
                    <a:ext uri="{9D8B030D-6E8A-4147-A177-3AD203B41FA5}">
                      <a16:colId xmlns:a16="http://schemas.microsoft.com/office/drawing/2014/main" val="1804971346"/>
                    </a:ext>
                  </a:extLst>
                </a:gridCol>
                <a:gridCol w="1259586">
                  <a:extLst>
                    <a:ext uri="{9D8B030D-6E8A-4147-A177-3AD203B41FA5}">
                      <a16:colId xmlns:a16="http://schemas.microsoft.com/office/drawing/2014/main" val="3726300034"/>
                    </a:ext>
                  </a:extLst>
                </a:gridCol>
              </a:tblGrid>
              <a:tr h="299725">
                <a:tc>
                  <a:txBody>
                    <a:bodyPr/>
                    <a:lstStyle/>
                    <a:p>
                      <a:r>
                        <a:rPr lang="en-US" sz="1600" i="1" dirty="0">
                          <a:latin typeface="Arial" panose="020B0604020202020204" pitchFamily="34" charset="0"/>
                          <a:cs typeface="Arial" panose="020B0604020202020204" pitchFamily="34" charset="0"/>
                        </a:rPr>
                        <a:t>Category</a:t>
                      </a:r>
                    </a:p>
                  </a:txBody>
                  <a:tcPr/>
                </a:tc>
                <a:tc>
                  <a:txBody>
                    <a:bodyPr/>
                    <a:lstStyle/>
                    <a:p>
                      <a:r>
                        <a:rPr lang="en-US" sz="1600" i="1" dirty="0">
                          <a:latin typeface="Arial" panose="020B0604020202020204" pitchFamily="34" charset="0"/>
                          <a:cs typeface="Arial" panose="020B0604020202020204" pitchFamily="34" charset="0"/>
                        </a:rPr>
                        <a:t>FY24 Total</a:t>
                      </a:r>
                    </a:p>
                  </a:txBody>
                  <a:tcPr/>
                </a:tc>
                <a:extLst>
                  <a:ext uri="{0D108BD9-81ED-4DB2-BD59-A6C34878D82A}">
                    <a16:rowId xmlns:a16="http://schemas.microsoft.com/office/drawing/2014/main" val="141349183"/>
                  </a:ext>
                </a:extLst>
              </a:tr>
              <a:tr h="262260">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Personnel Services</a:t>
                      </a:r>
                    </a:p>
                  </a:txBody>
                  <a:tcPr marL="9525" marR="9525" marT="9525" marB="0" anchor="b"/>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$1,269,361 </a:t>
                      </a:r>
                    </a:p>
                  </a:txBody>
                  <a:tcPr marL="9525" marR="9525" marT="9525" marB="0" anchor="ctr"/>
                </a:tc>
                <a:extLst>
                  <a:ext uri="{0D108BD9-81ED-4DB2-BD59-A6C34878D82A}">
                    <a16:rowId xmlns:a16="http://schemas.microsoft.com/office/drawing/2014/main" val="419637426"/>
                  </a:ext>
                </a:extLst>
              </a:tr>
              <a:tr h="274036">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Purchased Services</a:t>
                      </a:r>
                    </a:p>
                  </a:txBody>
                  <a:tcPr marL="9525" marR="9525" marT="9525" marB="0" anchor="b"/>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$730,384 </a:t>
                      </a:r>
                    </a:p>
                  </a:txBody>
                  <a:tcPr marL="9525" marR="9525" marT="9525" marB="0" anchor="ctr"/>
                </a:tc>
                <a:extLst>
                  <a:ext uri="{0D108BD9-81ED-4DB2-BD59-A6C34878D82A}">
                    <a16:rowId xmlns:a16="http://schemas.microsoft.com/office/drawing/2014/main" val="3081577348"/>
                  </a:ext>
                </a:extLst>
              </a:tr>
              <a:tr h="274036">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Depreciation</a:t>
                      </a:r>
                    </a:p>
                  </a:txBody>
                  <a:tcPr marL="9525" marR="9525" marT="9525" marB="0" anchor="b"/>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$380,739 </a:t>
                      </a:r>
                    </a:p>
                  </a:txBody>
                  <a:tcPr marL="9525" marR="9525" marT="9525" marB="0" anchor="ctr"/>
                </a:tc>
                <a:extLst>
                  <a:ext uri="{0D108BD9-81ED-4DB2-BD59-A6C34878D82A}">
                    <a16:rowId xmlns:a16="http://schemas.microsoft.com/office/drawing/2014/main" val="2800089334"/>
                  </a:ext>
                </a:extLst>
              </a:tr>
              <a:tr h="299288">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Capital Outlay</a:t>
                      </a:r>
                    </a:p>
                  </a:txBody>
                  <a:tcPr marL="9525" marR="9525" marT="9525" marB="0" anchor="b"/>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$153,200 </a:t>
                      </a:r>
                    </a:p>
                  </a:txBody>
                  <a:tcPr marL="9525" marR="9525" marT="9525" marB="0" anchor="ctr"/>
                </a:tc>
                <a:extLst>
                  <a:ext uri="{0D108BD9-81ED-4DB2-BD59-A6C34878D82A}">
                    <a16:rowId xmlns:a16="http://schemas.microsoft.com/office/drawing/2014/main" val="1016197502"/>
                  </a:ext>
                </a:extLst>
              </a:tr>
              <a:tr h="299288">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Program Expenses</a:t>
                      </a:r>
                    </a:p>
                  </a:txBody>
                  <a:tcPr marL="9525" marR="9525" marT="9525" marB="0" anchor="b"/>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$79,100 </a:t>
                      </a:r>
                    </a:p>
                  </a:txBody>
                  <a:tcPr marL="9525" marR="9525" marT="9525" marB="0" anchor="ctr"/>
                </a:tc>
                <a:extLst>
                  <a:ext uri="{0D108BD9-81ED-4DB2-BD59-A6C34878D82A}">
                    <a16:rowId xmlns:a16="http://schemas.microsoft.com/office/drawing/2014/main" val="4206900197"/>
                  </a:ext>
                </a:extLst>
              </a:tr>
              <a:tr h="299288">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Other Expenses</a:t>
                      </a:r>
                    </a:p>
                  </a:txBody>
                  <a:tcPr marL="9525" marR="9525" marT="9525" marB="0" anchor="b"/>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$21,863</a:t>
                      </a:r>
                    </a:p>
                  </a:txBody>
                  <a:tcPr marL="9525" marR="9525" marT="9525" marB="0" anchor="ctr"/>
                </a:tc>
                <a:extLst>
                  <a:ext uri="{0D108BD9-81ED-4DB2-BD59-A6C34878D82A}">
                    <a16:rowId xmlns:a16="http://schemas.microsoft.com/office/drawing/2014/main" val="2317951153"/>
                  </a:ext>
                </a:extLst>
              </a:tr>
              <a:tr h="299288">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Supplies and Materials</a:t>
                      </a:r>
                    </a:p>
                  </a:txBody>
                  <a:tcPr marL="9525" marR="9525" marT="9525" marB="0" anchor="b"/>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$20,400</a:t>
                      </a:r>
                    </a:p>
                  </a:txBody>
                  <a:tcPr marL="9525" marR="9525" marT="9525" marB="0" anchor="ctr"/>
                </a:tc>
                <a:extLst>
                  <a:ext uri="{0D108BD9-81ED-4DB2-BD59-A6C34878D82A}">
                    <a16:rowId xmlns:a16="http://schemas.microsoft.com/office/drawing/2014/main" val="4051992523"/>
                  </a:ext>
                </a:extLst>
              </a:tr>
              <a:tr h="299288">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Facilities and </a:t>
                      </a:r>
                      <a:r>
                        <a:rPr lang="en-US" sz="1600" b="0" i="0" u="none" strike="noStrike" dirty="0" err="1">
                          <a:solidFill>
                            <a:srgbClr val="000000"/>
                          </a:solidFill>
                          <a:effectLst/>
                          <a:latin typeface="Arial" panose="020B0604020202020204" pitchFamily="34" charset="0"/>
                          <a:cs typeface="Arial" panose="020B0604020202020204" pitchFamily="34" charset="0"/>
                        </a:rPr>
                        <a:t>Maint</a:t>
                      </a:r>
                      <a:r>
                        <a:rPr lang="en-US" sz="16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b"/>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$19,500</a:t>
                      </a:r>
                    </a:p>
                  </a:txBody>
                  <a:tcPr marL="9525" marR="9525" marT="9525" marB="0" anchor="ctr"/>
                </a:tc>
                <a:extLst>
                  <a:ext uri="{0D108BD9-81ED-4DB2-BD59-A6C34878D82A}">
                    <a16:rowId xmlns:a16="http://schemas.microsoft.com/office/drawing/2014/main" val="1464647299"/>
                  </a:ext>
                </a:extLst>
              </a:tr>
              <a:tr h="24977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General Fund</a:t>
                      </a:r>
                    </a:p>
                  </a:txBody>
                  <a:tcPr marL="9525" marR="9525" marT="9525" marB="0" anchor="b"/>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1833346111"/>
                  </a:ext>
                </a:extLst>
              </a:tr>
              <a:tr h="299725">
                <a:tc>
                  <a:txBody>
                    <a:bodyPr/>
                    <a:lstStyle/>
                    <a:p>
                      <a:r>
                        <a:rPr lang="en-US" sz="1600" i="1" dirty="0">
                          <a:latin typeface="Arial" panose="020B0604020202020204" pitchFamily="34" charset="0"/>
                          <a:cs typeface="Arial" panose="020B0604020202020204" pitchFamily="34" charset="0"/>
                        </a:rPr>
                        <a:t>Total Expense</a:t>
                      </a:r>
                    </a:p>
                  </a:txBody>
                  <a:tcPr/>
                </a:tc>
                <a:tc>
                  <a:txBody>
                    <a:bodyPr/>
                    <a:lstStyle/>
                    <a:p>
                      <a:r>
                        <a:rPr lang="en-US" sz="1600" i="1" dirty="0">
                          <a:latin typeface="Arial" panose="020B0604020202020204" pitchFamily="34" charset="0"/>
                          <a:cs typeface="Arial" panose="020B0604020202020204" pitchFamily="34" charset="0"/>
                        </a:rPr>
                        <a:t>$2,674,547</a:t>
                      </a:r>
                    </a:p>
                  </a:txBody>
                  <a:tcPr/>
                </a:tc>
                <a:extLst>
                  <a:ext uri="{0D108BD9-81ED-4DB2-BD59-A6C34878D82A}">
                    <a16:rowId xmlns:a16="http://schemas.microsoft.com/office/drawing/2014/main" val="388529938"/>
                  </a:ext>
                </a:extLst>
              </a:tr>
            </a:tbl>
          </a:graphicData>
        </a:graphic>
      </p:graphicFrame>
    </p:spTree>
    <p:extLst>
      <p:ext uri="{BB962C8B-B14F-4D97-AF65-F5344CB8AC3E}">
        <p14:creationId xmlns:p14="http://schemas.microsoft.com/office/powerpoint/2010/main" val="2497489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3D535F-859D-C779-DA32-BA8C30E1BEC3}"/>
              </a:ext>
            </a:extLst>
          </p:cNvPr>
          <p:cNvSpPr>
            <a:spLocks noGrp="1"/>
          </p:cNvSpPr>
          <p:nvPr>
            <p:ph idx="1"/>
          </p:nvPr>
        </p:nvSpPr>
        <p:spPr>
          <a:xfrm>
            <a:off x="424314" y="1532259"/>
            <a:ext cx="8295372" cy="3371926"/>
          </a:xfrm>
        </p:spPr>
        <p:txBody>
          <a:bodyPr>
            <a:noAutofit/>
          </a:bodyPr>
          <a:lstStyle/>
          <a:p>
            <a:r>
              <a:rPr lang="en-US" sz="2000" dirty="0">
                <a:latin typeface="Arial" panose="020B0604020202020204" pitchFamily="34" charset="0"/>
                <a:cs typeface="Arial" panose="020B0604020202020204" pitchFamily="34" charset="0"/>
              </a:rPr>
              <a:t>2019 RISE Engineering Energy Audit </a:t>
            </a:r>
            <a:r>
              <a:rPr lang="en-US" sz="2000" i="1" dirty="0">
                <a:latin typeface="Arial" panose="020B0604020202020204" pitchFamily="34" charset="0"/>
                <a:cs typeface="Arial" panose="020B0604020202020204" pitchFamily="34" charset="0"/>
              </a:rPr>
              <a:t>(Green Community Grant)</a:t>
            </a:r>
          </a:p>
          <a:p>
            <a:pPr lvl="1"/>
            <a:r>
              <a:rPr lang="en-US" sz="2000" dirty="0">
                <a:latin typeface="Arial" panose="020B0604020202020204" pitchFamily="34" charset="0"/>
                <a:cs typeface="Arial" panose="020B0604020202020204" pitchFamily="34" charset="0"/>
              </a:rPr>
              <a:t>Boiler shell installation </a:t>
            </a:r>
          </a:p>
          <a:p>
            <a:pPr lvl="1"/>
            <a:r>
              <a:rPr lang="en-US" sz="2000" dirty="0">
                <a:latin typeface="Arial" panose="020B0604020202020204" pitchFamily="34" charset="0"/>
                <a:cs typeface="Arial" panose="020B0604020202020204" pitchFamily="34" charset="0"/>
              </a:rPr>
              <a:t>Improved boiler efficiency/pool hot water recirculation.</a:t>
            </a:r>
          </a:p>
          <a:p>
            <a:pPr lvl="1"/>
            <a:r>
              <a:rPr lang="en-US" sz="2000" dirty="0">
                <a:latin typeface="Arial" panose="020B0604020202020204" pitchFamily="34" charset="0"/>
                <a:cs typeface="Arial" panose="020B0604020202020204" pitchFamily="34" charset="0"/>
              </a:rPr>
              <a:t>Warm water pool cover</a:t>
            </a:r>
          </a:p>
          <a:p>
            <a:pPr lvl="1"/>
            <a:r>
              <a:rPr lang="en-US" sz="2000" dirty="0">
                <a:latin typeface="Arial" panose="020B0604020202020204" pitchFamily="34" charset="0"/>
                <a:cs typeface="Arial" panose="020B0604020202020204" pitchFamily="34" charset="0"/>
              </a:rPr>
              <a:t>Updated setpoints for temperature control</a:t>
            </a:r>
          </a:p>
          <a:p>
            <a:pPr lvl="2"/>
            <a:endParaRPr lang="en-US" sz="16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089FD9A-90EF-D198-AC6E-D56AB4E4F495}"/>
              </a:ext>
            </a:extLst>
          </p:cNvPr>
          <p:cNvSpPr>
            <a:spLocks noGrp="1"/>
          </p:cNvSpPr>
          <p:nvPr>
            <p:ph type="sldNum" sz="quarter" idx="12"/>
          </p:nvPr>
        </p:nvSpPr>
        <p:spPr/>
        <p:txBody>
          <a:bodyPr/>
          <a:lstStyle/>
          <a:p>
            <a:fld id="{18362CF7-34D8-4635-A9AE-FBAFA8966551}" type="slidenum">
              <a:rPr lang="en-US" smtClean="0"/>
              <a:t>12</a:t>
            </a:fld>
            <a:endParaRPr lang="en-US"/>
          </a:p>
        </p:txBody>
      </p:sp>
      <p:sp>
        <p:nvSpPr>
          <p:cNvPr id="4" name="Title 1">
            <a:extLst>
              <a:ext uri="{FF2B5EF4-FFF2-40B4-BE49-F238E27FC236}">
                <a16:creationId xmlns:a16="http://schemas.microsoft.com/office/drawing/2014/main" id="{CD4494C7-CFAE-A0E1-9074-D61583FE5345}"/>
              </a:ext>
            </a:extLst>
          </p:cNvPr>
          <p:cNvSpPr txBox="1">
            <a:spLocks/>
          </p:cNvSpPr>
          <p:nvPr/>
        </p:nvSpPr>
        <p:spPr>
          <a:xfrm>
            <a:off x="490086" y="991532"/>
            <a:ext cx="8229600" cy="67314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dirty="0">
                <a:latin typeface="Arial" panose="020B0604020202020204" pitchFamily="34" charset="0"/>
                <a:cs typeface="Arial" panose="020B0604020202020204" pitchFamily="34" charset="0"/>
              </a:rPr>
              <a:t>Long Term Plan #1 Energy Saving Initiatives</a:t>
            </a:r>
          </a:p>
        </p:txBody>
      </p:sp>
      <p:pic>
        <p:nvPicPr>
          <p:cNvPr id="7" name="Picture 6" descr="A picture containing text, sign, outdoor, metal&#10;&#10;Description automatically generated">
            <a:extLst>
              <a:ext uri="{FF2B5EF4-FFF2-40B4-BE49-F238E27FC236}">
                <a16:creationId xmlns:a16="http://schemas.microsoft.com/office/drawing/2014/main" id="{91FEF158-52B6-B4EB-5147-C7A822790ECB}"/>
              </a:ext>
            </a:extLst>
          </p:cNvPr>
          <p:cNvPicPr>
            <a:picLocks noChangeAspect="1"/>
          </p:cNvPicPr>
          <p:nvPr/>
        </p:nvPicPr>
        <p:blipFill rotWithShape="1">
          <a:blip r:embed="rId3">
            <a:extLst>
              <a:ext uri="{28A0092B-C50C-407E-A947-70E740481C1C}">
                <a14:useLocalDpi xmlns:a14="http://schemas.microsoft.com/office/drawing/2010/main" val="0"/>
              </a:ext>
            </a:extLst>
          </a:blip>
          <a:srcRect l="6668" t="1556" r="6666" b="9629"/>
          <a:stretch/>
        </p:blipFill>
        <p:spPr>
          <a:xfrm>
            <a:off x="554182" y="514350"/>
            <a:ext cx="72043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Graphic 9" descr="Checkbox Checked with solid fill">
            <a:extLst>
              <a:ext uri="{FF2B5EF4-FFF2-40B4-BE49-F238E27FC236}">
                <a16:creationId xmlns:a16="http://schemas.microsoft.com/office/drawing/2014/main" id="{8B69F349-22E8-8F21-CF21-DD6A1BF4DF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9" y="2649464"/>
            <a:ext cx="423311" cy="423311"/>
          </a:xfrm>
          <a:prstGeom prst="rect">
            <a:avLst/>
          </a:prstGeom>
        </p:spPr>
      </p:pic>
      <p:pic>
        <p:nvPicPr>
          <p:cNvPr id="11" name="Graphic 10" descr="Checkbox Checked with solid fill">
            <a:extLst>
              <a:ext uri="{FF2B5EF4-FFF2-40B4-BE49-F238E27FC236}">
                <a16:creationId xmlns:a16="http://schemas.microsoft.com/office/drawing/2014/main" id="{B3F9707F-E8F5-3976-52B1-05C5FCBFBC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76987" y="2997624"/>
            <a:ext cx="423311" cy="423311"/>
          </a:xfrm>
          <a:prstGeom prst="rect">
            <a:avLst/>
          </a:prstGeom>
        </p:spPr>
      </p:pic>
      <p:pic>
        <p:nvPicPr>
          <p:cNvPr id="12" name="Graphic 11" descr="Checkbox Checked with solid fill">
            <a:extLst>
              <a:ext uri="{FF2B5EF4-FFF2-40B4-BE49-F238E27FC236}">
                <a16:creationId xmlns:a16="http://schemas.microsoft.com/office/drawing/2014/main" id="{4A12AA85-A86C-61FD-1612-86351E5428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15200" y="2226153"/>
            <a:ext cx="423311" cy="423311"/>
          </a:xfrm>
          <a:prstGeom prst="rect">
            <a:avLst/>
          </a:prstGeom>
        </p:spPr>
      </p:pic>
      <p:pic>
        <p:nvPicPr>
          <p:cNvPr id="13" name="Graphic 12" descr="Checkbox Checked with solid fill">
            <a:extLst>
              <a:ext uri="{FF2B5EF4-FFF2-40B4-BE49-F238E27FC236}">
                <a16:creationId xmlns:a16="http://schemas.microsoft.com/office/drawing/2014/main" id="{D3D8FF71-0E8D-5A61-63A2-8719B2031B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9" y="1873785"/>
            <a:ext cx="423311" cy="423311"/>
          </a:xfrm>
          <a:prstGeom prst="rect">
            <a:avLst/>
          </a:prstGeom>
        </p:spPr>
      </p:pic>
    </p:spTree>
    <p:extLst>
      <p:ext uri="{BB962C8B-B14F-4D97-AF65-F5344CB8AC3E}">
        <p14:creationId xmlns:p14="http://schemas.microsoft.com/office/powerpoint/2010/main" val="46143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675CEF-2702-29EB-80C3-179DD7FC42CE}"/>
              </a:ext>
            </a:extLst>
          </p:cNvPr>
          <p:cNvSpPr>
            <a:spLocks noGrp="1"/>
          </p:cNvSpPr>
          <p:nvPr>
            <p:ph idx="1"/>
          </p:nvPr>
        </p:nvSpPr>
        <p:spPr>
          <a:xfrm>
            <a:off x="457200" y="1944883"/>
            <a:ext cx="8229600" cy="3394472"/>
          </a:xfrm>
        </p:spPr>
        <p:txBody>
          <a:bodyPr>
            <a:normAutofit/>
          </a:bodyPr>
          <a:lstStyle/>
          <a:p>
            <a:r>
              <a:rPr lang="en-US" sz="2000" dirty="0"/>
              <a:t>New Recreation Facilities Coordinator Position FY24</a:t>
            </a:r>
          </a:p>
          <a:p>
            <a:pPr lvl="1"/>
            <a:r>
              <a:rPr lang="en-US" sz="1600" dirty="0"/>
              <a:t>Deferred Maintenance</a:t>
            </a:r>
          </a:p>
          <a:p>
            <a:pPr lvl="1"/>
            <a:r>
              <a:rPr lang="en-US" sz="1600" dirty="0"/>
              <a:t>Capital Outlay and Depreciation Schedule</a:t>
            </a:r>
          </a:p>
          <a:p>
            <a:pPr lvl="1"/>
            <a:r>
              <a:rPr lang="en-US" sz="1600" dirty="0"/>
              <a:t>Preventative Maintenance Schedules</a:t>
            </a:r>
          </a:p>
          <a:p>
            <a:pPr lvl="1"/>
            <a:r>
              <a:rPr lang="en-US" sz="1600" dirty="0"/>
              <a:t>Emergency maintenance contract management</a:t>
            </a:r>
          </a:p>
          <a:p>
            <a:pPr lvl="1"/>
            <a:r>
              <a:rPr lang="en-US" sz="1600" dirty="0"/>
              <a:t>Custodial contract management</a:t>
            </a:r>
          </a:p>
          <a:p>
            <a:r>
              <a:rPr lang="en-US" sz="2000" dirty="0"/>
              <a:t>Town asset performance inventory FY24</a:t>
            </a:r>
          </a:p>
        </p:txBody>
      </p:sp>
      <p:sp>
        <p:nvSpPr>
          <p:cNvPr id="3" name="Slide Number Placeholder 2">
            <a:extLst>
              <a:ext uri="{FF2B5EF4-FFF2-40B4-BE49-F238E27FC236}">
                <a16:creationId xmlns:a16="http://schemas.microsoft.com/office/drawing/2014/main" id="{B4E05EDC-87A0-6B08-927E-504FFCA57E09}"/>
              </a:ext>
            </a:extLst>
          </p:cNvPr>
          <p:cNvSpPr>
            <a:spLocks noGrp="1"/>
          </p:cNvSpPr>
          <p:nvPr>
            <p:ph type="sldNum" sz="quarter" idx="12"/>
          </p:nvPr>
        </p:nvSpPr>
        <p:spPr/>
        <p:txBody>
          <a:bodyPr/>
          <a:lstStyle/>
          <a:p>
            <a:fld id="{18362CF7-34D8-4635-A9AE-FBAFA8966551}" type="slidenum">
              <a:rPr lang="en-US" smtClean="0"/>
              <a:t>13</a:t>
            </a:fld>
            <a:endParaRPr lang="en-US"/>
          </a:p>
        </p:txBody>
      </p:sp>
      <p:sp>
        <p:nvSpPr>
          <p:cNvPr id="4" name="Title 1">
            <a:extLst>
              <a:ext uri="{FF2B5EF4-FFF2-40B4-BE49-F238E27FC236}">
                <a16:creationId xmlns:a16="http://schemas.microsoft.com/office/drawing/2014/main" id="{4F6C20DB-D026-0791-D253-E423F6A11001}"/>
              </a:ext>
            </a:extLst>
          </p:cNvPr>
          <p:cNvSpPr txBox="1">
            <a:spLocks/>
          </p:cNvSpPr>
          <p:nvPr/>
        </p:nvSpPr>
        <p:spPr>
          <a:xfrm>
            <a:off x="554182" y="1197844"/>
            <a:ext cx="8229600" cy="67314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u="sng" dirty="0">
                <a:latin typeface="Arial" panose="020B0604020202020204" pitchFamily="34" charset="0"/>
                <a:cs typeface="Arial" panose="020B0604020202020204" pitchFamily="34" charset="0"/>
              </a:rPr>
              <a:t>Long Term Plan #2 Capital Asset Management</a:t>
            </a:r>
          </a:p>
        </p:txBody>
      </p:sp>
      <p:pic>
        <p:nvPicPr>
          <p:cNvPr id="5" name="Picture 4" descr="A picture containing text, sign, outdoor, metal&#10;&#10;Description automatically generated">
            <a:extLst>
              <a:ext uri="{FF2B5EF4-FFF2-40B4-BE49-F238E27FC236}">
                <a16:creationId xmlns:a16="http://schemas.microsoft.com/office/drawing/2014/main" id="{EA78F10B-BC88-D925-3AFE-2C5D453DC909}"/>
              </a:ext>
            </a:extLst>
          </p:cNvPr>
          <p:cNvPicPr>
            <a:picLocks noChangeAspect="1"/>
          </p:cNvPicPr>
          <p:nvPr/>
        </p:nvPicPr>
        <p:blipFill rotWithShape="1">
          <a:blip r:embed="rId3">
            <a:extLst>
              <a:ext uri="{28A0092B-C50C-407E-A947-70E740481C1C}">
                <a14:useLocalDpi xmlns:a14="http://schemas.microsoft.com/office/drawing/2010/main" val="0"/>
              </a:ext>
            </a:extLst>
          </a:blip>
          <a:srcRect l="6668" t="1556" r="6666" b="9629"/>
          <a:stretch/>
        </p:blipFill>
        <p:spPr>
          <a:xfrm>
            <a:off x="554182" y="514350"/>
            <a:ext cx="72043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8907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CB1A94-B68D-4657-F29E-784FEB9A432D}"/>
              </a:ext>
            </a:extLst>
          </p:cNvPr>
          <p:cNvSpPr>
            <a:spLocks noGrp="1"/>
          </p:cNvSpPr>
          <p:nvPr>
            <p:ph type="sldNum" sz="quarter" idx="12"/>
          </p:nvPr>
        </p:nvSpPr>
        <p:spPr/>
        <p:txBody>
          <a:bodyPr/>
          <a:lstStyle/>
          <a:p>
            <a:fld id="{18362CF7-34D8-4635-A9AE-FBAFA8966551}" type="slidenum">
              <a:rPr lang="en-US" smtClean="0"/>
              <a:t>14</a:t>
            </a:fld>
            <a:endParaRPr lang="en-US"/>
          </a:p>
        </p:txBody>
      </p:sp>
      <p:graphicFrame>
        <p:nvGraphicFramePr>
          <p:cNvPr id="4" name="Chart 3">
            <a:extLst>
              <a:ext uri="{FF2B5EF4-FFF2-40B4-BE49-F238E27FC236}">
                <a16:creationId xmlns:a16="http://schemas.microsoft.com/office/drawing/2014/main" id="{E5F5082C-46EF-D0B5-F16E-64617E6C3197}"/>
              </a:ext>
            </a:extLst>
          </p:cNvPr>
          <p:cNvGraphicFramePr>
            <a:graphicFrameLocks noGrp="1"/>
          </p:cNvGraphicFramePr>
          <p:nvPr>
            <p:extLst>
              <p:ext uri="{D42A27DB-BD31-4B8C-83A1-F6EECF244321}">
                <p14:modId xmlns:p14="http://schemas.microsoft.com/office/powerpoint/2010/main" val="2794162116"/>
              </p:ext>
            </p:extLst>
          </p:nvPr>
        </p:nvGraphicFramePr>
        <p:xfrm>
          <a:off x="276726" y="1200150"/>
          <a:ext cx="8382000" cy="384095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89A8BD3-D79A-3575-91DE-E15EE57BA08D}"/>
              </a:ext>
            </a:extLst>
          </p:cNvPr>
          <p:cNvSpPr txBox="1"/>
          <p:nvPr/>
        </p:nvSpPr>
        <p:spPr>
          <a:xfrm>
            <a:off x="304800" y="4636458"/>
            <a:ext cx="3962400" cy="261610"/>
          </a:xfrm>
          <a:prstGeom prst="rect">
            <a:avLst/>
          </a:prstGeom>
          <a:noFill/>
        </p:spPr>
        <p:txBody>
          <a:bodyPr wrap="square" rtlCol="0">
            <a:spAutoFit/>
          </a:bodyPr>
          <a:lstStyle/>
          <a:p>
            <a:r>
              <a:rPr lang="en-US" sz="1100" i="1" dirty="0"/>
              <a:t>Actual expense sourced from budget books</a:t>
            </a:r>
          </a:p>
        </p:txBody>
      </p:sp>
      <p:sp>
        <p:nvSpPr>
          <p:cNvPr id="6" name="TextBox 5">
            <a:extLst>
              <a:ext uri="{FF2B5EF4-FFF2-40B4-BE49-F238E27FC236}">
                <a16:creationId xmlns:a16="http://schemas.microsoft.com/office/drawing/2014/main" id="{57E74E04-26EA-0061-A9C0-12C0123ABD9B}"/>
              </a:ext>
            </a:extLst>
          </p:cNvPr>
          <p:cNvSpPr txBox="1"/>
          <p:nvPr/>
        </p:nvSpPr>
        <p:spPr>
          <a:xfrm>
            <a:off x="503722" y="800040"/>
            <a:ext cx="8277726" cy="430887"/>
          </a:xfrm>
          <a:prstGeom prst="rect">
            <a:avLst/>
          </a:prstGeom>
          <a:noFill/>
        </p:spPr>
        <p:txBody>
          <a:bodyPr wrap="square">
            <a:spAutoFit/>
          </a:bodyPr>
          <a:lstStyle/>
          <a:p>
            <a:pPr algn="ctr" rtl="0">
              <a:defRPr sz="1800" b="0" i="0" u="none" strike="noStrike" kern="1200" spc="0" baseline="0">
                <a:solidFill>
                  <a:prstClr val="white">
                    <a:lumMod val="65000"/>
                    <a:lumOff val="35000"/>
                  </a:prstClr>
                </a:solidFill>
                <a:latin typeface="+mn-lt"/>
                <a:ea typeface="+mn-ea"/>
                <a:cs typeface="+mn-cs"/>
              </a:defRPr>
            </a:pPr>
            <a:r>
              <a:rPr lang="en-US" sz="2200" dirty="0">
                <a:latin typeface="Arial" panose="020B0604020202020204" pitchFamily="34" charset="0"/>
                <a:cs typeface="Arial" panose="020B0604020202020204" pitchFamily="34" charset="0"/>
              </a:rPr>
              <a:t>Long Term Plan #3 Beede</a:t>
            </a:r>
            <a:r>
              <a:rPr lang="en-US" sz="2200" baseline="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Interfund Transfers</a:t>
            </a:r>
          </a:p>
        </p:txBody>
      </p:sp>
    </p:spTree>
    <p:extLst>
      <p:ext uri="{BB962C8B-B14F-4D97-AF65-F5344CB8AC3E}">
        <p14:creationId xmlns:p14="http://schemas.microsoft.com/office/powerpoint/2010/main" val="1371084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7F668C-DCB1-475C-C64C-D6E3DBC85054}"/>
              </a:ext>
            </a:extLst>
          </p:cNvPr>
          <p:cNvSpPr>
            <a:spLocks noGrp="1"/>
          </p:cNvSpPr>
          <p:nvPr>
            <p:ph type="sldNum" sz="quarter" idx="12"/>
          </p:nvPr>
        </p:nvSpPr>
        <p:spPr/>
        <p:txBody>
          <a:bodyPr/>
          <a:lstStyle/>
          <a:p>
            <a:fld id="{18362CF7-34D8-4635-A9AE-FBAFA8966551}" type="slidenum">
              <a:rPr lang="en-US" smtClean="0"/>
              <a:t>15</a:t>
            </a:fld>
            <a:endParaRPr lang="en-US"/>
          </a:p>
        </p:txBody>
      </p:sp>
      <p:pic>
        <p:nvPicPr>
          <p:cNvPr id="5" name="Picture 4" descr="A picture containing text, sign, outdoor, metal&#10;&#10;Description automatically generated">
            <a:extLst>
              <a:ext uri="{FF2B5EF4-FFF2-40B4-BE49-F238E27FC236}">
                <a16:creationId xmlns:a16="http://schemas.microsoft.com/office/drawing/2014/main" id="{38EB5833-8986-DD0A-8487-4A6214738A47}"/>
              </a:ext>
            </a:extLst>
          </p:cNvPr>
          <p:cNvPicPr>
            <a:picLocks noChangeAspect="1"/>
          </p:cNvPicPr>
          <p:nvPr/>
        </p:nvPicPr>
        <p:blipFill rotWithShape="1">
          <a:blip r:embed="rId3">
            <a:extLst>
              <a:ext uri="{28A0092B-C50C-407E-A947-70E740481C1C}">
                <a14:useLocalDpi xmlns:a14="http://schemas.microsoft.com/office/drawing/2010/main" val="0"/>
              </a:ext>
            </a:extLst>
          </a:blip>
          <a:srcRect l="6668" t="1556" r="6666" b="9629"/>
          <a:stretch/>
        </p:blipFill>
        <p:spPr>
          <a:xfrm>
            <a:off x="457200" y="438150"/>
            <a:ext cx="630382" cy="53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7" name="Chart 6">
            <a:extLst>
              <a:ext uri="{FF2B5EF4-FFF2-40B4-BE49-F238E27FC236}">
                <a16:creationId xmlns:a16="http://schemas.microsoft.com/office/drawing/2014/main" id="{0727BD2D-61FE-D465-DC16-8078E1BB949F}"/>
              </a:ext>
            </a:extLst>
          </p:cNvPr>
          <p:cNvGraphicFramePr>
            <a:graphicFrameLocks noGrp="1"/>
          </p:cNvGraphicFramePr>
          <p:nvPr>
            <p:extLst>
              <p:ext uri="{D42A27DB-BD31-4B8C-83A1-F6EECF244321}">
                <p14:modId xmlns:p14="http://schemas.microsoft.com/office/powerpoint/2010/main" val="2381073493"/>
              </p:ext>
            </p:extLst>
          </p:nvPr>
        </p:nvGraphicFramePr>
        <p:xfrm>
          <a:off x="0" y="704850"/>
          <a:ext cx="8991600" cy="42529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4958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E5E11D-0389-D6CD-DAC6-B77C510FB9A9}"/>
              </a:ext>
            </a:extLst>
          </p:cNvPr>
          <p:cNvSpPr>
            <a:spLocks noGrp="1"/>
          </p:cNvSpPr>
          <p:nvPr>
            <p:ph type="subTitle" idx="1"/>
          </p:nvPr>
        </p:nvSpPr>
        <p:spPr>
          <a:xfrm>
            <a:off x="533400" y="1276350"/>
            <a:ext cx="8077200" cy="1390650"/>
          </a:xfrm>
        </p:spPr>
        <p:txBody>
          <a:bodyPr>
            <a:noAutofit/>
          </a:bodyPr>
          <a:lstStyle/>
          <a:p>
            <a:pPr marL="0" marR="0">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To determine whether the Town will vote to appropriate $2,485,700 in Community Pool Enterprise receipts and transfer $188,847 from Community Pool Enterprise Certified Retained Earnings for a total appropriation of $2,674,547 for the Community Pool Enterprise Fund for the fiscal year ending June 30, 2024 for the operation of the Community Pool, in accordance with Mass. Gen. Laws c. 44, §53F ½ to be expended under the direction of the Town Manager.</a:t>
            </a:r>
          </a:p>
        </p:txBody>
      </p:sp>
      <p:sp>
        <p:nvSpPr>
          <p:cNvPr id="4" name="Slide Number Placeholder 3">
            <a:extLst>
              <a:ext uri="{FF2B5EF4-FFF2-40B4-BE49-F238E27FC236}">
                <a16:creationId xmlns:a16="http://schemas.microsoft.com/office/drawing/2014/main" id="{B008FC17-07DD-0A2E-4D80-8CCC17FEEBF4}"/>
              </a:ext>
            </a:extLst>
          </p:cNvPr>
          <p:cNvSpPr>
            <a:spLocks noGrp="1"/>
          </p:cNvSpPr>
          <p:nvPr>
            <p:ph type="sldNum" sz="quarter" idx="12"/>
          </p:nvPr>
        </p:nvSpPr>
        <p:spPr/>
        <p:txBody>
          <a:bodyPr/>
          <a:lstStyle/>
          <a:p>
            <a:fld id="{18362CF7-34D8-4635-A9AE-FBAFA8966551}" type="slidenum">
              <a:rPr lang="en-US" smtClean="0"/>
              <a:t>16</a:t>
            </a:fld>
            <a:endParaRPr lang="en-US" dirty="0"/>
          </a:p>
        </p:txBody>
      </p:sp>
      <p:pic>
        <p:nvPicPr>
          <p:cNvPr id="2" name="Picture 1" descr="A picture containing text, sign, outdoor, metal&#10;&#10;Description automatically generated">
            <a:extLst>
              <a:ext uri="{FF2B5EF4-FFF2-40B4-BE49-F238E27FC236}">
                <a16:creationId xmlns:a16="http://schemas.microsoft.com/office/drawing/2014/main" id="{5FDC1B90-62C2-26E1-FFB1-0A4D2EC103CE}"/>
              </a:ext>
            </a:extLst>
          </p:cNvPr>
          <p:cNvPicPr>
            <a:picLocks noChangeAspect="1"/>
          </p:cNvPicPr>
          <p:nvPr/>
        </p:nvPicPr>
        <p:blipFill rotWithShape="1">
          <a:blip r:embed="rId3">
            <a:extLst>
              <a:ext uri="{28A0092B-C50C-407E-A947-70E740481C1C}">
                <a14:useLocalDpi xmlns:a14="http://schemas.microsoft.com/office/drawing/2010/main" val="0"/>
              </a:ext>
            </a:extLst>
          </a:blip>
          <a:srcRect l="6668" t="1556" r="6666" b="9629"/>
          <a:stretch/>
        </p:blipFill>
        <p:spPr>
          <a:xfrm>
            <a:off x="554182" y="514350"/>
            <a:ext cx="72043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824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E5E11D-0389-D6CD-DAC6-B77C510FB9A9}"/>
              </a:ext>
            </a:extLst>
          </p:cNvPr>
          <p:cNvSpPr>
            <a:spLocks noGrp="1"/>
          </p:cNvSpPr>
          <p:nvPr>
            <p:ph type="subTitle" idx="1"/>
          </p:nvPr>
        </p:nvSpPr>
        <p:spPr>
          <a:xfrm>
            <a:off x="533400" y="1276350"/>
            <a:ext cx="8077200" cy="1390650"/>
          </a:xfrm>
        </p:spPr>
        <p:txBody>
          <a:bodyPr>
            <a:noAutofit/>
          </a:bodyPr>
          <a:lstStyle/>
          <a:p>
            <a:pPr marL="0" marR="0">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To determine whether the Town will vote to appropriate $2,485,700 in Community Pool Enterprise receipts and transfer $188,847 from Community Pool Enterprise Certified Retained Earnings for a total appropriation of $2,674,547 for the Community Pool Enterprise Fund for the fiscal year ending June 30, 2024 for the operation of the Community Pool, in accordance with Mass. Gen. Laws c. 44, §53F ½ to be expended under the direction of the Town Manager.</a:t>
            </a:r>
          </a:p>
        </p:txBody>
      </p:sp>
      <p:sp>
        <p:nvSpPr>
          <p:cNvPr id="4" name="Slide Number Placeholder 3">
            <a:extLst>
              <a:ext uri="{FF2B5EF4-FFF2-40B4-BE49-F238E27FC236}">
                <a16:creationId xmlns:a16="http://schemas.microsoft.com/office/drawing/2014/main" id="{B008FC17-07DD-0A2E-4D80-8CCC17FEEBF4}"/>
              </a:ext>
            </a:extLst>
          </p:cNvPr>
          <p:cNvSpPr>
            <a:spLocks noGrp="1"/>
          </p:cNvSpPr>
          <p:nvPr>
            <p:ph type="sldNum" sz="quarter" idx="12"/>
          </p:nvPr>
        </p:nvSpPr>
        <p:spPr/>
        <p:txBody>
          <a:bodyPr/>
          <a:lstStyle/>
          <a:p>
            <a:fld id="{18362CF7-34D8-4635-A9AE-FBAFA8966551}" type="slidenum">
              <a:rPr lang="en-US" smtClean="0"/>
              <a:t>2</a:t>
            </a:fld>
            <a:endParaRPr lang="en-US" dirty="0"/>
          </a:p>
        </p:txBody>
      </p:sp>
      <p:pic>
        <p:nvPicPr>
          <p:cNvPr id="2" name="Picture 1" descr="A picture containing text, sign, outdoor, metal&#10;&#10;Description automatically generated">
            <a:extLst>
              <a:ext uri="{FF2B5EF4-FFF2-40B4-BE49-F238E27FC236}">
                <a16:creationId xmlns:a16="http://schemas.microsoft.com/office/drawing/2014/main" id="{5FDC1B90-62C2-26E1-FFB1-0A4D2EC103CE}"/>
              </a:ext>
            </a:extLst>
          </p:cNvPr>
          <p:cNvPicPr>
            <a:picLocks noChangeAspect="1"/>
          </p:cNvPicPr>
          <p:nvPr/>
        </p:nvPicPr>
        <p:blipFill rotWithShape="1">
          <a:blip r:embed="rId2">
            <a:extLst>
              <a:ext uri="{28A0092B-C50C-407E-A947-70E740481C1C}">
                <a14:useLocalDpi xmlns:a14="http://schemas.microsoft.com/office/drawing/2010/main" val="0"/>
              </a:ext>
            </a:extLst>
          </a:blip>
          <a:srcRect l="6668" t="1556" r="6666" b="9629"/>
          <a:stretch/>
        </p:blipFill>
        <p:spPr>
          <a:xfrm>
            <a:off x="554182" y="514350"/>
            <a:ext cx="72043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3784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playing on a large green ball in a pool&#10;&#10;Description automatically generated with low confidence">
            <a:extLst>
              <a:ext uri="{FF2B5EF4-FFF2-40B4-BE49-F238E27FC236}">
                <a16:creationId xmlns:a16="http://schemas.microsoft.com/office/drawing/2014/main" id="{FEFB6B75-0CC3-8045-673D-FF42BDDA01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99" r="15472"/>
          <a:stretch/>
        </p:blipFill>
        <p:spPr>
          <a:xfrm>
            <a:off x="5257800" y="691428"/>
            <a:ext cx="3502678" cy="3937722"/>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3" name="Subtitle 2"/>
          <p:cNvSpPr>
            <a:spLocks noGrp="1"/>
          </p:cNvSpPr>
          <p:nvPr>
            <p:ph type="subTitle" idx="1"/>
          </p:nvPr>
        </p:nvSpPr>
        <p:spPr>
          <a:xfrm>
            <a:off x="533400" y="590550"/>
            <a:ext cx="6089756" cy="3706041"/>
          </a:xfrm>
        </p:spPr>
        <p:txBody>
          <a:bodyPr vert="horz" lIns="91440" tIns="45720" rIns="91440" bIns="45720" rtlCol="0" anchor="t">
            <a:noAutofit/>
          </a:bodyPr>
          <a:lstStyle/>
          <a:p>
            <a:pPr indent="-228600">
              <a:spcBef>
                <a:spcPts val="0"/>
              </a:spcBef>
              <a:buClr>
                <a:schemeClr val="tx1"/>
              </a:buClr>
            </a:pPr>
            <a:endParaRPr lang="en-US" sz="1100" b="1" u="sng" dirty="0">
              <a:solidFill>
                <a:schemeClr val="tx1"/>
              </a:solidFill>
            </a:endParaRPr>
          </a:p>
          <a:p>
            <a:pPr indent="-228600">
              <a:spcBef>
                <a:spcPts val="0"/>
              </a:spcBef>
              <a:buClr>
                <a:schemeClr val="tx1"/>
              </a:buClr>
            </a:pPr>
            <a:r>
              <a:rPr lang="en-US" sz="2000" u="sng" dirty="0">
                <a:solidFill>
                  <a:schemeClr val="tx1"/>
                </a:solidFill>
                <a:latin typeface="Arial" panose="020B0604020202020204" pitchFamily="34" charset="0"/>
                <a:cs typeface="Arial" panose="020B0604020202020204" pitchFamily="34" charset="0"/>
              </a:rPr>
              <a:t>Beede Center Budget Categories </a:t>
            </a:r>
          </a:p>
          <a:p>
            <a:pPr indent="-228600">
              <a:spcBef>
                <a:spcPts val="0"/>
              </a:spcBef>
              <a:buClr>
                <a:schemeClr val="tx1"/>
              </a:buClr>
            </a:pPr>
            <a:endParaRPr lang="en-US" sz="800" b="1" u="sng" dirty="0">
              <a:solidFill>
                <a:schemeClr val="tx1"/>
              </a:solidFill>
              <a:latin typeface="Arial" panose="020B0604020202020204" pitchFamily="34" charset="0"/>
              <a:cs typeface="Arial" panose="020B0604020202020204" pitchFamily="34" charset="0"/>
            </a:endParaRPr>
          </a:p>
          <a:p>
            <a:pPr marL="114300" indent="-342900" algn="l">
              <a:spcBef>
                <a:spcPts val="0"/>
              </a:spcBef>
              <a:buClr>
                <a:schemeClr val="tx1"/>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Memberships</a:t>
            </a:r>
          </a:p>
          <a:p>
            <a:pPr marL="914400" lvl="1" indent="-342900" algn="l">
              <a:spcBef>
                <a:spcPts val="0"/>
              </a:spcBef>
              <a:buClr>
                <a:schemeClr val="tx1"/>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Beede Center and Emerson Pool</a:t>
            </a:r>
          </a:p>
          <a:p>
            <a:pPr marL="457200" indent="-342900" algn="l">
              <a:spcBef>
                <a:spcPts val="0"/>
              </a:spcBef>
              <a:buClr>
                <a:schemeClr val="tx1"/>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Group Fitness </a:t>
            </a:r>
          </a:p>
          <a:p>
            <a:pPr marL="457200" indent="-342900" algn="l">
              <a:spcBef>
                <a:spcPts val="0"/>
              </a:spcBef>
              <a:buClr>
                <a:schemeClr val="tx1"/>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Personal Training</a:t>
            </a:r>
          </a:p>
          <a:p>
            <a:pPr marL="457200" indent="-342900" algn="l">
              <a:spcBef>
                <a:spcPts val="0"/>
              </a:spcBef>
              <a:buClr>
                <a:schemeClr val="tx1"/>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Swim Programs </a:t>
            </a:r>
          </a:p>
          <a:p>
            <a:pPr marL="914400" lvl="1" indent="-342900" algn="l">
              <a:spcBef>
                <a:spcPts val="0"/>
              </a:spcBef>
              <a:buClr>
                <a:schemeClr val="tx1"/>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Swim Teams</a:t>
            </a:r>
          </a:p>
          <a:p>
            <a:pPr marL="914400" lvl="1" indent="-342900" algn="l">
              <a:spcBef>
                <a:spcPts val="0"/>
              </a:spcBef>
              <a:buClr>
                <a:schemeClr val="tx1"/>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Swim Lessons </a:t>
            </a:r>
          </a:p>
          <a:p>
            <a:pPr marL="914400" lvl="1" indent="-342900" algn="l">
              <a:spcBef>
                <a:spcPts val="0"/>
              </a:spcBef>
              <a:buClr>
                <a:schemeClr val="tx1"/>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Adapt Aquatics</a:t>
            </a:r>
          </a:p>
          <a:p>
            <a:pPr marL="914400" lvl="1" indent="-342900" algn="l">
              <a:spcBef>
                <a:spcPts val="0"/>
              </a:spcBef>
              <a:buClr>
                <a:schemeClr val="tx1"/>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Aquatics Fitness</a:t>
            </a:r>
          </a:p>
          <a:p>
            <a:pPr marL="457200" indent="-342900" algn="l">
              <a:spcBef>
                <a:spcPts val="0"/>
              </a:spcBef>
              <a:buClr>
                <a:schemeClr val="tx1"/>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Facility Rentals</a:t>
            </a:r>
          </a:p>
          <a:p>
            <a:pPr marL="457200" indent="-342900" algn="l">
              <a:spcBef>
                <a:spcPts val="0"/>
              </a:spcBef>
              <a:buClr>
                <a:schemeClr val="tx1"/>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Special Events (</a:t>
            </a:r>
            <a:r>
              <a:rPr lang="en-US" sz="2000" i="1" dirty="0">
                <a:solidFill>
                  <a:schemeClr val="tx1"/>
                </a:solidFill>
                <a:latin typeface="Arial" panose="020B0604020202020204" pitchFamily="34" charset="0"/>
                <a:cs typeface="Arial" panose="020B0604020202020204" pitchFamily="34" charset="0"/>
              </a:rPr>
              <a:t>new)</a:t>
            </a:r>
            <a:endParaRPr lang="en-US" sz="2000" dirty="0">
              <a:solidFill>
                <a:schemeClr val="tx1"/>
              </a:solidFill>
              <a:latin typeface="Arial" panose="020B0604020202020204" pitchFamily="34" charset="0"/>
              <a:cs typeface="Arial" panose="020B0604020202020204" pitchFamily="34" charset="0"/>
            </a:endParaRPr>
          </a:p>
          <a:p>
            <a:pPr marL="1257300" lvl="2" indent="-228600" algn="l">
              <a:lnSpc>
                <a:spcPct val="90000"/>
              </a:lnSpc>
              <a:spcBef>
                <a:spcPct val="50000"/>
              </a:spcBef>
              <a:buClr>
                <a:schemeClr val="tx1"/>
              </a:buClr>
              <a:buFont typeface="Arial" panose="020B0604020202020204" pitchFamily="34" charset="0"/>
              <a:buChar char="•"/>
            </a:pPr>
            <a:endParaRPr lang="en-US" sz="2000" dirty="0">
              <a:solidFill>
                <a:schemeClr val="tx1"/>
              </a:solidFill>
            </a:endParaRPr>
          </a:p>
        </p:txBody>
      </p:sp>
      <p:pic>
        <p:nvPicPr>
          <p:cNvPr id="2" name="Picture 1" descr="A picture containing text, sign, outdoor, metal&#10;&#10;Description automatically generated">
            <a:extLst>
              <a:ext uri="{FF2B5EF4-FFF2-40B4-BE49-F238E27FC236}">
                <a16:creationId xmlns:a16="http://schemas.microsoft.com/office/drawing/2014/main" id="{62FC1996-F916-94C2-B7E9-41D411AEC3DD}"/>
              </a:ext>
            </a:extLst>
          </p:cNvPr>
          <p:cNvPicPr>
            <a:picLocks noChangeAspect="1"/>
          </p:cNvPicPr>
          <p:nvPr/>
        </p:nvPicPr>
        <p:blipFill rotWithShape="1">
          <a:blip r:embed="rId4">
            <a:extLst>
              <a:ext uri="{28A0092B-C50C-407E-A947-70E740481C1C}">
                <a14:useLocalDpi xmlns:a14="http://schemas.microsoft.com/office/drawing/2010/main" val="0"/>
              </a:ext>
            </a:extLst>
          </a:blip>
          <a:srcRect l="6668" t="1556" r="6666" b="9629"/>
          <a:stretch/>
        </p:blipFill>
        <p:spPr>
          <a:xfrm>
            <a:off x="554182" y="514350"/>
            <a:ext cx="72043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5">
            <a:extLst>
              <a:ext uri="{FF2B5EF4-FFF2-40B4-BE49-F238E27FC236}">
                <a16:creationId xmlns:a16="http://schemas.microsoft.com/office/drawing/2014/main" id="{85C06A81-C17F-0D27-0E90-276AEEF031A2}"/>
              </a:ext>
            </a:extLst>
          </p:cNvPr>
          <p:cNvSpPr>
            <a:spLocks noGrp="1"/>
          </p:cNvSpPr>
          <p:nvPr>
            <p:ph type="sldNum" sz="quarter" idx="12"/>
          </p:nvPr>
        </p:nvSpPr>
        <p:spPr>
          <a:xfrm>
            <a:off x="6553200" y="4767263"/>
            <a:ext cx="2133600" cy="273844"/>
          </a:xfrm>
        </p:spPr>
        <p:txBody>
          <a:bodyPr/>
          <a:lstStyle/>
          <a:p>
            <a:fld id="{18362CF7-34D8-4635-A9AE-FBAFA8966551}" type="slidenum">
              <a:rPr lang="en-US" smtClean="0"/>
              <a:pPr/>
              <a:t>3</a:t>
            </a:fld>
            <a:endParaRPr lang="en-US" dirty="0"/>
          </a:p>
        </p:txBody>
      </p:sp>
    </p:spTree>
    <p:extLst>
      <p:ext uri="{BB962C8B-B14F-4D97-AF65-F5344CB8AC3E}">
        <p14:creationId xmlns:p14="http://schemas.microsoft.com/office/powerpoint/2010/main" val="2276754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8E22D6-9FE0-AAE2-4C70-D9B877AB5F2D}"/>
              </a:ext>
            </a:extLst>
          </p:cNvPr>
          <p:cNvSpPr>
            <a:spLocks noGrp="1"/>
          </p:cNvSpPr>
          <p:nvPr>
            <p:ph sz="half" idx="1"/>
          </p:nvPr>
        </p:nvSpPr>
        <p:spPr>
          <a:xfrm>
            <a:off x="685800" y="2198191"/>
            <a:ext cx="3700154" cy="1592759"/>
          </a:xfrm>
          <a:solidFill>
            <a:schemeClr val="accent3">
              <a:lumMod val="60000"/>
              <a:lumOff val="40000"/>
            </a:schemeClr>
          </a:solidFill>
          <a:ln>
            <a:solidFill>
              <a:schemeClr val="tx1"/>
            </a:solidFill>
          </a:ln>
        </p:spPr>
        <p:txBody>
          <a:bodyPr>
            <a:noAutofit/>
          </a:bodyPr>
          <a:lstStyle/>
          <a:p>
            <a:pPr marL="0" indent="0" algn="ctr">
              <a:spcBef>
                <a:spcPts val="0"/>
              </a:spcBef>
              <a:buNone/>
            </a:pPr>
            <a:r>
              <a:rPr lang="en-US" sz="2000" b="1" dirty="0">
                <a:solidFill>
                  <a:schemeClr val="bg1"/>
                </a:solidFill>
                <a:latin typeface="Arial" panose="020B0604020202020204" pitchFamily="34" charset="0"/>
                <a:cs typeface="Arial" panose="020B0604020202020204" pitchFamily="34" charset="0"/>
              </a:rPr>
              <a:t>Revenues</a:t>
            </a:r>
          </a:p>
          <a:p>
            <a:pPr marL="0" indent="0">
              <a:spcBef>
                <a:spcPts val="0"/>
              </a:spcBef>
              <a:buNone/>
            </a:pPr>
            <a:r>
              <a:rPr lang="en-US" sz="2000" dirty="0">
                <a:solidFill>
                  <a:schemeClr val="bg1"/>
                </a:solidFill>
                <a:latin typeface="Arial" panose="020B0604020202020204" pitchFamily="34" charset="0"/>
                <a:cs typeface="Arial" panose="020B0604020202020204" pitchFamily="34" charset="0"/>
              </a:rPr>
              <a:t>Budgeted: $1,576,165</a:t>
            </a:r>
          </a:p>
          <a:p>
            <a:pPr marL="0" indent="0">
              <a:spcBef>
                <a:spcPts val="0"/>
              </a:spcBef>
              <a:buNone/>
            </a:pPr>
            <a:r>
              <a:rPr lang="en-US" sz="2000" u="sng" dirty="0">
                <a:solidFill>
                  <a:schemeClr val="bg1"/>
                </a:solidFill>
                <a:latin typeface="Arial" panose="020B0604020202020204" pitchFamily="34" charset="0"/>
                <a:cs typeface="Arial" panose="020B0604020202020204" pitchFamily="34" charset="0"/>
              </a:rPr>
              <a:t>Actual (unaudited): $2,278,673</a:t>
            </a:r>
          </a:p>
          <a:p>
            <a:pPr marL="0" indent="0">
              <a:spcBef>
                <a:spcPts val="0"/>
              </a:spcBef>
              <a:buNone/>
            </a:pPr>
            <a:r>
              <a:rPr lang="en-US" sz="2000" i="1" dirty="0">
                <a:solidFill>
                  <a:schemeClr val="bg1"/>
                </a:solidFill>
                <a:latin typeface="Arial" panose="020B0604020202020204" pitchFamily="34" charset="0"/>
                <a:cs typeface="Arial" panose="020B0604020202020204" pitchFamily="34" charset="0"/>
              </a:rPr>
              <a:t>Change: + $702,508</a:t>
            </a:r>
          </a:p>
          <a:p>
            <a:pPr marL="0" indent="0">
              <a:spcBef>
                <a:spcPts val="0"/>
              </a:spcBef>
              <a:buNone/>
            </a:pPr>
            <a:endParaRPr lang="en-US" sz="1200" i="1" dirty="0">
              <a:solidFill>
                <a:schemeClr val="bg1"/>
              </a:solidFill>
              <a:latin typeface="Arial" panose="020B0604020202020204" pitchFamily="34" charset="0"/>
              <a:cs typeface="Arial" panose="020B0604020202020204" pitchFamily="34" charset="0"/>
            </a:endParaRPr>
          </a:p>
          <a:p>
            <a:pPr>
              <a:spcBef>
                <a:spcPts val="0"/>
              </a:spcBef>
            </a:pPr>
            <a:endParaRPr lang="en-US" sz="2000" i="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16DE5AB-C8F9-4BB3-6161-1A0F709DF78F}"/>
              </a:ext>
            </a:extLst>
          </p:cNvPr>
          <p:cNvSpPr>
            <a:spLocks noGrp="1"/>
          </p:cNvSpPr>
          <p:nvPr>
            <p:ph sz="half" idx="2"/>
          </p:nvPr>
        </p:nvSpPr>
        <p:spPr>
          <a:xfrm>
            <a:off x="4778903" y="2198190"/>
            <a:ext cx="3700153" cy="1592759"/>
          </a:xfrm>
          <a:solidFill>
            <a:schemeClr val="accent2">
              <a:lumMod val="40000"/>
              <a:lumOff val="60000"/>
            </a:schemeClr>
          </a:solidFill>
          <a:ln>
            <a:solidFill>
              <a:schemeClr val="tx1"/>
            </a:solidFill>
          </a:ln>
        </p:spPr>
        <p:txBody>
          <a:bodyPr>
            <a:noAutofit/>
          </a:bodyPr>
          <a:lstStyle/>
          <a:p>
            <a:pPr marL="0" indent="0" algn="ctr">
              <a:spcBef>
                <a:spcPts val="0"/>
              </a:spcBef>
              <a:buNone/>
            </a:pPr>
            <a:r>
              <a:rPr lang="en-US" sz="2000" b="1" dirty="0">
                <a:solidFill>
                  <a:schemeClr val="bg1"/>
                </a:solidFill>
                <a:latin typeface="Arial" panose="020B0604020202020204" pitchFamily="34" charset="0"/>
                <a:cs typeface="Arial" panose="020B0604020202020204" pitchFamily="34" charset="0"/>
              </a:rPr>
              <a:t>Expenses</a:t>
            </a:r>
          </a:p>
          <a:p>
            <a:pPr marL="0" indent="0">
              <a:spcBef>
                <a:spcPts val="0"/>
              </a:spcBef>
              <a:buNone/>
            </a:pPr>
            <a:r>
              <a:rPr lang="en-US" sz="2000" dirty="0">
                <a:solidFill>
                  <a:schemeClr val="bg1"/>
                </a:solidFill>
                <a:latin typeface="Arial" panose="020B0604020202020204" pitchFamily="34" charset="0"/>
                <a:cs typeface="Arial" panose="020B0604020202020204" pitchFamily="34" charset="0"/>
              </a:rPr>
              <a:t>Budgeted: $2,123,621</a:t>
            </a:r>
          </a:p>
          <a:p>
            <a:pPr marL="0" indent="0">
              <a:spcBef>
                <a:spcPts val="0"/>
              </a:spcBef>
              <a:buNone/>
            </a:pPr>
            <a:r>
              <a:rPr lang="en-US" sz="2000" u="sng" dirty="0">
                <a:solidFill>
                  <a:schemeClr val="bg1"/>
                </a:solidFill>
                <a:latin typeface="Arial" panose="020B0604020202020204" pitchFamily="34" charset="0"/>
                <a:cs typeface="Arial" panose="020B0604020202020204" pitchFamily="34" charset="0"/>
              </a:rPr>
              <a:t>Actual (unaudited): $1,985,957</a:t>
            </a:r>
          </a:p>
          <a:p>
            <a:pPr marL="0" indent="0">
              <a:spcBef>
                <a:spcPts val="0"/>
              </a:spcBef>
              <a:buNone/>
            </a:pPr>
            <a:r>
              <a:rPr lang="en-US" sz="2000" i="1" dirty="0">
                <a:solidFill>
                  <a:schemeClr val="bg1"/>
                </a:solidFill>
                <a:latin typeface="Arial" panose="020B0604020202020204" pitchFamily="34" charset="0"/>
                <a:cs typeface="Arial" panose="020B0604020202020204" pitchFamily="34" charset="0"/>
              </a:rPr>
              <a:t>Change:  - $137,664</a:t>
            </a:r>
          </a:p>
          <a:p>
            <a:pPr marL="0" indent="0">
              <a:spcBef>
                <a:spcPts val="0"/>
              </a:spcBef>
              <a:buNone/>
            </a:pPr>
            <a:endParaRPr lang="en-US" sz="1400" i="1" dirty="0">
              <a:solidFill>
                <a:schemeClr val="bg1"/>
              </a:solidFill>
              <a:latin typeface="Arial" panose="020B0604020202020204" pitchFamily="34" charset="0"/>
              <a:cs typeface="Arial" panose="020B0604020202020204" pitchFamily="34" charset="0"/>
            </a:endParaRPr>
          </a:p>
          <a:p>
            <a:pPr marL="457200" lvl="1" indent="0">
              <a:spcBef>
                <a:spcPts val="0"/>
              </a:spcBef>
              <a:buNone/>
            </a:pPr>
            <a:endParaRPr lang="en-US" sz="2000"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E83728A-B0BA-70B8-DB3E-D99FFEB7AE9B}"/>
              </a:ext>
            </a:extLst>
          </p:cNvPr>
          <p:cNvSpPr>
            <a:spLocks noGrp="1"/>
          </p:cNvSpPr>
          <p:nvPr>
            <p:ph type="sldNum" sz="quarter" idx="12"/>
          </p:nvPr>
        </p:nvSpPr>
        <p:spPr/>
        <p:txBody>
          <a:bodyPr/>
          <a:lstStyle/>
          <a:p>
            <a:fld id="{18362CF7-34D8-4635-A9AE-FBAFA8966551}" type="slidenum">
              <a:rPr lang="en-US" smtClean="0"/>
              <a:t>4</a:t>
            </a:fld>
            <a:endParaRPr lang="en-US"/>
          </a:p>
        </p:txBody>
      </p:sp>
      <p:sp>
        <p:nvSpPr>
          <p:cNvPr id="7" name="TextBox 6">
            <a:extLst>
              <a:ext uri="{FF2B5EF4-FFF2-40B4-BE49-F238E27FC236}">
                <a16:creationId xmlns:a16="http://schemas.microsoft.com/office/drawing/2014/main" id="{C1655C14-8D15-988A-E80D-B75CD1B2041E}"/>
              </a:ext>
            </a:extLst>
          </p:cNvPr>
          <p:cNvSpPr txBox="1"/>
          <p:nvPr/>
        </p:nvSpPr>
        <p:spPr>
          <a:xfrm>
            <a:off x="517285" y="1123950"/>
            <a:ext cx="8382000" cy="769441"/>
          </a:xfrm>
          <a:prstGeom prst="rect">
            <a:avLst/>
          </a:prstGeom>
          <a:noFill/>
        </p:spPr>
        <p:txBody>
          <a:bodyPr wrap="square">
            <a:spAutoFit/>
          </a:bodyPr>
          <a:lstStyle/>
          <a:p>
            <a:pPr marL="0" indent="0" algn="ctr">
              <a:buNone/>
            </a:pPr>
            <a:r>
              <a:rPr lang="en-US" sz="2200" u="sng" dirty="0">
                <a:latin typeface="Arial" panose="020B0604020202020204" pitchFamily="34" charset="0"/>
                <a:cs typeface="Arial" panose="020B0604020202020204" pitchFamily="34" charset="0"/>
              </a:rPr>
              <a:t>FY22 Unaudited Net Income </a:t>
            </a:r>
          </a:p>
          <a:p>
            <a:pPr marL="0" indent="0" algn="ctr">
              <a:buNone/>
            </a:pPr>
            <a:r>
              <a:rPr lang="en-US" sz="2200" dirty="0">
                <a:latin typeface="Arial" panose="020B0604020202020204" pitchFamily="34" charset="0"/>
                <a:cs typeface="Arial" panose="020B0604020202020204" pitchFamily="34" charset="0"/>
              </a:rPr>
              <a:t>$297,507</a:t>
            </a:r>
          </a:p>
        </p:txBody>
      </p:sp>
      <p:pic>
        <p:nvPicPr>
          <p:cNvPr id="10" name="Picture 9" descr="A picture containing text, sign, outdoor, metal&#10;&#10;Description automatically generated">
            <a:extLst>
              <a:ext uri="{FF2B5EF4-FFF2-40B4-BE49-F238E27FC236}">
                <a16:creationId xmlns:a16="http://schemas.microsoft.com/office/drawing/2014/main" id="{13D47A57-856C-4B5A-3FA3-9803D9CD8951}"/>
              </a:ext>
            </a:extLst>
          </p:cNvPr>
          <p:cNvPicPr>
            <a:picLocks noChangeAspect="1"/>
          </p:cNvPicPr>
          <p:nvPr/>
        </p:nvPicPr>
        <p:blipFill rotWithShape="1">
          <a:blip r:embed="rId3">
            <a:extLst>
              <a:ext uri="{28A0092B-C50C-407E-A947-70E740481C1C}">
                <a14:useLocalDpi xmlns:a14="http://schemas.microsoft.com/office/drawing/2010/main" val="0"/>
              </a:ext>
            </a:extLst>
          </a:blip>
          <a:srcRect l="6668" t="1556" r="6666" b="9629"/>
          <a:stretch/>
        </p:blipFill>
        <p:spPr>
          <a:xfrm>
            <a:off x="554182" y="514350"/>
            <a:ext cx="72043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5641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97E96-25DE-B317-0DD5-FA7FB16F1067}"/>
              </a:ext>
            </a:extLst>
          </p:cNvPr>
          <p:cNvSpPr>
            <a:spLocks noGrp="1"/>
          </p:cNvSpPr>
          <p:nvPr>
            <p:ph type="sldNum" sz="quarter" idx="12"/>
          </p:nvPr>
        </p:nvSpPr>
        <p:spPr/>
        <p:txBody>
          <a:bodyPr/>
          <a:lstStyle/>
          <a:p>
            <a:fld id="{18362CF7-34D8-4635-A9AE-FBAFA8966551}" type="slidenum">
              <a:rPr lang="en-US" smtClean="0">
                <a:solidFill>
                  <a:schemeClr val="tx1"/>
                </a:solidFill>
              </a:rPr>
              <a:t>5</a:t>
            </a:fld>
            <a:endParaRPr lang="en-US">
              <a:solidFill>
                <a:schemeClr val="tx1"/>
              </a:solidFill>
            </a:endParaRPr>
          </a:p>
        </p:txBody>
      </p:sp>
      <p:graphicFrame>
        <p:nvGraphicFramePr>
          <p:cNvPr id="4" name="Chart 3">
            <a:extLst>
              <a:ext uri="{FF2B5EF4-FFF2-40B4-BE49-F238E27FC236}">
                <a16:creationId xmlns:a16="http://schemas.microsoft.com/office/drawing/2014/main" id="{C5CB73B9-DAC4-7ABB-8049-357F560632C2}"/>
              </a:ext>
            </a:extLst>
          </p:cNvPr>
          <p:cNvGraphicFramePr>
            <a:graphicFrameLocks noGrp="1"/>
          </p:cNvGraphicFramePr>
          <p:nvPr>
            <p:extLst>
              <p:ext uri="{D42A27DB-BD31-4B8C-83A1-F6EECF244321}">
                <p14:modId xmlns:p14="http://schemas.microsoft.com/office/powerpoint/2010/main" val="742088072"/>
              </p:ext>
            </p:extLst>
          </p:nvPr>
        </p:nvGraphicFramePr>
        <p:xfrm>
          <a:off x="266700" y="642636"/>
          <a:ext cx="8610600" cy="4152901"/>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picture containing text, sign, outdoor, metal&#10;&#10;Description automatically generated">
            <a:extLst>
              <a:ext uri="{FF2B5EF4-FFF2-40B4-BE49-F238E27FC236}">
                <a16:creationId xmlns:a16="http://schemas.microsoft.com/office/drawing/2014/main" id="{B783D6E9-8C9D-2A37-9817-C2168ADD167E}"/>
              </a:ext>
            </a:extLst>
          </p:cNvPr>
          <p:cNvPicPr>
            <a:picLocks noChangeAspect="1"/>
          </p:cNvPicPr>
          <p:nvPr/>
        </p:nvPicPr>
        <p:blipFill rotWithShape="1">
          <a:blip r:embed="rId4">
            <a:extLst>
              <a:ext uri="{28A0092B-C50C-407E-A947-70E740481C1C}">
                <a14:useLocalDpi xmlns:a14="http://schemas.microsoft.com/office/drawing/2010/main" val="0"/>
              </a:ext>
            </a:extLst>
          </a:blip>
          <a:srcRect l="6668" t="1556" r="6666" b="9629"/>
          <a:stretch/>
        </p:blipFill>
        <p:spPr>
          <a:xfrm>
            <a:off x="554182" y="438150"/>
            <a:ext cx="72043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6730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CAAAD2-DCB1-D4B7-60BB-B747D9BBB5B1}"/>
              </a:ext>
            </a:extLst>
          </p:cNvPr>
          <p:cNvSpPr>
            <a:spLocks noGrp="1"/>
          </p:cNvSpPr>
          <p:nvPr>
            <p:ph type="sldNum" sz="quarter" idx="12"/>
          </p:nvPr>
        </p:nvSpPr>
        <p:spPr/>
        <p:txBody>
          <a:bodyPr/>
          <a:lstStyle/>
          <a:p>
            <a:fld id="{18362CF7-34D8-4635-A9AE-FBAFA8966551}" type="slidenum">
              <a:rPr lang="en-US" smtClean="0"/>
              <a:t>6</a:t>
            </a:fld>
            <a:endParaRPr lang="en-US"/>
          </a:p>
        </p:txBody>
      </p:sp>
      <p:graphicFrame>
        <p:nvGraphicFramePr>
          <p:cNvPr id="12" name="Object 11">
            <a:extLst>
              <a:ext uri="{FF2B5EF4-FFF2-40B4-BE49-F238E27FC236}">
                <a16:creationId xmlns:a16="http://schemas.microsoft.com/office/drawing/2014/main" id="{1A0C752F-6C93-FA5F-2D88-29D4E6EC7546}"/>
              </a:ext>
            </a:extLst>
          </p:cNvPr>
          <p:cNvGraphicFramePr>
            <a:graphicFrameLocks noChangeAspect="1"/>
          </p:cNvGraphicFramePr>
          <p:nvPr>
            <p:extLst>
              <p:ext uri="{D42A27DB-BD31-4B8C-83A1-F6EECF244321}">
                <p14:modId xmlns:p14="http://schemas.microsoft.com/office/powerpoint/2010/main" val="4241285225"/>
              </p:ext>
            </p:extLst>
          </p:nvPr>
        </p:nvGraphicFramePr>
        <p:xfrm>
          <a:off x="677453" y="1276349"/>
          <a:ext cx="2709446" cy="3174127"/>
        </p:xfrm>
        <a:graphic>
          <a:graphicData uri="http://schemas.openxmlformats.org/presentationml/2006/ole">
            <mc:AlternateContent xmlns:mc="http://schemas.openxmlformats.org/markup-compatibility/2006">
              <mc:Choice xmlns:v="urn:schemas-microsoft-com:vml" Requires="v">
                <p:oleObj name="Worksheet" r:id="rId3" imgW="3609814" imgH="4229180" progId="Excel.Sheet.12">
                  <p:embed/>
                </p:oleObj>
              </mc:Choice>
              <mc:Fallback>
                <p:oleObj name="Worksheet" r:id="rId3" imgW="3609814" imgH="4229180" progId="Excel.Sheet.12">
                  <p:embed/>
                  <p:pic>
                    <p:nvPicPr>
                      <p:cNvPr id="0" name=""/>
                      <p:cNvPicPr/>
                      <p:nvPr/>
                    </p:nvPicPr>
                    <p:blipFill>
                      <a:blip r:embed="rId4"/>
                      <a:stretch>
                        <a:fillRect/>
                      </a:stretch>
                    </p:blipFill>
                    <p:spPr>
                      <a:xfrm>
                        <a:off x="677453" y="1276349"/>
                        <a:ext cx="2709446" cy="3174127"/>
                      </a:xfrm>
                      <a:prstGeom prst="rect">
                        <a:avLst/>
                      </a:prstGeom>
                      <a:solidFill>
                        <a:schemeClr val="tx1"/>
                      </a:solidFill>
                    </p:spPr>
                  </p:pic>
                </p:oleObj>
              </mc:Fallback>
            </mc:AlternateContent>
          </a:graphicData>
        </a:graphic>
      </p:graphicFrame>
      <p:pic>
        <p:nvPicPr>
          <p:cNvPr id="15" name="Picture 14" descr="A picture containing outdoor, tree, grass, lined&#10;&#10;Description automatically generated">
            <a:extLst>
              <a:ext uri="{FF2B5EF4-FFF2-40B4-BE49-F238E27FC236}">
                <a16:creationId xmlns:a16="http://schemas.microsoft.com/office/drawing/2014/main" id="{792217EE-0B12-0604-90B7-D21DE30305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0" y="1328420"/>
            <a:ext cx="3891339" cy="3122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itle 1">
            <a:extLst>
              <a:ext uri="{FF2B5EF4-FFF2-40B4-BE49-F238E27FC236}">
                <a16:creationId xmlns:a16="http://schemas.microsoft.com/office/drawing/2014/main" id="{D3E04E26-C461-736B-84F4-DADE423BC6C3}"/>
              </a:ext>
            </a:extLst>
          </p:cNvPr>
          <p:cNvSpPr txBox="1">
            <a:spLocks/>
          </p:cNvSpPr>
          <p:nvPr/>
        </p:nvSpPr>
        <p:spPr>
          <a:xfrm>
            <a:off x="-152400" y="361951"/>
            <a:ext cx="94488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altLang="en-US" sz="2200" u="sng" dirty="0">
                <a:latin typeface="Arial" panose="020B0604020202020204" pitchFamily="34" charset="0"/>
                <a:cs typeface="Arial" panose="020B0604020202020204" pitchFamily="34" charset="0"/>
              </a:rPr>
            </a:br>
            <a:r>
              <a:rPr lang="en-US" altLang="en-US" sz="2200" u="sng" dirty="0">
                <a:latin typeface="Arial" panose="020B0604020202020204" pitchFamily="34" charset="0"/>
                <a:cs typeface="Arial" panose="020B0604020202020204" pitchFamily="34" charset="0"/>
              </a:rPr>
              <a:t>Beede Center Membership Ages (FY22) </a:t>
            </a:r>
            <a:br>
              <a:rPr lang="en-US" altLang="en-US" sz="2200" u="sng" dirty="0">
                <a:latin typeface="Arial" panose="020B0604020202020204" pitchFamily="34" charset="0"/>
                <a:cs typeface="Arial" panose="020B0604020202020204" pitchFamily="34" charset="0"/>
              </a:rPr>
            </a:br>
            <a:endParaRPr lang="en-US" sz="2200" u="sng" dirty="0">
              <a:latin typeface="Arial" panose="020B0604020202020204" pitchFamily="34" charset="0"/>
              <a:cs typeface="Arial" panose="020B0604020202020204" pitchFamily="34" charset="0"/>
            </a:endParaRPr>
          </a:p>
        </p:txBody>
      </p:sp>
      <p:pic>
        <p:nvPicPr>
          <p:cNvPr id="17" name="Picture 16" descr="A picture containing text, sign, outdoor, metal&#10;&#10;Description automatically generated">
            <a:extLst>
              <a:ext uri="{FF2B5EF4-FFF2-40B4-BE49-F238E27FC236}">
                <a16:creationId xmlns:a16="http://schemas.microsoft.com/office/drawing/2014/main" id="{E022CC50-9BFF-58DD-BA57-340666D5F9C6}"/>
              </a:ext>
            </a:extLst>
          </p:cNvPr>
          <p:cNvPicPr>
            <a:picLocks noChangeAspect="1"/>
          </p:cNvPicPr>
          <p:nvPr/>
        </p:nvPicPr>
        <p:blipFill rotWithShape="1">
          <a:blip r:embed="rId6">
            <a:extLst>
              <a:ext uri="{28A0092B-C50C-407E-A947-70E740481C1C}">
                <a14:useLocalDpi xmlns:a14="http://schemas.microsoft.com/office/drawing/2010/main" val="0"/>
              </a:ext>
            </a:extLst>
          </a:blip>
          <a:srcRect l="6668" t="1556" r="6666" b="9629"/>
          <a:stretch/>
        </p:blipFill>
        <p:spPr>
          <a:xfrm>
            <a:off x="554182" y="514350"/>
            <a:ext cx="72043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3546623B-3CD8-F386-03A6-24F2ACFE4409}"/>
              </a:ext>
            </a:extLst>
          </p:cNvPr>
          <p:cNvSpPr/>
          <p:nvPr/>
        </p:nvSpPr>
        <p:spPr>
          <a:xfrm>
            <a:off x="2514600" y="1504950"/>
            <a:ext cx="838200"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Right Brace 3">
            <a:extLst>
              <a:ext uri="{FF2B5EF4-FFF2-40B4-BE49-F238E27FC236}">
                <a16:creationId xmlns:a16="http://schemas.microsoft.com/office/drawing/2014/main" id="{053209AA-BE69-EC99-1647-99A9C15650AC}"/>
              </a:ext>
            </a:extLst>
          </p:cNvPr>
          <p:cNvSpPr/>
          <p:nvPr/>
        </p:nvSpPr>
        <p:spPr>
          <a:xfrm>
            <a:off x="3505200" y="1504950"/>
            <a:ext cx="304800" cy="12192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2F2E2C1A-6682-98F6-C93E-C970C98BD0FD}"/>
              </a:ext>
            </a:extLst>
          </p:cNvPr>
          <p:cNvSpPr txBox="1"/>
          <p:nvPr/>
        </p:nvSpPr>
        <p:spPr>
          <a:xfrm>
            <a:off x="3775279" y="1928079"/>
            <a:ext cx="872921" cy="369332"/>
          </a:xfrm>
          <a:prstGeom prst="rect">
            <a:avLst/>
          </a:prstGeom>
          <a:noFill/>
        </p:spPr>
        <p:txBody>
          <a:bodyPr wrap="square" rtlCol="0">
            <a:spAutoFit/>
          </a:bodyPr>
          <a:lstStyle/>
          <a:p>
            <a:r>
              <a:rPr lang="en-US" dirty="0">
                <a:solidFill>
                  <a:srgbClr val="FF0000"/>
                </a:solidFill>
              </a:rPr>
              <a:t>59.65%</a:t>
            </a:r>
          </a:p>
        </p:txBody>
      </p:sp>
    </p:spTree>
    <p:extLst>
      <p:ext uri="{BB962C8B-B14F-4D97-AF65-F5344CB8AC3E}">
        <p14:creationId xmlns:p14="http://schemas.microsoft.com/office/powerpoint/2010/main" val="277340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3F40CF-5DAC-9610-04BE-F71A6378006E}"/>
              </a:ext>
            </a:extLst>
          </p:cNvPr>
          <p:cNvSpPr>
            <a:spLocks noGrp="1"/>
          </p:cNvSpPr>
          <p:nvPr>
            <p:ph type="sldNum" sz="quarter" idx="12"/>
          </p:nvPr>
        </p:nvSpPr>
        <p:spPr/>
        <p:txBody>
          <a:bodyPr/>
          <a:lstStyle/>
          <a:p>
            <a:fld id="{18362CF7-34D8-4635-A9AE-FBAFA8966551}" type="slidenum">
              <a:rPr lang="en-US" smtClean="0"/>
              <a:t>7</a:t>
            </a:fld>
            <a:endParaRPr lang="en-US"/>
          </a:p>
        </p:txBody>
      </p:sp>
      <p:sp>
        <p:nvSpPr>
          <p:cNvPr id="4" name="Title 1">
            <a:extLst>
              <a:ext uri="{FF2B5EF4-FFF2-40B4-BE49-F238E27FC236}">
                <a16:creationId xmlns:a16="http://schemas.microsoft.com/office/drawing/2014/main" id="{976AF1F8-27F4-0BAB-7F09-C7F1E844B228}"/>
              </a:ext>
            </a:extLst>
          </p:cNvPr>
          <p:cNvSpPr txBox="1">
            <a:spLocks/>
          </p:cNvSpPr>
          <p:nvPr/>
        </p:nvSpPr>
        <p:spPr>
          <a:xfrm>
            <a:off x="-152400" y="438150"/>
            <a:ext cx="9448800" cy="67566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altLang="en-US" sz="2200" u="sng" dirty="0">
                <a:latin typeface="Arial" panose="020B0604020202020204" pitchFamily="34" charset="0"/>
                <a:cs typeface="Arial" panose="020B0604020202020204" pitchFamily="34" charset="0"/>
              </a:rPr>
            </a:br>
            <a:r>
              <a:rPr lang="en-US" altLang="en-US" sz="2200" u="sng" dirty="0">
                <a:latin typeface="Arial" panose="020B0604020202020204" pitchFamily="34" charset="0"/>
                <a:cs typeface="Arial" panose="020B0604020202020204" pitchFamily="34" charset="0"/>
              </a:rPr>
              <a:t>FY24 </a:t>
            </a:r>
            <a:r>
              <a:rPr lang="en-US" sz="2200" u="sng" dirty="0">
                <a:latin typeface="Arial" panose="020B0604020202020204" pitchFamily="34" charset="0"/>
                <a:cs typeface="Arial" panose="020B0604020202020204" pitchFamily="34" charset="0"/>
              </a:rPr>
              <a:t>Swim and Fitness Fund</a:t>
            </a:r>
            <a:r>
              <a:rPr lang="en-US" altLang="en-US" sz="2200" u="sng" dirty="0">
                <a:latin typeface="Arial" panose="020B0604020202020204" pitchFamily="34" charset="0"/>
                <a:cs typeface="Arial" panose="020B0604020202020204" pitchFamily="34" charset="0"/>
              </a:rPr>
              <a:t> Budget Goals</a:t>
            </a:r>
            <a:br>
              <a:rPr lang="en-US" altLang="en-US" sz="2200" u="sng" dirty="0">
                <a:latin typeface="Arial" panose="020B0604020202020204" pitchFamily="34" charset="0"/>
                <a:cs typeface="Arial" panose="020B0604020202020204" pitchFamily="34" charset="0"/>
              </a:rPr>
            </a:br>
            <a:endParaRPr lang="en-US" sz="2200" u="sng" dirty="0">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824ED1A4-1108-EE9E-DFC9-5EE8889BC55B}"/>
              </a:ext>
            </a:extLst>
          </p:cNvPr>
          <p:cNvSpPr txBox="1">
            <a:spLocks/>
          </p:cNvSpPr>
          <p:nvPr/>
        </p:nvSpPr>
        <p:spPr>
          <a:xfrm>
            <a:off x="1857102" y="1504950"/>
            <a:ext cx="6982097" cy="3124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lvl="1" indent="-457200">
              <a:spcBef>
                <a:spcPct val="50000"/>
              </a:spcBef>
              <a:buClr>
                <a:schemeClr val="tx1"/>
              </a:buClr>
              <a:buFont typeface="+mj-lt"/>
              <a:buAutoNum type="arabicPeriod"/>
            </a:pPr>
            <a:r>
              <a:rPr lang="en-US" sz="2000" dirty="0">
                <a:latin typeface="Arial" panose="020B0604020202020204" pitchFamily="34" charset="0"/>
                <a:cs typeface="Arial" panose="020B0604020202020204" pitchFamily="34" charset="0"/>
              </a:rPr>
              <a:t>Challenge ourselves to be innovative and expansive in programming and special event development.</a:t>
            </a:r>
          </a:p>
          <a:p>
            <a:pPr marL="914400" lvl="1" indent="-457200">
              <a:spcBef>
                <a:spcPct val="50000"/>
              </a:spcBef>
              <a:buClr>
                <a:schemeClr val="tx1"/>
              </a:buClr>
              <a:buFont typeface="+mj-lt"/>
              <a:buAutoNum type="arabicPeriod"/>
            </a:pPr>
            <a:r>
              <a:rPr lang="en-US" sz="2000" dirty="0">
                <a:latin typeface="Arial" panose="020B0604020202020204" pitchFamily="34" charset="0"/>
                <a:cs typeface="Arial" panose="020B0604020202020204" pitchFamily="34" charset="0"/>
              </a:rPr>
              <a:t>Implement cost recovery tools for all program areas.</a:t>
            </a:r>
          </a:p>
          <a:p>
            <a:pPr marL="914400" lvl="1" indent="-457200">
              <a:spcBef>
                <a:spcPct val="50000"/>
              </a:spcBef>
              <a:buClr>
                <a:schemeClr val="tx1"/>
              </a:buClr>
              <a:buFont typeface="+mj-lt"/>
              <a:buAutoNum type="arabicPeriod"/>
            </a:pPr>
            <a:r>
              <a:rPr lang="en-US" sz="2000" dirty="0">
                <a:latin typeface="Arial" panose="020B0604020202020204" pitchFamily="34" charset="0"/>
                <a:cs typeface="Arial" panose="020B0604020202020204" pitchFamily="34" charset="0"/>
              </a:rPr>
              <a:t>Better control capital needs with a capital asset management program and the employment of a Recreation Facilities Coordinator.</a:t>
            </a:r>
          </a:p>
          <a:p>
            <a:pPr marL="914400" lvl="1" indent="-457200">
              <a:spcBef>
                <a:spcPct val="50000"/>
              </a:spcBef>
              <a:buClr>
                <a:schemeClr val="tx1"/>
              </a:buClr>
              <a:buFont typeface="+mj-lt"/>
              <a:buAutoNum type="arabicPeriod"/>
            </a:pPr>
            <a:r>
              <a:rPr lang="en-US" sz="2000" dirty="0">
                <a:latin typeface="Arial" panose="020B0604020202020204" pitchFamily="34" charset="0"/>
                <a:cs typeface="Arial" panose="020B0604020202020204" pitchFamily="34" charset="0"/>
              </a:rPr>
              <a:t>Expend capital dollars as allocated.</a:t>
            </a:r>
          </a:p>
        </p:txBody>
      </p:sp>
      <p:sp>
        <p:nvSpPr>
          <p:cNvPr id="6" name="Slide Number Placeholder 3">
            <a:extLst>
              <a:ext uri="{FF2B5EF4-FFF2-40B4-BE49-F238E27FC236}">
                <a16:creationId xmlns:a16="http://schemas.microsoft.com/office/drawing/2014/main" id="{2A0E01FC-CFB0-608F-1E8B-84E58AEEC5D9}"/>
              </a:ext>
            </a:extLst>
          </p:cNvPr>
          <p:cNvSpPr txBox="1">
            <a:spLocks/>
          </p:cNvSpPr>
          <p:nvPr/>
        </p:nvSpPr>
        <p:spPr>
          <a:xfrm>
            <a:off x="6553200" y="4767263"/>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362CF7-34D8-4635-A9AE-FBAFA8966551}" type="slidenum">
              <a:rPr lang="en-US" smtClean="0"/>
              <a:pPr/>
              <a:t>7</a:t>
            </a:fld>
            <a:endParaRPr lang="en-US" dirty="0"/>
          </a:p>
        </p:txBody>
      </p:sp>
      <p:pic>
        <p:nvPicPr>
          <p:cNvPr id="7" name="Picture 6" descr="Beede Center December Vacation Camp 2022&#10;">
            <a:extLst>
              <a:ext uri="{FF2B5EF4-FFF2-40B4-BE49-F238E27FC236}">
                <a16:creationId xmlns:a16="http://schemas.microsoft.com/office/drawing/2014/main" id="{F2935526-3364-46BE-2E14-EBC41A451A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039" y="1929853"/>
            <a:ext cx="2682969" cy="1788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picture containing text, sign, outdoor, metal&#10;&#10;Description automatically generated">
            <a:extLst>
              <a:ext uri="{FF2B5EF4-FFF2-40B4-BE49-F238E27FC236}">
                <a16:creationId xmlns:a16="http://schemas.microsoft.com/office/drawing/2014/main" id="{FA34A8E7-6EC6-ACF5-A3B7-6BD7570477C5}"/>
              </a:ext>
            </a:extLst>
          </p:cNvPr>
          <p:cNvPicPr>
            <a:picLocks noChangeAspect="1"/>
          </p:cNvPicPr>
          <p:nvPr/>
        </p:nvPicPr>
        <p:blipFill rotWithShape="1">
          <a:blip r:embed="rId4">
            <a:extLst>
              <a:ext uri="{28A0092B-C50C-407E-A947-70E740481C1C}">
                <a14:useLocalDpi xmlns:a14="http://schemas.microsoft.com/office/drawing/2010/main" val="0"/>
              </a:ext>
            </a:extLst>
          </a:blip>
          <a:srcRect l="6668" t="1556" r="6666" b="9629"/>
          <a:stretch/>
        </p:blipFill>
        <p:spPr>
          <a:xfrm>
            <a:off x="554182" y="514350"/>
            <a:ext cx="72043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2429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FA68F3-533F-600B-67C0-F2C4B6C4E3D9}"/>
              </a:ext>
            </a:extLst>
          </p:cNvPr>
          <p:cNvSpPr>
            <a:spLocks noGrp="1"/>
          </p:cNvSpPr>
          <p:nvPr>
            <p:ph type="sldNum" sz="quarter" idx="12"/>
          </p:nvPr>
        </p:nvSpPr>
        <p:spPr/>
        <p:txBody>
          <a:bodyPr/>
          <a:lstStyle/>
          <a:p>
            <a:fld id="{18362CF7-34D8-4635-A9AE-FBAFA8966551}" type="slidenum">
              <a:rPr lang="en-US" smtClean="0"/>
              <a:t>8</a:t>
            </a:fld>
            <a:endParaRPr lang="en-US"/>
          </a:p>
        </p:txBody>
      </p:sp>
      <p:sp>
        <p:nvSpPr>
          <p:cNvPr id="4" name="Title 1">
            <a:extLst>
              <a:ext uri="{FF2B5EF4-FFF2-40B4-BE49-F238E27FC236}">
                <a16:creationId xmlns:a16="http://schemas.microsoft.com/office/drawing/2014/main" id="{75260715-4819-8566-EBB1-3C74FDC33872}"/>
              </a:ext>
            </a:extLst>
          </p:cNvPr>
          <p:cNvSpPr txBox="1">
            <a:spLocks/>
          </p:cNvSpPr>
          <p:nvPr/>
        </p:nvSpPr>
        <p:spPr>
          <a:xfrm>
            <a:off x="685800" y="895350"/>
            <a:ext cx="8229600" cy="85725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dirty="0">
                <a:latin typeface="Arial" panose="020B0604020202020204" pitchFamily="34" charset="0"/>
                <a:cs typeface="Arial" panose="020B0604020202020204" pitchFamily="34" charset="0"/>
              </a:rPr>
              <a:t>FY24 Swim and Fitness Fund Budget Summary </a:t>
            </a:r>
          </a:p>
        </p:txBody>
      </p:sp>
      <p:sp>
        <p:nvSpPr>
          <p:cNvPr id="5" name="Slide Number Placeholder 3">
            <a:extLst>
              <a:ext uri="{FF2B5EF4-FFF2-40B4-BE49-F238E27FC236}">
                <a16:creationId xmlns:a16="http://schemas.microsoft.com/office/drawing/2014/main" id="{70144E7D-C4D6-A5C7-4FC2-50B5D1C95EEA}"/>
              </a:ext>
            </a:extLst>
          </p:cNvPr>
          <p:cNvSpPr txBox="1">
            <a:spLocks/>
          </p:cNvSpPr>
          <p:nvPr/>
        </p:nvSpPr>
        <p:spPr>
          <a:xfrm>
            <a:off x="6553200" y="4767263"/>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362CF7-34D8-4635-A9AE-FBAFA8966551}" type="slidenum">
              <a:rPr lang="en-US" smtClean="0"/>
              <a:pPr/>
              <a:t>8</a:t>
            </a:fld>
            <a:endParaRPr lang="en-US"/>
          </a:p>
        </p:txBody>
      </p:sp>
      <p:sp>
        <p:nvSpPr>
          <p:cNvPr id="6" name="Rectangle 5">
            <a:extLst>
              <a:ext uri="{FF2B5EF4-FFF2-40B4-BE49-F238E27FC236}">
                <a16:creationId xmlns:a16="http://schemas.microsoft.com/office/drawing/2014/main" id="{E690047F-688B-69FE-8700-C65698F9A44E}"/>
              </a:ext>
            </a:extLst>
          </p:cNvPr>
          <p:cNvSpPr/>
          <p:nvPr/>
        </p:nvSpPr>
        <p:spPr>
          <a:xfrm>
            <a:off x="1676400" y="1508550"/>
            <a:ext cx="6705600" cy="3170099"/>
          </a:xfrm>
          <a:prstGeom prst="rect">
            <a:avLst/>
          </a:prstGeom>
        </p:spPr>
        <p:txBody>
          <a:bodyPr wrap="square">
            <a:spAutoFit/>
          </a:bodyPr>
          <a:lstStyle/>
          <a:p>
            <a:r>
              <a:rPr lang="en-US" altLang="en-US" sz="2000" dirty="0">
                <a:latin typeface="Arial" panose="020B0604020202020204" pitchFamily="34" charset="0"/>
                <a:cs typeface="Arial" panose="020B0604020202020204" pitchFamily="34" charset="0"/>
              </a:rPr>
              <a:t>Operating Revenues:  	$2,465,700		</a:t>
            </a:r>
          </a:p>
          <a:p>
            <a:r>
              <a:rPr lang="en-US" altLang="en-US" sz="2000" u="sng" dirty="0">
                <a:latin typeface="Arial" panose="020B0604020202020204" pitchFamily="34" charset="0"/>
                <a:cs typeface="Arial" panose="020B0604020202020204" pitchFamily="34" charset="0"/>
              </a:rPr>
              <a:t>Operating Expenses:	$2,521,347 </a:t>
            </a:r>
            <a:r>
              <a:rPr lang="en-US" altLang="en-US" sz="2000" dirty="0">
                <a:latin typeface="Arial" panose="020B0604020202020204" pitchFamily="34" charset="0"/>
                <a:cs typeface="Arial" panose="020B0604020202020204" pitchFamily="34" charset="0"/>
              </a:rPr>
              <a:t>(incl. depreciation.)</a:t>
            </a:r>
          </a:p>
          <a:p>
            <a:r>
              <a:rPr lang="en-US" sz="2000" dirty="0">
                <a:latin typeface="Arial" panose="020B0604020202020204" pitchFamily="34" charset="0"/>
                <a:cs typeface="Arial" panose="020B0604020202020204" pitchFamily="34" charset="0"/>
              </a:rPr>
              <a:t>OPERATING INCOME:	</a:t>
            </a:r>
            <a:r>
              <a:rPr lang="en-US" altLang="en-US" sz="2000" dirty="0">
                <a:solidFill>
                  <a:srgbClr val="FF0000"/>
                </a:solidFill>
                <a:latin typeface="Arial" panose="020B0604020202020204" pitchFamily="34" charset="0"/>
                <a:cs typeface="Arial" panose="020B0604020202020204" pitchFamily="34" charset="0"/>
              </a:rPr>
              <a:t>$(55,647)</a:t>
            </a:r>
          </a:p>
          <a:p>
            <a:endParaRPr lang="en-US" altLang="en-US" sz="2000" u="sng" dirty="0">
              <a:latin typeface="Arial" panose="020B0604020202020204" pitchFamily="34" charset="0"/>
              <a:cs typeface="Arial" panose="020B0604020202020204" pitchFamily="34" charset="0"/>
            </a:endParaRPr>
          </a:p>
          <a:p>
            <a:r>
              <a:rPr lang="en-US" altLang="en-US" sz="2000" u="sng" dirty="0">
                <a:latin typeface="Arial" panose="020B0604020202020204" pitchFamily="34" charset="0"/>
                <a:cs typeface="Arial" panose="020B0604020202020204" pitchFamily="34" charset="0"/>
              </a:rPr>
              <a:t>Non-Operating Revenue $20,000 </a:t>
            </a:r>
            <a:r>
              <a:rPr lang="en-US" altLang="en-US" sz="2000" dirty="0">
                <a:latin typeface="Arial" panose="020B0604020202020204" pitchFamily="34" charset="0"/>
                <a:cs typeface="Arial" panose="020B0604020202020204" pitchFamily="34" charset="0"/>
              </a:rPr>
              <a:t>	</a:t>
            </a:r>
          </a:p>
          <a:p>
            <a:r>
              <a:rPr lang="en-US" altLang="en-US" sz="2000" dirty="0">
                <a:latin typeface="Arial" panose="020B0604020202020204" pitchFamily="34" charset="0"/>
                <a:cs typeface="Arial" panose="020B0604020202020204" pitchFamily="34" charset="0"/>
              </a:rPr>
              <a:t>NET INCOME</a:t>
            </a:r>
            <a:r>
              <a:rPr lang="en-US" altLang="en-US" sz="2000" dirty="0">
                <a:solidFill>
                  <a:srgbClr val="FF0000"/>
                </a:solidFill>
                <a:latin typeface="Arial" panose="020B0604020202020204" pitchFamily="34" charset="0"/>
                <a:cs typeface="Arial" panose="020B0604020202020204" pitchFamily="34" charset="0"/>
              </a:rPr>
              <a:t>		$(35,647)</a:t>
            </a:r>
          </a:p>
          <a:p>
            <a:endParaRPr lang="en-US" altLang="en-US" sz="2000" u="sng" dirty="0">
              <a:latin typeface="Arial" panose="020B0604020202020204" pitchFamily="34" charset="0"/>
              <a:cs typeface="Arial" panose="020B0604020202020204" pitchFamily="34" charset="0"/>
            </a:endParaRPr>
          </a:p>
          <a:p>
            <a:r>
              <a:rPr lang="en-US" altLang="en-US" sz="2000" u="sng" dirty="0">
                <a:latin typeface="Arial" panose="020B0604020202020204" pitchFamily="34" charset="0"/>
                <a:cs typeface="Arial" panose="020B0604020202020204" pitchFamily="34" charset="0"/>
              </a:rPr>
              <a:t>Capital Outlay Expense:	 $153,200</a:t>
            </a:r>
          </a:p>
          <a:p>
            <a:r>
              <a:rPr lang="en-US" altLang="en-US" sz="2000" dirty="0">
                <a:latin typeface="Arial" panose="020B0604020202020204" pitchFamily="34" charset="0"/>
                <a:cs typeface="Arial" panose="020B0604020202020204" pitchFamily="34" charset="0"/>
              </a:rPr>
              <a:t>	          					</a:t>
            </a:r>
          </a:p>
          <a:p>
            <a:r>
              <a:rPr lang="en-US" altLang="en-US" sz="2000" dirty="0">
                <a:latin typeface="Arial" panose="020B0604020202020204" pitchFamily="34" charset="0"/>
                <a:cs typeface="Arial" panose="020B0604020202020204" pitchFamily="34" charset="0"/>
              </a:rPr>
              <a:t>			</a:t>
            </a:r>
            <a:endParaRPr lang="en-US" altLang="en-US" sz="2000" dirty="0">
              <a:solidFill>
                <a:srgbClr val="FF0000"/>
              </a:solidFill>
              <a:latin typeface="Arial" panose="020B0604020202020204" pitchFamily="34" charset="0"/>
              <a:cs typeface="Arial" panose="020B0604020202020204" pitchFamily="34" charset="0"/>
            </a:endParaRPr>
          </a:p>
        </p:txBody>
      </p:sp>
      <p:pic>
        <p:nvPicPr>
          <p:cNvPr id="10" name="Picture 9" descr="A picture containing text, sign, outdoor, metal&#10;&#10;Description automatically generated">
            <a:extLst>
              <a:ext uri="{FF2B5EF4-FFF2-40B4-BE49-F238E27FC236}">
                <a16:creationId xmlns:a16="http://schemas.microsoft.com/office/drawing/2014/main" id="{AACFC3AE-DEA4-DA80-9F37-C9692D439030}"/>
              </a:ext>
            </a:extLst>
          </p:cNvPr>
          <p:cNvPicPr>
            <a:picLocks noChangeAspect="1"/>
          </p:cNvPicPr>
          <p:nvPr/>
        </p:nvPicPr>
        <p:blipFill rotWithShape="1">
          <a:blip r:embed="rId3">
            <a:extLst>
              <a:ext uri="{28A0092B-C50C-407E-A947-70E740481C1C}">
                <a14:useLocalDpi xmlns:a14="http://schemas.microsoft.com/office/drawing/2010/main" val="0"/>
              </a:ext>
            </a:extLst>
          </a:blip>
          <a:srcRect l="6668" t="1556" r="6666" b="9629"/>
          <a:stretch/>
        </p:blipFill>
        <p:spPr>
          <a:xfrm>
            <a:off x="554182" y="514350"/>
            <a:ext cx="72043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7547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DB8DB3-DD0B-6C33-EFEE-ED1119A8FAC3}"/>
              </a:ext>
            </a:extLst>
          </p:cNvPr>
          <p:cNvSpPr>
            <a:spLocks noGrp="1"/>
          </p:cNvSpPr>
          <p:nvPr>
            <p:ph type="sldNum" sz="quarter" idx="12"/>
          </p:nvPr>
        </p:nvSpPr>
        <p:spPr/>
        <p:txBody>
          <a:bodyPr/>
          <a:lstStyle/>
          <a:p>
            <a:fld id="{18362CF7-34D8-4635-A9AE-FBAFA8966551}" type="slidenum">
              <a:rPr lang="en-US" smtClean="0"/>
              <a:t>9</a:t>
            </a:fld>
            <a:endParaRPr lang="en-US"/>
          </a:p>
        </p:txBody>
      </p:sp>
      <p:graphicFrame>
        <p:nvGraphicFramePr>
          <p:cNvPr id="5" name="Content Placeholder 4">
            <a:extLst>
              <a:ext uri="{FF2B5EF4-FFF2-40B4-BE49-F238E27FC236}">
                <a16:creationId xmlns:a16="http://schemas.microsoft.com/office/drawing/2014/main" id="{71909B14-8237-8718-0943-01C82E18BCEC}"/>
              </a:ext>
            </a:extLst>
          </p:cNvPr>
          <p:cNvGraphicFramePr>
            <a:graphicFrameLocks noGrp="1"/>
          </p:cNvGraphicFramePr>
          <p:nvPr>
            <p:ph idx="1"/>
            <p:extLst>
              <p:ext uri="{D42A27DB-BD31-4B8C-83A1-F6EECF244321}">
                <p14:modId xmlns:p14="http://schemas.microsoft.com/office/powerpoint/2010/main" val="2697762537"/>
              </p:ext>
            </p:extLst>
          </p:nvPr>
        </p:nvGraphicFramePr>
        <p:xfrm>
          <a:off x="304800" y="895350"/>
          <a:ext cx="8229600" cy="39933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1C2B2950-7657-78D0-7676-2E0AD66566B7}"/>
              </a:ext>
            </a:extLst>
          </p:cNvPr>
          <p:cNvSpPr txBox="1">
            <a:spLocks/>
          </p:cNvSpPr>
          <p:nvPr/>
        </p:nvSpPr>
        <p:spPr>
          <a:xfrm>
            <a:off x="635267" y="597577"/>
            <a:ext cx="8229600" cy="67314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u="sng" dirty="0">
                <a:latin typeface="Arial" panose="020B0604020202020204" pitchFamily="34" charset="0"/>
                <a:cs typeface="Arial" panose="020B0604020202020204" pitchFamily="34" charset="0"/>
              </a:rPr>
              <a:t>FY24 Beede Fund Revenue Sources</a:t>
            </a:r>
          </a:p>
        </p:txBody>
      </p:sp>
      <p:graphicFrame>
        <p:nvGraphicFramePr>
          <p:cNvPr id="2" name="Table 6">
            <a:extLst>
              <a:ext uri="{FF2B5EF4-FFF2-40B4-BE49-F238E27FC236}">
                <a16:creationId xmlns:a16="http://schemas.microsoft.com/office/drawing/2014/main" id="{DAB9ED5F-F366-5840-545D-4E5E7E00DD64}"/>
              </a:ext>
            </a:extLst>
          </p:cNvPr>
          <p:cNvGraphicFramePr>
            <a:graphicFrameLocks noGrp="1"/>
          </p:cNvGraphicFramePr>
          <p:nvPr>
            <p:extLst>
              <p:ext uri="{D42A27DB-BD31-4B8C-83A1-F6EECF244321}">
                <p14:modId xmlns:p14="http://schemas.microsoft.com/office/powerpoint/2010/main" val="4274438876"/>
              </p:ext>
            </p:extLst>
          </p:nvPr>
        </p:nvGraphicFramePr>
        <p:xfrm>
          <a:off x="5156836" y="1186522"/>
          <a:ext cx="3458649" cy="3314041"/>
        </p:xfrm>
        <a:graphic>
          <a:graphicData uri="http://schemas.openxmlformats.org/drawingml/2006/table">
            <a:tbl>
              <a:tblPr firstRow="1" lastRow="1" bandRow="1">
                <a:tableStyleId>{5C22544A-7EE6-4342-B048-85BDC9FD1C3A}</a:tableStyleId>
              </a:tblPr>
              <a:tblGrid>
                <a:gridCol w="2202619">
                  <a:extLst>
                    <a:ext uri="{9D8B030D-6E8A-4147-A177-3AD203B41FA5}">
                      <a16:colId xmlns:a16="http://schemas.microsoft.com/office/drawing/2014/main" val="1804971346"/>
                    </a:ext>
                  </a:extLst>
                </a:gridCol>
                <a:gridCol w="1256030">
                  <a:extLst>
                    <a:ext uri="{9D8B030D-6E8A-4147-A177-3AD203B41FA5}">
                      <a16:colId xmlns:a16="http://schemas.microsoft.com/office/drawing/2014/main" val="3726300034"/>
                    </a:ext>
                  </a:extLst>
                </a:gridCol>
              </a:tblGrid>
              <a:tr h="299725">
                <a:tc>
                  <a:txBody>
                    <a:bodyPr/>
                    <a:lstStyle/>
                    <a:p>
                      <a:r>
                        <a:rPr lang="en-US" sz="1600" i="1" dirty="0">
                          <a:latin typeface="Arial" panose="020B0604020202020204" pitchFamily="34" charset="0"/>
                          <a:cs typeface="Arial" panose="020B0604020202020204" pitchFamily="34" charset="0"/>
                        </a:rPr>
                        <a:t>Category</a:t>
                      </a:r>
                    </a:p>
                  </a:txBody>
                  <a:tcPr/>
                </a:tc>
                <a:tc>
                  <a:txBody>
                    <a:bodyPr/>
                    <a:lstStyle/>
                    <a:p>
                      <a:r>
                        <a:rPr lang="en-US" sz="1600" i="1" dirty="0">
                          <a:latin typeface="Arial" panose="020B0604020202020204" pitchFamily="34" charset="0"/>
                          <a:cs typeface="Arial" panose="020B0604020202020204" pitchFamily="34" charset="0"/>
                        </a:rPr>
                        <a:t>FY24 Total</a:t>
                      </a:r>
                    </a:p>
                  </a:txBody>
                  <a:tcPr/>
                </a:tc>
                <a:extLst>
                  <a:ext uri="{0D108BD9-81ED-4DB2-BD59-A6C34878D82A}">
                    <a16:rowId xmlns:a16="http://schemas.microsoft.com/office/drawing/2014/main" val="141349183"/>
                  </a:ext>
                </a:extLst>
              </a:tr>
              <a:tr h="262260">
                <a:tc>
                  <a:txBody>
                    <a:bodyPr/>
                    <a:lstStyle/>
                    <a:p>
                      <a:pPr algn="l" fontAlgn="ct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Monthly Recurring</a:t>
                      </a:r>
                    </a:p>
                  </a:txBody>
                  <a:tcPr marL="9525" marR="9525" marT="9525" marB="0" anchor="ct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$1,320,000</a:t>
                      </a:r>
                    </a:p>
                  </a:txBody>
                  <a:tcPr marL="9525" marR="9525" marT="9525" marB="0" anchor="ctr"/>
                </a:tc>
                <a:extLst>
                  <a:ext uri="{0D108BD9-81ED-4DB2-BD59-A6C34878D82A}">
                    <a16:rowId xmlns:a16="http://schemas.microsoft.com/office/drawing/2014/main" val="419637426"/>
                  </a:ext>
                </a:extLst>
              </a:tr>
              <a:tr h="282239">
                <a:tc>
                  <a:txBody>
                    <a:bodyPr/>
                    <a:lstStyle/>
                    <a:p>
                      <a:pPr algn="l" fontAlgn="ct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Swim Program Fees</a:t>
                      </a:r>
                    </a:p>
                  </a:txBody>
                  <a:tcPr marL="9525" marR="9525" marT="9525" marB="0" anchor="ct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$590,000</a:t>
                      </a:r>
                    </a:p>
                  </a:txBody>
                  <a:tcPr marL="9525" marR="9525" marT="9525" marB="0" anchor="ctr"/>
                </a:tc>
                <a:extLst>
                  <a:ext uri="{0D108BD9-81ED-4DB2-BD59-A6C34878D82A}">
                    <a16:rowId xmlns:a16="http://schemas.microsoft.com/office/drawing/2014/main" val="3196914936"/>
                  </a:ext>
                </a:extLst>
              </a:tr>
              <a:tr h="274036">
                <a:tc>
                  <a:txBody>
                    <a:bodyPr/>
                    <a:lstStyle/>
                    <a:p>
                      <a:pPr algn="l" fontAlgn="ct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Misc. Revenue</a:t>
                      </a:r>
                    </a:p>
                  </a:txBody>
                  <a:tcPr marL="9525" marR="9525" marT="9525" marB="0" anchor="ct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$165,000</a:t>
                      </a:r>
                    </a:p>
                  </a:txBody>
                  <a:tcPr marL="9525" marR="9525" marT="9525" marB="0" anchor="ctr"/>
                </a:tc>
                <a:extLst>
                  <a:ext uri="{0D108BD9-81ED-4DB2-BD59-A6C34878D82A}">
                    <a16:rowId xmlns:a16="http://schemas.microsoft.com/office/drawing/2014/main" val="3081577348"/>
                  </a:ext>
                </a:extLst>
              </a:tr>
              <a:tr h="299288">
                <a:tc>
                  <a:txBody>
                    <a:bodyPr/>
                    <a:lstStyle/>
                    <a:p>
                      <a:pPr algn="l" fontAlgn="ct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Personal Training</a:t>
                      </a:r>
                    </a:p>
                  </a:txBody>
                  <a:tcPr marL="9525" marR="9525" marT="9525" marB="0" anchor="ct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$130,000</a:t>
                      </a:r>
                    </a:p>
                  </a:txBody>
                  <a:tcPr marL="9525" marR="9525" marT="9525" marB="0" anchor="ctr"/>
                </a:tc>
                <a:extLst>
                  <a:ext uri="{0D108BD9-81ED-4DB2-BD59-A6C34878D82A}">
                    <a16:rowId xmlns:a16="http://schemas.microsoft.com/office/drawing/2014/main" val="1016197502"/>
                  </a:ext>
                </a:extLst>
              </a:tr>
              <a:tr h="299288">
                <a:tc>
                  <a:txBody>
                    <a:bodyPr/>
                    <a:lstStyle/>
                    <a:p>
                      <a:pPr algn="l" fontAlgn="ct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Annual Memberships</a:t>
                      </a:r>
                    </a:p>
                  </a:txBody>
                  <a:tcPr marL="9525" marR="9525" marT="9525" marB="0" anchor="ct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$100,000</a:t>
                      </a:r>
                    </a:p>
                  </a:txBody>
                  <a:tcPr marL="9525" marR="9525" marT="9525" marB="0" anchor="ctr"/>
                </a:tc>
                <a:extLst>
                  <a:ext uri="{0D108BD9-81ED-4DB2-BD59-A6C34878D82A}">
                    <a16:rowId xmlns:a16="http://schemas.microsoft.com/office/drawing/2014/main" val="1554711357"/>
                  </a:ext>
                </a:extLst>
              </a:tr>
              <a:tr h="312214">
                <a:tc>
                  <a:txBody>
                    <a:bodyPr/>
                    <a:lstStyle/>
                    <a:p>
                      <a:pPr algn="l" fontAlgn="ct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Rentals</a:t>
                      </a:r>
                    </a:p>
                  </a:txBody>
                  <a:tcPr marL="9525" marR="9525" marT="9525" marB="0" anchor="ct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$70,00</a:t>
                      </a:r>
                    </a:p>
                  </a:txBody>
                  <a:tcPr marL="9525" marR="9525" marT="9525" marB="0" anchor="ctr"/>
                </a:tc>
                <a:extLst>
                  <a:ext uri="{0D108BD9-81ED-4DB2-BD59-A6C34878D82A}">
                    <a16:rowId xmlns:a16="http://schemas.microsoft.com/office/drawing/2014/main" val="3965600683"/>
                  </a:ext>
                </a:extLst>
              </a:tr>
              <a:tr h="312214">
                <a:tc>
                  <a:txBody>
                    <a:bodyPr/>
                    <a:lstStyle/>
                    <a:p>
                      <a:pPr algn="l" fontAlgn="ct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Group Exercise</a:t>
                      </a:r>
                    </a:p>
                  </a:txBody>
                  <a:tcPr marL="9525" marR="9525" marT="9525" marB="0" anchor="ct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$66,000</a:t>
                      </a:r>
                    </a:p>
                  </a:txBody>
                  <a:tcPr marL="9525" marR="9525" marT="9525" marB="0" anchor="ctr"/>
                </a:tc>
                <a:extLst>
                  <a:ext uri="{0D108BD9-81ED-4DB2-BD59-A6C34878D82A}">
                    <a16:rowId xmlns:a16="http://schemas.microsoft.com/office/drawing/2014/main" val="1504325045"/>
                  </a:ext>
                </a:extLst>
              </a:tr>
              <a:tr h="312214">
                <a:tc>
                  <a:txBody>
                    <a:bodyPr/>
                    <a:lstStyle/>
                    <a:p>
                      <a:pPr algn="l" fontAlgn="ct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Initiation Fees</a:t>
                      </a:r>
                    </a:p>
                  </a:txBody>
                  <a:tcPr marL="9525" marR="9525" marT="9525" marB="0" anchor="ct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$17,000</a:t>
                      </a:r>
                    </a:p>
                  </a:txBody>
                  <a:tcPr marL="9525" marR="9525" marT="9525" marB="0" anchor="ctr"/>
                </a:tc>
                <a:extLst>
                  <a:ext uri="{0D108BD9-81ED-4DB2-BD59-A6C34878D82A}">
                    <a16:rowId xmlns:a16="http://schemas.microsoft.com/office/drawing/2014/main" val="1988876496"/>
                  </a:ext>
                </a:extLst>
              </a:tr>
              <a:tr h="289728">
                <a:tc>
                  <a:txBody>
                    <a:bodyPr/>
                    <a:lstStyle/>
                    <a:p>
                      <a:pPr algn="l" fontAlgn="ct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Special Events</a:t>
                      </a:r>
                    </a:p>
                  </a:txBody>
                  <a:tcPr marL="9525" marR="9525" marT="9525" marB="0" anchor="ct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$7,770</a:t>
                      </a:r>
                    </a:p>
                  </a:txBody>
                  <a:tcPr marL="9525" marR="9525" marT="9525" marB="0" anchor="ctr"/>
                </a:tc>
                <a:extLst>
                  <a:ext uri="{0D108BD9-81ED-4DB2-BD59-A6C34878D82A}">
                    <a16:rowId xmlns:a16="http://schemas.microsoft.com/office/drawing/2014/main" val="14930116"/>
                  </a:ext>
                </a:extLst>
              </a:tr>
              <a:tr h="299725">
                <a:tc>
                  <a:txBody>
                    <a:bodyPr/>
                    <a:lstStyle/>
                    <a:p>
                      <a:r>
                        <a:rPr lang="en-US" sz="1600" i="1" dirty="0">
                          <a:latin typeface="Arial" panose="020B0604020202020204" pitchFamily="34" charset="0"/>
                          <a:cs typeface="Arial" panose="020B0604020202020204" pitchFamily="34" charset="0"/>
                        </a:rPr>
                        <a:t>Total Revenue</a:t>
                      </a:r>
                    </a:p>
                  </a:txBody>
                  <a:tcPr/>
                </a:tc>
                <a:tc>
                  <a:txBody>
                    <a:bodyPr/>
                    <a:lstStyle/>
                    <a:p>
                      <a:pPr algn="l"/>
                      <a:r>
                        <a:rPr lang="en-US" sz="1600" i="1" dirty="0">
                          <a:latin typeface="Arial" panose="020B0604020202020204" pitchFamily="34" charset="0"/>
                          <a:cs typeface="Arial" panose="020B0604020202020204" pitchFamily="34" charset="0"/>
                        </a:rPr>
                        <a:t>$2,465,700</a:t>
                      </a:r>
                    </a:p>
                  </a:txBody>
                  <a:tcPr/>
                </a:tc>
                <a:extLst>
                  <a:ext uri="{0D108BD9-81ED-4DB2-BD59-A6C34878D82A}">
                    <a16:rowId xmlns:a16="http://schemas.microsoft.com/office/drawing/2014/main" val="388529938"/>
                  </a:ext>
                </a:extLst>
              </a:tr>
            </a:tbl>
          </a:graphicData>
        </a:graphic>
      </p:graphicFrame>
      <p:pic>
        <p:nvPicPr>
          <p:cNvPr id="4" name="Picture 3" descr="A picture containing text, sign, outdoor, metal&#10;&#10;Description automatically generated">
            <a:extLst>
              <a:ext uri="{FF2B5EF4-FFF2-40B4-BE49-F238E27FC236}">
                <a16:creationId xmlns:a16="http://schemas.microsoft.com/office/drawing/2014/main" id="{9EAEEB72-7B6D-94B7-DB61-D8053E94F475}"/>
              </a:ext>
            </a:extLst>
          </p:cNvPr>
          <p:cNvPicPr>
            <a:picLocks noChangeAspect="1"/>
          </p:cNvPicPr>
          <p:nvPr/>
        </p:nvPicPr>
        <p:blipFill rotWithShape="1">
          <a:blip r:embed="rId4">
            <a:extLst>
              <a:ext uri="{28A0092B-C50C-407E-A947-70E740481C1C}">
                <a14:useLocalDpi xmlns:a14="http://schemas.microsoft.com/office/drawing/2010/main" val="0"/>
              </a:ext>
            </a:extLst>
          </a:blip>
          <a:srcRect l="6668" t="1556" r="6666" b="9629"/>
          <a:stretch/>
        </p:blipFill>
        <p:spPr>
          <a:xfrm>
            <a:off x="554182" y="514350"/>
            <a:ext cx="72043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03285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096C0779B6944AB6CF6C4004068BD4" ma:contentTypeVersion="15" ma:contentTypeDescription="Create a new document." ma:contentTypeScope="" ma:versionID="b276a989f07f45c57316bc572fa26182">
  <xsd:schema xmlns:xsd="http://www.w3.org/2001/XMLSchema" xmlns:xs="http://www.w3.org/2001/XMLSchema" xmlns:p="http://schemas.microsoft.com/office/2006/metadata/properties" xmlns:ns1="http://schemas.microsoft.com/sharepoint/v3" xmlns:ns2="353e7e51-129d-4be4-a176-58312b68dea3" xmlns:ns3="f428b787-2277-4073-a7fe-e04eb808bb87" targetNamespace="http://schemas.microsoft.com/office/2006/metadata/properties" ma:root="true" ma:fieldsID="e3445f309d54ee30e6d48719bb7a727f" ns1:_="" ns2:_="" ns3:_="">
    <xsd:import namespace="http://schemas.microsoft.com/sharepoint/v3"/>
    <xsd:import namespace="353e7e51-129d-4be4-a176-58312b68dea3"/>
    <xsd:import namespace="f428b787-2277-4073-a7fe-e04eb808bb8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e7e51-129d-4be4-a176-58312b68de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ebebd48-0262-4b3c-be1e-fe88a3d91a2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28b787-2277-4073-a7fe-e04eb808bb8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0afa956-1c28-42f7-a035-33042d6fc447}" ma:internalName="TaxCatchAll" ma:showField="CatchAllData" ma:web="f428b787-2277-4073-a7fe-e04eb808bb8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5ED8F7-7A92-4D7D-AB5F-89E9ECCBF972}"/>
</file>

<file path=customXml/itemProps2.xml><?xml version="1.0" encoding="utf-8"?>
<ds:datastoreItem xmlns:ds="http://schemas.openxmlformats.org/officeDocument/2006/customXml" ds:itemID="{051E7F3D-68D6-4A6C-A3FA-5EE23788015E}"/>
</file>

<file path=docProps/app.xml><?xml version="1.0" encoding="utf-8"?>
<Properties xmlns="http://schemas.openxmlformats.org/officeDocument/2006/extended-properties" xmlns:vt="http://schemas.openxmlformats.org/officeDocument/2006/docPropsVTypes">
  <Template>Electronic Presentation Guidelines 2019</Template>
  <TotalTime>3254</TotalTime>
  <Words>700</Words>
  <Application>Microsoft Office PowerPoint</Application>
  <PresentationFormat>On-screen Show (16:9)</PresentationFormat>
  <Paragraphs>180</Paragraphs>
  <Slides>16</Slides>
  <Notes>15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0" baseType="lpstr">
      <vt:lpstr>Arial</vt:lpstr>
      <vt:lpstr>Calibri</vt:lpstr>
      <vt:lpstr>Office Theme</vt:lpstr>
      <vt:lpstr>Worksheet</vt:lpstr>
      <vt:lpstr>FY24 Beede Swim &amp; Fitness Center Enterprise Fund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Presentation Guidelines</dc:title>
  <dc:creator>Carmin Reiss</dc:creator>
  <cp:lastModifiedBy>Anna McKeown</cp:lastModifiedBy>
  <cp:revision>82</cp:revision>
  <dcterms:created xsi:type="dcterms:W3CDTF">2018-11-06T01:42:37Z</dcterms:created>
  <dcterms:modified xsi:type="dcterms:W3CDTF">2023-03-08T21:02:13Z</dcterms:modified>
</cp:coreProperties>
</file>