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4"/>
  </p:sldMasterIdLst>
  <p:notesMasterIdLst>
    <p:notesMasterId r:id="rId30"/>
  </p:notesMasterIdLst>
  <p:handoutMasterIdLst>
    <p:handoutMasterId r:id="rId31"/>
  </p:handoutMasterIdLst>
  <p:sldIdLst>
    <p:sldId id="277" r:id="rId5"/>
    <p:sldId id="355" r:id="rId6"/>
    <p:sldId id="361" r:id="rId7"/>
    <p:sldId id="360" r:id="rId8"/>
    <p:sldId id="292" r:id="rId9"/>
    <p:sldId id="356" r:id="rId10"/>
    <p:sldId id="367" r:id="rId11"/>
    <p:sldId id="354" r:id="rId12"/>
    <p:sldId id="351" r:id="rId13"/>
    <p:sldId id="347" r:id="rId14"/>
    <p:sldId id="358" r:id="rId15"/>
    <p:sldId id="357" r:id="rId16"/>
    <p:sldId id="366" r:id="rId17"/>
    <p:sldId id="348" r:id="rId18"/>
    <p:sldId id="346" r:id="rId19"/>
    <p:sldId id="352" r:id="rId20"/>
    <p:sldId id="349" r:id="rId21"/>
    <p:sldId id="362" r:id="rId22"/>
    <p:sldId id="363" r:id="rId23"/>
    <p:sldId id="369" r:id="rId24"/>
    <p:sldId id="350" r:id="rId25"/>
    <p:sldId id="353" r:id="rId26"/>
    <p:sldId id="364" r:id="rId27"/>
    <p:sldId id="365" r:id="rId28"/>
    <p:sldId id="345" r:id="rId29"/>
  </p:sldIdLst>
  <p:sldSz cx="12192000" cy="6858000"/>
  <p:notesSz cx="7011988" cy="92979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595" autoAdjust="0"/>
  </p:normalViewPr>
  <p:slideViewPr>
    <p:cSldViewPr snapToGrid="0">
      <p:cViewPr varScale="1">
        <p:scale>
          <a:sx n="123" d="100"/>
          <a:sy n="123" d="100"/>
        </p:scale>
        <p:origin x="108" y="18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80062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96" tIns="46598" rIns="93196" bIns="465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199" y="4474657"/>
            <a:ext cx="5609590" cy="3138071"/>
          </a:xfrm>
          <a:prstGeom prst="rect">
            <a:avLst/>
          </a:prstGeom>
        </p:spPr>
        <p:txBody>
          <a:bodyPr vert="horz" lIns="93196" tIns="46598" rIns="93196" bIns="465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7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Concord Assessors Office 24 Court Lane Concord Massachusetts 01742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0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Statutory Senior and Residential Exemptions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983B-8C9D-4869-9800-2E27DF195ED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61F80F0-876D-D781-C4B7-E05809F4FEF1}"/>
              </a:ext>
            </a:extLst>
          </p:cNvPr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1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Statutory Senior and Residential Exemptions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Statutory Senior and Residential Exemptions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3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344F25-8AAB-5AE0-AB9C-46A94CA1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96FFA8-7B41-08A3-8C13-D79087BE4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Statutory Senior and Residential Exemptions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5ED059-0A1F-2E56-1FF5-169FBB2C8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Statutory Senior and Residential Exemptions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983B-8C9D-4869-9800-2E27DF195ED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8538C1C-DA92-921E-6125-F4006AD8868D}"/>
              </a:ext>
            </a:extLst>
          </p:cNvPr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182ED9-1FCF-5DA9-E86D-85C36150F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4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Statutory Senior and Residential Exemptions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Statutory Senior and Residential Exemptions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Statutory Senior and Residential Exemptions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Statutory Senior and Residential Exemptions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3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25C809-FA89-1095-4429-C692122494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CBFFC2-D9FA-453D-A5CF-47AE08415EA1}"/>
              </a:ext>
            </a:extLst>
          </p:cNvPr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5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Statutory Senior and Residential Exemptions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744CC3-1086-5A3D-A7FE-4070BDBC0606}"/>
              </a:ext>
            </a:extLst>
          </p:cNvPr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6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Statutory Senior and Residential Exemptions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488120A-8985-DD9C-AC8F-19AB4175A75E}"/>
              </a:ext>
            </a:extLst>
          </p:cNvPr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2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fif"/><Relationship Id="rId5" Type="http://schemas.openxmlformats.org/officeDocument/2006/relationships/image" Target="../media/image10.jpg"/><Relationship Id="rId4" Type="http://schemas.openxmlformats.org/officeDocument/2006/relationships/image" Target="../media/image9.jf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8" name="Rectangle 1383">
            <a:extLst>
              <a:ext uri="{FF2B5EF4-FFF2-40B4-BE49-F238E27FC236}">
                <a16:creationId xmlns:a16="http://schemas.microsoft.com/office/drawing/2014/main" id="{94C9A542-9EB5-408C-9FAC-9BE4FCC4D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Rectangle 1385">
            <a:extLst>
              <a:ext uri="{FF2B5EF4-FFF2-40B4-BE49-F238E27FC236}">
                <a16:creationId xmlns:a16="http://schemas.microsoft.com/office/drawing/2014/main" id="{24FFF642-5FD4-4E45-9ACA-8D526C901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13751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Town of Concord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100" y="2271860"/>
            <a:ext cx="3673570" cy="3780147"/>
          </a:xfrm>
        </p:spPr>
        <p:txBody>
          <a:bodyPr vert="horz" lIns="0" tIns="45720" rIns="0" bIns="45720" rtlCol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+mn-lt"/>
              </a:rPr>
              <a:t>Statutory Senior and Residential Exemptions</a:t>
            </a:r>
          </a:p>
          <a:p>
            <a:endParaRPr lang="en-US" sz="1600" dirty="0">
              <a:solidFill>
                <a:srgbClr val="FFFFFF"/>
              </a:solidFill>
              <a:latin typeface="+mn-lt"/>
            </a:endParaRPr>
          </a:p>
          <a:p>
            <a:r>
              <a:rPr lang="en-US" sz="1600" b="1" dirty="0">
                <a:solidFill>
                  <a:srgbClr val="FFFFFF"/>
                </a:solidFill>
                <a:latin typeface="+mn-lt"/>
              </a:rPr>
              <a:t>April 3, 2023</a:t>
            </a:r>
          </a:p>
          <a:p>
            <a:r>
              <a:rPr lang="en-US" sz="1600" b="1" dirty="0">
                <a:solidFill>
                  <a:srgbClr val="FFFFFF"/>
                </a:solidFill>
                <a:latin typeface="+mn-lt"/>
              </a:rPr>
              <a:t>Presented by:</a:t>
            </a:r>
          </a:p>
          <a:p>
            <a:endParaRPr lang="en-US" sz="1600" b="1" dirty="0">
              <a:solidFill>
                <a:srgbClr val="FFFFFF"/>
              </a:solidFill>
              <a:latin typeface="+mn-lt"/>
            </a:endParaRPr>
          </a:p>
          <a:p>
            <a:r>
              <a:rPr lang="en-US" sz="1400" b="1" dirty="0">
                <a:solidFill>
                  <a:srgbClr val="FFFFFF"/>
                </a:solidFill>
                <a:latin typeface="+mn-lt"/>
              </a:rPr>
              <a:t>The concord board of assessors</a:t>
            </a:r>
          </a:p>
          <a:p>
            <a:r>
              <a:rPr lang="en-US" sz="1400" b="1" dirty="0">
                <a:solidFill>
                  <a:srgbClr val="FFFFFF"/>
                </a:solidFill>
                <a:latin typeface="+mn-lt"/>
              </a:rPr>
              <a:t>David Karr Chairman</a:t>
            </a:r>
          </a:p>
          <a:p>
            <a:r>
              <a:rPr lang="en-US" sz="1400" b="1" dirty="0">
                <a:solidFill>
                  <a:srgbClr val="FFFFFF"/>
                </a:solidFill>
                <a:latin typeface="+mn-lt"/>
              </a:rPr>
              <a:t>Meredith stone Town Assessor &amp; Staff</a:t>
            </a:r>
          </a:p>
          <a:p>
            <a:endParaRPr lang="en-US" sz="1400" b="1" dirty="0">
              <a:solidFill>
                <a:srgbClr val="FFFFFF"/>
              </a:solidFill>
              <a:latin typeface="+mn-lt"/>
            </a:endParaRPr>
          </a:p>
          <a:p>
            <a:endParaRPr lang="en-US" sz="1600" b="1" dirty="0">
              <a:solidFill>
                <a:srgbClr val="FFFFFF"/>
              </a:solidFill>
              <a:latin typeface="+mn-lt"/>
            </a:endParaRPr>
          </a:p>
          <a:p>
            <a:endParaRPr lang="en-US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00" name="Rectangle 1387">
            <a:extLst>
              <a:ext uri="{FF2B5EF4-FFF2-40B4-BE49-F238E27FC236}">
                <a16:creationId xmlns:a16="http://schemas.microsoft.com/office/drawing/2014/main" id="{9075F89A-EE50-4A82-BFAB-018D49D7C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wooden bridge over a river">
            <a:extLst>
              <a:ext uri="{FF2B5EF4-FFF2-40B4-BE49-F238E27FC236}">
                <a16:creationId xmlns:a16="http://schemas.microsoft.com/office/drawing/2014/main" id="{27D81BFB-E8E9-8C7E-67FA-02D08D687C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8" r="16190" b="-1"/>
          <a:stretch/>
        </p:blipFill>
        <p:spPr>
          <a:xfrm>
            <a:off x="4965290" y="321732"/>
            <a:ext cx="3645088" cy="3674848"/>
          </a:xfrm>
          <a:prstGeom prst="rect">
            <a:avLst/>
          </a:prstGeom>
        </p:spPr>
      </p:pic>
      <p:sp>
        <p:nvSpPr>
          <p:cNvPr id="1401" name="Rectangle 1389">
            <a:extLst>
              <a:ext uri="{FF2B5EF4-FFF2-40B4-BE49-F238E27FC236}">
                <a16:creationId xmlns:a16="http://schemas.microsoft.com/office/drawing/2014/main" id="{7F1EADD1-6303-482C-9BBD-756F2BD7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8534" y="321732"/>
            <a:ext cx="3088456" cy="2108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2EE4AF-9B2E-5586-7F0E-B7F4A3765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6" r="10111" b="2"/>
          <a:stretch/>
        </p:blipFill>
        <p:spPr bwMode="auto">
          <a:xfrm>
            <a:off x="8788410" y="2590800"/>
            <a:ext cx="3078579" cy="38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417578-8599-E181-5282-CEA8329B02C8}"/>
              </a:ext>
            </a:extLst>
          </p:cNvPr>
          <p:cNvSpPr txBox="1"/>
          <p:nvPr/>
        </p:nvSpPr>
        <p:spPr>
          <a:xfrm>
            <a:off x="9327631" y="865990"/>
            <a:ext cx="24071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FF"/>
                </a:solidFill>
                <a:latin typeface="+mn-lt"/>
              </a:rPr>
              <a:t>FY23 RECERTIFICATION/</a:t>
            </a:r>
          </a:p>
          <a:p>
            <a:r>
              <a:rPr lang="en-US" sz="1800" b="1" dirty="0">
                <a:solidFill>
                  <a:srgbClr val="FFFFFF"/>
                </a:solidFill>
                <a:latin typeface="+mn-lt"/>
              </a:rPr>
              <a:t>REVALUATION YEAR</a:t>
            </a:r>
          </a:p>
        </p:txBody>
      </p:sp>
      <p:pic>
        <p:nvPicPr>
          <p:cNvPr id="13" name="Picture 12" descr="A picture containing text, tree, outdoor, sky&#10;&#10;Description automatically generated">
            <a:extLst>
              <a:ext uri="{FF2B5EF4-FFF2-40B4-BE49-F238E27FC236}">
                <a16:creationId xmlns:a16="http://schemas.microsoft.com/office/drawing/2014/main" id="{D3D7B88D-4A90-6B19-9119-A33D7883CA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48" y="4252404"/>
            <a:ext cx="2587567" cy="2405848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43550-46B2-3B96-3D76-1116315D6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C501E7-B64F-5A32-E775-3D7B1D55E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98" y="6575564"/>
            <a:ext cx="4822804" cy="365125"/>
          </a:xfrm>
        </p:spPr>
        <p:txBody>
          <a:bodyPr/>
          <a:lstStyle/>
          <a:p>
            <a:r>
              <a:rPr lang="en-US" dirty="0"/>
              <a:t>Statutory Senior and Residential Exemptions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E5AC1E-D8CB-0D80-9841-9C588E95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983B-8C9D-4869-9800-2E27DF195E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58D0-0E29-B7D7-5D78-8421A023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Adoption by Oak Bluffs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3EBB0-14F4-94FB-60D6-A12777FBD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/>
              <a:t>Total residential parcels: 4628</a:t>
            </a:r>
          </a:p>
          <a:p>
            <a:r>
              <a:rPr lang="en-US" sz="2200" dirty="0"/>
              <a:t>Original estimate of number of qualifying properties: 1350</a:t>
            </a:r>
          </a:p>
          <a:p>
            <a:r>
              <a:rPr lang="en-US" sz="2200" dirty="0"/>
              <a:t>FY2022 (first year of residential exemption)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Exemption rate set by select board: 	4%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Exempted value:			$34,036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Number of prequalified parcels, Nov 2021: 	683	(&lt;51% of original estimate)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Residential tax rate with exemption:	$6.79	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Tax rate on other classes of property:	$</a:t>
            </a:r>
            <a:r>
              <a:rPr lang="en-US" sz="1900" b="0" dirty="0">
                <a:effectLst/>
              </a:rPr>
              <a:t>6.76</a:t>
            </a:r>
            <a:endParaRPr lang="en-US" sz="1900" dirty="0"/>
          </a:p>
          <a:p>
            <a:r>
              <a:rPr lang="en-US" sz="2200" dirty="0"/>
              <a:t>FY2023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Exemption rate set by select board:	8%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Exempted value:			$90,838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Number of prequalified parcels, Dec 2022: 	794	(&lt;59% of original estimate) 	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Residential tax rate with exemption :	$5.28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Tax rate on other classes of property :	$5.21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B08F3-E578-D2FC-FA41-D74B5320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125B2-498B-7051-6952-C21239C5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Statutory Senior and Residential Exemptions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ECE87-9830-BDDC-8A31-0E1F1634D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8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3F9055-8885-1A31-2540-BBDE73145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32" y="93786"/>
            <a:ext cx="6043613" cy="6207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2BDD70-A21B-F0D6-C272-ED3C308DA631}"/>
              </a:ext>
            </a:extLst>
          </p:cNvPr>
          <p:cNvSpPr txBox="1"/>
          <p:nvPr/>
        </p:nvSpPr>
        <p:spPr>
          <a:xfrm>
            <a:off x="1221855" y="1418491"/>
            <a:ext cx="28929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spc="-5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Application</a:t>
            </a:r>
          </a:p>
          <a:p>
            <a:pPr algn="ctr"/>
            <a:r>
              <a:rPr lang="en-US" sz="4800" spc="-5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form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4157E8-18BE-3E8C-FDF0-588399072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338682-A7B7-0689-E95B-0DC140D3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Statutory Senior and Residential Exemptions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75277-A970-F53E-0009-38873678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58D0-0E29-B7D7-5D78-8421A023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Sample tax bill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56A05C-0EC1-D2D5-220D-1DA42EA0F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8" y="2215417"/>
            <a:ext cx="11021963" cy="350568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F391D-1924-1034-D772-40EC8B61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0F929-3EEC-1CC9-D486-B785FE04A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Statutory Senior and Residential Exemptions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2A18D-D9CF-076B-45D9-46534415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6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4622D-1DF9-D877-708A-FE8ED597B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Processing an application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9C11D-48BB-C119-38A7-9800360DF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applications can establish residence by a copy of IRS Form 1040.</a:t>
            </a:r>
          </a:p>
          <a:p>
            <a:r>
              <a:rPr lang="en-US" dirty="0"/>
              <a:t>The Assessors should establish uniform standards for what documentation (for example, driver’s license) to use when an applicant has not filed Form 1040.</a:t>
            </a:r>
          </a:p>
          <a:p>
            <a:r>
              <a:rPr lang="en-US" dirty="0"/>
              <a:t>Trust documents need to be examined carefully to establish ownership for the purpose of the exemption.</a:t>
            </a:r>
          </a:p>
          <a:p>
            <a:r>
              <a:rPr lang="en-US" dirty="0"/>
              <a:t>The Assessors will need to follow up on incomplete applications.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marL="384048" lvl="2" indent="0">
              <a:buNone/>
            </a:pPr>
            <a:r>
              <a:rPr lang="en-US" sz="2000" dirty="0"/>
              <a:t>Applications can be submitted up to the beginning of April (3 months after the mailing of the actual tax bill). </a:t>
            </a:r>
            <a:r>
              <a:rPr lang="en-US" sz="2000" b="1" dirty="0"/>
              <a:t>This means that the total amount of exemptions will not be known until after the tax rate for that year has been set.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CA275-E8F9-BEC4-F920-F0D87E75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921B4-A36E-6AA5-D8CC-91B2FE55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Statutory Senior and Residential Exemptions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C587E-D351-E646-D190-F6F62B67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Residential exemption example 3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1600" dirty="0"/>
              <a:t>Assumption: 85% of single-family homes and condos are owner-occupied</a:t>
            </a: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1600" dirty="0"/>
              <a:t>Rate set by Select Board: </a:t>
            </a:r>
            <a:r>
              <a:rPr lang="en-US" sz="1600" b="1" dirty="0"/>
              <a:t>4%</a:t>
            </a:r>
            <a:r>
              <a:rPr lang="en-US" sz="1600" dirty="0"/>
              <a:t>  (following example of Oak Bluffs)</a:t>
            </a: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1600" dirty="0"/>
              <a:t>Amount of exemption (estimated from FY23 values): $49,282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Old tax rate: $12.96		New tax rate: $13.39		% increase: 3.3%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Effect on taxpayers</a:t>
            </a:r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615950" indent="-342900">
              <a:spcAft>
                <a:spcPts val="1200"/>
              </a:spcAft>
            </a:pPr>
            <a:endParaRPr lang="en-US" sz="16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501A418-34D5-EC24-BB29-04253800F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337663"/>
              </p:ext>
            </p:extLst>
          </p:nvPr>
        </p:nvGraphicFramePr>
        <p:xfrm>
          <a:off x="1097280" y="3483188"/>
          <a:ext cx="9321802" cy="24333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509744639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459579744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565854788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57488801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4603716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61656871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243732755"/>
                    </a:ext>
                  </a:extLst>
                </a:gridCol>
                <a:gridCol w="825502">
                  <a:extLst>
                    <a:ext uri="{9D8B030D-6E8A-4147-A177-3AD203B41FA5}">
                      <a16:colId xmlns:a16="http://schemas.microsoft.com/office/drawing/2014/main" val="990192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Full assessed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Old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New tax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(qualified)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New tax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(not qualified)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85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9072.00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8713.11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-358.89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+301.00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474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12960.00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12730.11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-229.89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13390.00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+430.00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9099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1169500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15156.72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14999.72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15659.61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+502.89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0594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1400000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18144.00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18086.11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18746.00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+602.00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1273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2500000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32400.00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32815.11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+415.11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33475.00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+1075.00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3880838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64F87-6DDD-79D1-C834-BC5FFEE0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C8ED9-6484-E690-6DDB-25914B98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Statutory Senior and Residential Exemptions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B05AF-1ACF-61B1-FB35-D88D78CE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72DA-374E-ACF2-4D7B-6221572F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Residential exemption risks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26F86-B1EC-7E7F-A399-23630C980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Exposure to errors in estimated % of qualifying properties, tax collected over/under levy: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Initial overlay account balance FY2023:	$2,579,699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Excess levy capacity FY2023:		$5,381,932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DC65F3A-B811-B995-B68C-368E1EECB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632996"/>
              </p:ext>
            </p:extLst>
          </p:nvPr>
        </p:nvGraphicFramePr>
        <p:xfrm>
          <a:off x="1097280" y="2311400"/>
          <a:ext cx="10058400" cy="25958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992120">
                  <a:extLst>
                    <a:ext uri="{9D8B030D-6E8A-4147-A177-3AD203B41FA5}">
                      <a16:colId xmlns:a16="http://schemas.microsoft.com/office/drawing/2014/main" val="1924151181"/>
                    </a:ext>
                  </a:extLst>
                </a:gridCol>
                <a:gridCol w="2425700">
                  <a:extLst>
                    <a:ext uri="{9D8B030D-6E8A-4147-A177-3AD203B41FA5}">
                      <a16:colId xmlns:a16="http://schemas.microsoft.com/office/drawing/2014/main" val="2648498808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396342824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3965452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30% exemption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22% exemption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4% exemption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87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1% error (approx. 60 parcels)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$370,261 error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$241,424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$37,389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156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Actual 10% above 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$2,414,236 shortfall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$373,891 shortfall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43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Actual 4% above 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$1,481,044 shortfall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$965,694 shortfall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$149,556 shortfall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984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Actual 5% below 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$1,851,305 excess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$1,207,118 excess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$186,946 excess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453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Actual 10% below 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$3,702,610 excess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$2,414,236 excess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$373,891 excess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760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Actual 20% below 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$7,405,221 excess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$4,828,472 excess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$747,782 excess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779769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B53C6-7CB7-3918-F1A5-E6B2351B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39C64-98C2-56A7-6551-2A63DE45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Statutory Senior and Residential Exemptions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058DD-6EB7-2743-6D42-4D94F829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6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7942-2ED1-9A5E-B020-4D3B003AE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Possible effects of residential exemption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37746-439E-F7F1-03EA-DD3C998208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Reference: The Lexington Select Board’s Residential Exemption Policy Study Committee (Ad Hoc), </a:t>
            </a:r>
            <a:r>
              <a:rPr lang="en-US" i="1" dirty="0"/>
              <a:t>An Examination of Residential Property Tax Exemptions for the Town of Lexington, Massachusetts</a:t>
            </a:r>
            <a:r>
              <a:rPr lang="en-US" dirty="0"/>
              <a:t>, April 2019.</a:t>
            </a:r>
          </a:p>
          <a:p>
            <a:pPr marL="0" indent="0">
              <a:buNone/>
            </a:pPr>
            <a:r>
              <a:rPr lang="en-US" b="1" dirty="0"/>
              <a:t>Indirect effects:</a:t>
            </a:r>
          </a:p>
          <a:p>
            <a:pPr marL="0" indent="0">
              <a:buNone/>
            </a:pPr>
            <a:r>
              <a:rPr lang="en-US" dirty="0"/>
              <a:t>Expect little impact on out-migration, demand for higher-priced homes, activity of developers.</a:t>
            </a:r>
          </a:p>
          <a:p>
            <a:pPr marL="0" indent="0">
              <a:buNone/>
            </a:pPr>
            <a:r>
              <a:rPr lang="en-US" dirty="0"/>
              <a:t>Incentive to convert rental apartments to condos.</a:t>
            </a:r>
          </a:p>
          <a:p>
            <a:pPr marL="0" indent="0">
              <a:buNone/>
            </a:pPr>
            <a:r>
              <a:rPr lang="en-US" dirty="0"/>
              <a:t>Incentive to convert rental houses to owner-occupied.</a:t>
            </a:r>
          </a:p>
          <a:p>
            <a:pPr marL="0" indent="0">
              <a:buNone/>
            </a:pPr>
            <a:r>
              <a:rPr lang="en-US" dirty="0"/>
              <a:t>A shrinking rental market could increase rents.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6D0AD-FB70-2554-2D59-2413D8D085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Shift in property tax could be capitalized into home values as measured by sale prices: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Lower-value homes would increase in price.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Higher-value homes would decrease in price.</a:t>
            </a:r>
          </a:p>
          <a:p>
            <a:pPr marL="0" indent="0">
              <a:buNone/>
            </a:pPr>
            <a:r>
              <a:rPr lang="en-US" dirty="0"/>
              <a:t>Capitalization would reduce the benefit to current residents and even further reduce the benefit to new buyers of lower-value homes (because of increased prices).</a:t>
            </a:r>
          </a:p>
          <a:p>
            <a:pPr marL="0" indent="0">
              <a:buNone/>
            </a:pPr>
            <a:r>
              <a:rPr lang="en-US" dirty="0"/>
              <a:t>Estimated 28% of the residential exemption’s effect would be canceled by changes in property values.</a:t>
            </a:r>
          </a:p>
          <a:p>
            <a:pPr marL="0" indent="0">
              <a:buNone/>
            </a:pPr>
            <a:r>
              <a:rPr lang="en-US" dirty="0"/>
              <a:t>Expert panel recommended means-tested approach and greater promotion of tax deferral.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2EA83-F14E-74C3-5569-C42ECB1F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E642D-3D3B-760E-1652-A84DD0E7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Statutory Senior and Residential Exemptions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C98C9-1C06-8EFD-11F8-212694C25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58D0-0E29-B7D7-5D78-8421A023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Exemptions for seniors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3EBB0-14F4-94FB-60D6-A12777FBD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B21D530-C24E-D15F-60A9-8555BFDD2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584242"/>
              </p:ext>
            </p:extLst>
          </p:nvPr>
        </p:nvGraphicFramePr>
        <p:xfrm>
          <a:off x="1405254" y="1811868"/>
          <a:ext cx="9529446" cy="3979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64410">
                  <a:extLst>
                    <a:ext uri="{9D8B030D-6E8A-4147-A177-3AD203B41FA5}">
                      <a16:colId xmlns:a16="http://schemas.microsoft.com/office/drawing/2014/main" val="1398743823"/>
                    </a:ext>
                  </a:extLst>
                </a:gridCol>
                <a:gridCol w="2279082">
                  <a:extLst>
                    <a:ext uri="{9D8B030D-6E8A-4147-A177-3AD203B41FA5}">
                      <a16:colId xmlns:a16="http://schemas.microsoft.com/office/drawing/2014/main" val="1102409207"/>
                    </a:ext>
                  </a:extLst>
                </a:gridCol>
                <a:gridCol w="2103592">
                  <a:extLst>
                    <a:ext uri="{9D8B030D-6E8A-4147-A177-3AD203B41FA5}">
                      <a16:colId xmlns:a16="http://schemas.microsoft.com/office/drawing/2014/main" val="1927247408"/>
                    </a:ext>
                  </a:extLst>
                </a:gridCol>
                <a:gridCol w="2382362">
                  <a:extLst>
                    <a:ext uri="{9D8B030D-6E8A-4147-A177-3AD203B41FA5}">
                      <a16:colId xmlns:a16="http://schemas.microsoft.com/office/drawing/2014/main" val="3921071411"/>
                    </a:ext>
                  </a:extLst>
                </a:gridCol>
              </a:tblGrid>
              <a:tr h="27454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Concord Means-Tested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Clause 41C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Clause 41C½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72706"/>
                  </a:ext>
                </a:extLst>
              </a:tr>
              <a:tr h="334028">
                <a:tc>
                  <a:txBody>
                    <a:bodyPr/>
                    <a:lstStyle/>
                    <a:p>
                      <a:r>
                        <a:rPr lang="en-US" sz="1400" dirty="0"/>
                        <a:t>Availability</a:t>
                      </a:r>
                    </a:p>
                  </a:txBody>
                  <a:tcPr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Now</a:t>
                      </a:r>
                    </a:p>
                  </a:txBody>
                  <a:tcPr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Now</a:t>
                      </a:r>
                    </a:p>
                  </a:txBody>
                  <a:tcPr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FY2025 or later</a:t>
                      </a:r>
                    </a:p>
                  </a:txBody>
                  <a:tcPr marB="27432"/>
                </a:tc>
                <a:extLst>
                  <a:ext uri="{0D108BD9-81ED-4DB2-BD59-A6C34878D82A}">
                    <a16:rowId xmlns:a16="http://schemas.microsoft.com/office/drawing/2014/main" val="561829428"/>
                  </a:ext>
                </a:extLst>
              </a:tr>
              <a:tr h="334028">
                <a:tc>
                  <a:txBody>
                    <a:bodyPr/>
                    <a:lstStyle/>
                    <a:p>
                      <a:r>
                        <a:rPr lang="en-US" sz="1400" dirty="0"/>
                        <a:t>Number eligible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&lt;1540 (est.)</a:t>
                      </a: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42826079"/>
                  </a:ext>
                </a:extLst>
              </a:tr>
              <a:tr h="334028">
                <a:tc>
                  <a:txBody>
                    <a:bodyPr/>
                    <a:lstStyle/>
                    <a:p>
                      <a:r>
                        <a:rPr lang="en-US" sz="1400" dirty="0"/>
                        <a:t>Benefit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Up to 50% of tax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$1000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Determined by %</a:t>
                      </a: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68009516"/>
                  </a:ext>
                </a:extLst>
              </a:tr>
              <a:tr h="334028">
                <a:tc>
                  <a:txBody>
                    <a:bodyPr/>
                    <a:lstStyle/>
                    <a:p>
                      <a:r>
                        <a:rPr lang="en-US" sz="1400" dirty="0"/>
                        <a:t>Who qualifies</a:t>
                      </a:r>
                    </a:p>
                  </a:txBody>
                  <a:tcPr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Minimum age 65(*), 10-year(*) domicile in MA, owner-occupant for 5 years</a:t>
                      </a:r>
                    </a:p>
                  </a:txBody>
                  <a:tcPr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877563"/>
                  </a:ext>
                </a:extLst>
              </a:tr>
              <a:tr h="334028">
                <a:tc>
                  <a:txBody>
                    <a:bodyPr/>
                    <a:lstStyle/>
                    <a:p>
                      <a:r>
                        <a:rPr lang="en-US" sz="1400" dirty="0"/>
                        <a:t>Income limit, single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$64,000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$27,147</a:t>
                      </a:r>
                      <a:endParaRPr lang="en-US" sz="1400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$64,000</a:t>
                      </a: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1586612450"/>
                  </a:ext>
                </a:extLst>
              </a:tr>
              <a:tr h="334028">
                <a:tc>
                  <a:txBody>
                    <a:bodyPr/>
                    <a:lstStyle/>
                    <a:p>
                      <a:r>
                        <a:rPr lang="en-US" sz="1400" dirty="0"/>
                        <a:t>… head of household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$80,000</a:t>
                      </a:r>
                      <a:endParaRPr lang="en-US" sz="1400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$27,147</a:t>
                      </a:r>
                      <a:endParaRPr lang="en-US" sz="1400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$80,000</a:t>
                      </a:r>
                      <a:endParaRPr lang="en-US" sz="1400" dirty="0"/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1844589000"/>
                  </a:ext>
                </a:extLst>
              </a:tr>
              <a:tr h="334028">
                <a:tc>
                  <a:txBody>
                    <a:bodyPr/>
                    <a:lstStyle/>
                    <a:p>
                      <a:r>
                        <a:rPr lang="en-US" sz="1400" dirty="0"/>
                        <a:t>… filing jointly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$96,000</a:t>
                      </a:r>
                      <a:endParaRPr lang="en-US" sz="1400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$40,718</a:t>
                      </a:r>
                      <a:endParaRPr lang="en-US" sz="1400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$96,000</a:t>
                      </a:r>
                      <a:endParaRPr lang="en-US" sz="1400" dirty="0"/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173295631"/>
                  </a:ext>
                </a:extLst>
              </a:tr>
              <a:tr h="334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Property value limit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$1,169,500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</a:t>
                      </a: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2803272223"/>
                  </a:ext>
                </a:extLst>
              </a:tr>
              <a:tr h="334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Other assets limit, single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$275,000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$55,297</a:t>
                      </a:r>
                      <a:endParaRPr lang="en-US" sz="1400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</a:t>
                      </a: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3968708543"/>
                  </a:ext>
                </a:extLst>
              </a:tr>
              <a:tr h="334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… married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$275,000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$74,656</a:t>
                      </a:r>
                      <a:endParaRPr lang="en-US" sz="1400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</a:t>
                      </a: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3865455838"/>
                  </a:ext>
                </a:extLst>
              </a:tr>
              <a:tr h="334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When total of exemptions is known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Before setting tax rate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After setting tax rate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After setting tax rate</a:t>
                      </a: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175956053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F15EC1-2AC3-0810-97DB-51A056F6FD4D}"/>
              </a:ext>
            </a:extLst>
          </p:cNvPr>
          <p:cNvSpPr txBox="1"/>
          <p:nvPr/>
        </p:nvSpPr>
        <p:spPr>
          <a:xfrm>
            <a:off x="2468191" y="5866954"/>
            <a:ext cx="8626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(*) Clause 41C½ minimum age is 70 but can be reduced to 65 by Town Meeting; domicile can be reduced to 5 years.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5FD0E-0DDB-8A41-FC80-CA406E0CF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7BA1EE9-5584-1069-67C6-08B1DFEE6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Statutory Senior and Residential Exemptions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F5AD64-6427-1297-4F96-A9404605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8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Clause 41C½ exemption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400" dirty="0"/>
              <a:t>Clause 41C½ is a statutory exemption available to all cities and towns in Massachusetts.</a:t>
            </a:r>
          </a:p>
          <a:p>
            <a:pPr lvl="0"/>
            <a:r>
              <a:rPr lang="en-US" sz="2400" dirty="0"/>
              <a:t>It is similar to the Residential Exemption, but with these differences:</a:t>
            </a:r>
          </a:p>
          <a:p>
            <a:pPr lvl="1"/>
            <a:r>
              <a:rPr lang="en-US" sz="2200" dirty="0"/>
              <a:t>Only resident homeowners 70 years or older are eligible</a:t>
            </a:r>
            <a:br>
              <a:rPr lang="en-US" sz="2200" dirty="0"/>
            </a:br>
            <a:r>
              <a:rPr lang="en-US" sz="2200" dirty="0"/>
              <a:t>(can be reduced to 65 years by local option)</a:t>
            </a:r>
          </a:p>
          <a:p>
            <a:pPr lvl="1"/>
            <a:r>
              <a:rPr lang="en-US" sz="2200" dirty="0"/>
              <a:t>Applicant must have lived 5 years in the same property</a:t>
            </a:r>
          </a:p>
          <a:p>
            <a:pPr lvl="1"/>
            <a:r>
              <a:rPr lang="en-US" sz="2200" dirty="0"/>
              <a:t>Applicant must have lived 10 years in Massachusetts</a:t>
            </a:r>
            <a:br>
              <a:rPr lang="en-US" sz="2200" dirty="0"/>
            </a:br>
            <a:r>
              <a:rPr lang="en-US" sz="2200" dirty="0"/>
              <a:t>(can be reduced to 5 years by local option)</a:t>
            </a:r>
          </a:p>
          <a:p>
            <a:pPr lvl="1"/>
            <a:r>
              <a:rPr lang="en-US" sz="2200" dirty="0"/>
              <a:t>There are income limits for eligibility (can be adjusted by local option)</a:t>
            </a:r>
          </a:p>
          <a:p>
            <a:pPr lvl="1"/>
            <a:r>
              <a:rPr lang="en-US" sz="2200" dirty="0"/>
              <a:t>Only 5% or less of the average residential property value can be exempted</a:t>
            </a:r>
            <a:br>
              <a:rPr lang="en-US" sz="2200" dirty="0"/>
            </a:br>
            <a:r>
              <a:rPr lang="en-US" sz="2200" dirty="0"/>
              <a:t>(can be increased to 20% by local option)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615950" indent="-342900">
              <a:spcAft>
                <a:spcPts val="1200"/>
              </a:spcAft>
            </a:pPr>
            <a:endParaRPr lang="en-US" sz="1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E316CB-9C59-0FA2-C866-9332061C6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8F1A26-C77D-15B7-5FC4-F8FF37170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Statutory Senior and Residential Exemptions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5613E-E77D-B2A3-FABF-05262AE1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Procedure to adopt Clause 41C½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66308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0000"/>
              </a:lnSpc>
            </a:pPr>
            <a:r>
              <a:rPr lang="en-US" sz="2400" dirty="0"/>
              <a:t>Clause 41C½ must be accepted by a vote at the polls during a regular town election using language dictated by statute.</a:t>
            </a:r>
          </a:p>
          <a:p>
            <a:pPr lvl="0"/>
            <a:r>
              <a:rPr lang="en-US" sz="2400" dirty="0"/>
              <a:t>Town meeting may then decide</a:t>
            </a:r>
          </a:p>
          <a:p>
            <a:pPr lvl="1"/>
            <a:r>
              <a:rPr lang="en-US" sz="2200" dirty="0"/>
              <a:t>To lower the minimum age to 65</a:t>
            </a:r>
          </a:p>
          <a:p>
            <a:pPr lvl="1"/>
            <a:r>
              <a:rPr lang="en-US" sz="2200" dirty="0"/>
              <a:t>To reduce the in-state residence requirement to 5 years</a:t>
            </a:r>
          </a:p>
          <a:p>
            <a:pPr lvl="1"/>
            <a:r>
              <a:rPr lang="en-US" sz="2200" dirty="0"/>
              <a:t>To raise the exemption to up to 20% of the average value</a:t>
            </a:r>
          </a:p>
          <a:p>
            <a:pPr lvl="1"/>
            <a:r>
              <a:rPr lang="en-US" sz="2200" dirty="0"/>
              <a:t>To adjust income limits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 earliest year for which Concord could adopt Clause 41C½ is FY2025</a:t>
            </a:r>
            <a:br>
              <a:rPr lang="en-US" sz="2400" dirty="0"/>
            </a:br>
            <a:r>
              <a:rPr lang="en-US" sz="2400" dirty="0"/>
              <a:t>(the tax year starting on July 1, 2024).</a:t>
            </a:r>
          </a:p>
          <a:p>
            <a:pPr lvl="1"/>
            <a:r>
              <a:rPr lang="en-US" sz="2200" dirty="0"/>
              <a:t>Vote to accept in March 2024 town election</a:t>
            </a:r>
          </a:p>
          <a:p>
            <a:pPr lvl="1"/>
            <a:r>
              <a:rPr lang="en-US" sz="2200" dirty="0"/>
              <a:t>Change limits as allowed by law at April 2024 Annual Town Meeting</a:t>
            </a:r>
          </a:p>
          <a:p>
            <a:r>
              <a:rPr lang="en-US" sz="2400" dirty="0"/>
              <a:t>Clause 41C½ would then replace Clause 41C, which could no longer be granted.</a:t>
            </a:r>
          </a:p>
          <a:p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615950" indent="-342900">
              <a:spcAft>
                <a:spcPts val="1200"/>
              </a:spcAft>
            </a:pPr>
            <a:endParaRPr lang="en-US" sz="1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05976E-F8B5-0D3C-E8C6-60F33962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A5B149-F3BD-2102-BB46-082C60A7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Statutory Senior and Residential Exemptions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E6EB9-CC95-DCD7-750C-300C4B86B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5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Roadmap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In this presentation, we will examine:</a:t>
            </a:r>
          </a:p>
          <a:p>
            <a:pPr marL="635508" lvl="1" indent="-342900"/>
            <a:r>
              <a:rPr lang="en-US" sz="2200" dirty="0"/>
              <a:t>Demographics of the Town of Concord (households, age, income)</a:t>
            </a:r>
          </a:p>
          <a:p>
            <a:pPr marL="635508" lvl="1" indent="-342900"/>
            <a:r>
              <a:rPr lang="en-US" sz="2000" dirty="0"/>
              <a:t>D</a:t>
            </a:r>
            <a:r>
              <a:rPr lang="en-US" sz="2200" dirty="0"/>
              <a:t>istribution of property value among residential properties</a:t>
            </a:r>
          </a:p>
          <a:p>
            <a:pPr marL="635508" lvl="1" indent="-342900"/>
            <a:r>
              <a:rPr lang="en-US" sz="2200" dirty="0"/>
              <a:t>Existing policies affecting the tax burden on households</a:t>
            </a:r>
          </a:p>
          <a:p>
            <a:pPr marL="635508" lvl="1" indent="-342900"/>
            <a:r>
              <a:rPr lang="en-US" sz="2200" dirty="0"/>
              <a:t>A</a:t>
            </a:r>
            <a:r>
              <a:rPr lang="en-US" sz="2400" dirty="0"/>
              <a:t>lternatives to the existing policies</a:t>
            </a:r>
          </a:p>
          <a:p>
            <a:pPr marL="635508" lvl="1" indent="-342900"/>
            <a:r>
              <a:rPr lang="en-US" sz="2200" dirty="0"/>
              <a:t>Implementation, benefits, costs, and risks of the Residential Exemption</a:t>
            </a:r>
          </a:p>
          <a:p>
            <a:pPr marL="635508" lvl="1" indent="-342900"/>
            <a:r>
              <a:rPr lang="en-US" sz="2200" dirty="0"/>
              <a:t>Implementation, benefits, costs, and risks of Clause 41C½</a:t>
            </a:r>
          </a:p>
          <a:p>
            <a:endParaRPr lang="en-US" sz="2400" dirty="0"/>
          </a:p>
          <a:p>
            <a:pPr lvl="0"/>
            <a:endParaRPr lang="en-US" sz="1600" dirty="0"/>
          </a:p>
          <a:p>
            <a:pPr marL="0" lvl="0" indent="0">
              <a:buNone/>
            </a:pPr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615950" indent="-342900">
              <a:spcAft>
                <a:spcPts val="1200"/>
              </a:spcAft>
            </a:pPr>
            <a:endParaRPr lang="en-US" sz="1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3E679-D303-BC5C-080E-1BCDBF58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AEDA7-C35C-E8BA-F761-0E0B1B289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Statutory Senior and Residential Exemptions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3700A-A0F7-CA8F-427D-3F066FF2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One town has adopted Clause 41C½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Ashland is the only municipality that has adopted Clause 41C½.</a:t>
            </a:r>
          </a:p>
          <a:p>
            <a:pPr marL="0" indent="0">
              <a:buNone/>
            </a:pPr>
            <a:r>
              <a:rPr lang="en-US" sz="2400" dirty="0"/>
              <a:t>The exemption percentage is set each fall by a Special Town Meeting.</a:t>
            </a:r>
          </a:p>
          <a:p>
            <a:pPr marL="292608" lvl="1" indent="0">
              <a:buNone/>
            </a:pPr>
            <a:r>
              <a:rPr lang="en-US" sz="2200" dirty="0"/>
              <a:t>This allows the tax rate to be estimated before setting the percentage.</a:t>
            </a:r>
          </a:p>
          <a:p>
            <a:pPr marL="292608" lvl="1" indent="0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400" dirty="0"/>
              <a:t>Figures for FY2023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	Percentage			 11.25%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	Residential value exempted	$62,031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	Tax exempted			      $854</a:t>
            </a:r>
          </a:p>
          <a:p>
            <a:pPr lvl="0"/>
            <a:endParaRPr lang="en-US" sz="1600" dirty="0"/>
          </a:p>
          <a:p>
            <a:pPr marL="0" lvl="0" indent="0">
              <a:buNone/>
            </a:pPr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615950" indent="-342900">
              <a:spcAft>
                <a:spcPts val="1200"/>
              </a:spcAft>
            </a:pPr>
            <a:endParaRPr lang="en-US" sz="1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3CC188-8581-8B7B-6013-1B0C27426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3F189-E19F-939B-A0BE-20651190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Statutory Senior and Residential Exemptions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A0B2D-81DF-2369-4617-874443ED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Clause 41C½ exemption example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1600" dirty="0"/>
              <a:t>Assumption: 1000 qualifying properties (est. 32% of all senior households, 17% of all residential parcels)</a:t>
            </a: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1600" dirty="0"/>
              <a:t>Rate set by Town Meeting: 8% (minimum amount to decrease tax on the median single-family home by $1000)</a:t>
            </a: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1600" dirty="0"/>
              <a:t>Amount of exemption (estimated from FY23 values): 98,564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Old tax rate: $12.96		New tax rate: $ 13.14 		% increase: 1.4%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Effect on taxpayers</a:t>
            </a:r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615950" indent="-342900">
              <a:spcAft>
                <a:spcPts val="1200"/>
              </a:spcAft>
            </a:pPr>
            <a:endParaRPr lang="en-US" sz="16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B572F1D-638A-B925-5F27-1D80198C3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486050"/>
              </p:ext>
            </p:extLst>
          </p:nvPr>
        </p:nvGraphicFramePr>
        <p:xfrm>
          <a:off x="1097280" y="3483188"/>
          <a:ext cx="9321802" cy="24333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509744639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459579744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565854788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57488801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4603716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61656871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243732755"/>
                    </a:ext>
                  </a:extLst>
                </a:gridCol>
                <a:gridCol w="825502">
                  <a:extLst>
                    <a:ext uri="{9D8B030D-6E8A-4147-A177-3AD203B41FA5}">
                      <a16:colId xmlns:a16="http://schemas.microsoft.com/office/drawing/2014/main" val="990192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Full assessed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Old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New tax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(qualified)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New tax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(not qualified)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85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9072.00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7902.87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-1169.13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9198.00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+126.00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+1.4%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474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12960.00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11844.87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-1115.13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13140.00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+180.00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+1.4%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9099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1169500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15156.72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14072.10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-1084.62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15367.23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+210.51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+1.4%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0594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1400000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18144.00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17100.87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-1043.13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18396.00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+252.00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+1.4%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1273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2500000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32400.00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31554.87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-845.13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+1.4%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3880838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83A99A-1DF2-F2E0-310B-D3500F90A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7E0D8-0022-26BC-CD96-E411FA8F2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Statutory Senior and Residential Exemptions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7B2AA-8B1D-CA66-F4BE-CB503F8E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4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72DA-374E-ACF2-4D7B-6221572F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Clause 41C½ exemption risks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26F86-B1EC-7E7F-A399-23630C980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625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Exposure to errors in estimated % of qualifying properties, tax collected over/under levy: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Initial overlay account balance FY2023:	$2,579,699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Excess levy capacity FY2023:		$5,381,932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DC65F3A-B811-B995-B68C-368E1EECB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02261"/>
              </p:ext>
            </p:extLst>
          </p:nvPr>
        </p:nvGraphicFramePr>
        <p:xfrm>
          <a:off x="1676400" y="2298700"/>
          <a:ext cx="8839200" cy="2804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192415118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648498808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35167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Exemption type and amount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8% exemption,</a:t>
                      </a:r>
                    </a:p>
                    <a:p>
                      <a:pPr algn="ctr"/>
                      <a:r>
                        <a:rPr lang="en-US" sz="1600" dirty="0"/>
                        <a:t>Clause 41C½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4% Residential Exemption (for comparison)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87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1% error (approx. 60 parcels)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$77,345 error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$37,389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156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Actual 10% above 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$773,452 shortfall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$373,891 shortfall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43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Actual 4% above 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$309,381 shortfall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$149,556 shortfall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984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Actual 5% below 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$386,726 excess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$186,946 excess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453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Actual 10% below 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$773,452 excess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$373,891 excess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760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Actual 20% below 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$747,782 excess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779769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CDA2D-58E2-D1F5-5E39-47C588F9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0A396-79E4-CF28-1A78-D53CAE6C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Statutory Senior and Residential Exemptions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AA211-CCC1-B135-7532-E10D4323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7942-2ED1-9A5E-B020-4D3B003AE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Possible effects of Clause 41C½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37746-439E-F7F1-03EA-DD3C998208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Direct effects:</a:t>
            </a:r>
          </a:p>
          <a:p>
            <a:pPr marL="0" indent="0">
              <a:buNone/>
            </a:pPr>
            <a:r>
              <a:rPr lang="en-US" dirty="0"/>
              <a:t>Tax shift reducing lower-income owner-occupant senior households’ tax by a large percentage while increasing other taxpayers’ burden by a small percentage.</a:t>
            </a:r>
          </a:p>
          <a:p>
            <a:pPr marL="0" indent="0">
              <a:buNone/>
            </a:pPr>
            <a:r>
              <a:rPr lang="en-US" dirty="0"/>
              <a:t>Clause 41C would no longer be available and would be entirely replaced by </a:t>
            </a:r>
            <a:r>
              <a:rPr lang="en-US" sz="2000" dirty="0"/>
              <a:t>Clause 41C½.</a:t>
            </a:r>
          </a:p>
          <a:p>
            <a:pPr marL="0" indent="0">
              <a:buNone/>
            </a:pPr>
            <a:r>
              <a:rPr lang="en-US" dirty="0"/>
              <a:t>The town would receive only a fixed reimbursement from the state based on the previous Clause 41C exemptions. This is estimated at $1000 per year.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6D0AD-FB70-2554-2D59-2413D8D085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Indirect effects:</a:t>
            </a:r>
          </a:p>
          <a:p>
            <a:pPr marL="0" indent="0">
              <a:buNone/>
            </a:pPr>
            <a:r>
              <a:rPr lang="en-US" dirty="0"/>
              <a:t>Purchasers of properties currently receiving the exemption would not qualify for the exemption (due to the 5-year occupancy requirement). Therefore:</a:t>
            </a:r>
          </a:p>
          <a:p>
            <a:pPr marL="292608" lvl="1" indent="0">
              <a:buNone/>
            </a:pPr>
            <a:r>
              <a:rPr lang="en-US" dirty="0"/>
              <a:t>Little or no incentive to convert rental apartments to condos or rental houses to owner-occupied.</a:t>
            </a:r>
          </a:p>
          <a:p>
            <a:pPr marL="292608" lvl="1" indent="0">
              <a:buNone/>
            </a:pPr>
            <a:r>
              <a:rPr lang="en-US" dirty="0"/>
              <a:t>Little or no upward pressure on prices of lower-valued homes.</a:t>
            </a:r>
          </a:p>
          <a:p>
            <a:pPr marL="0" indent="0">
              <a:buNone/>
            </a:pPr>
            <a:r>
              <a:rPr lang="en-US" dirty="0"/>
              <a:t>Little downward pressure on prices of higher-valued homes since tax increase is small.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796BA-452F-551A-0CD7-FD1DC5E1E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6FD5C-47A8-38CB-8160-486133D3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Statutory Senior and Residential Exemptions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657C9-1B71-2A09-A225-FD23C66D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1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B18F-81CB-C2C8-AE1C-BBF055941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Comparison of alternatives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E4CDD89-7EA6-9783-B0B5-D1881B3490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40050"/>
              </p:ext>
            </p:extLst>
          </p:nvPr>
        </p:nvGraphicFramePr>
        <p:xfrm>
          <a:off x="1096963" y="1846263"/>
          <a:ext cx="10058400" cy="37033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987357">
                  <a:extLst>
                    <a:ext uri="{9D8B030D-6E8A-4147-A177-3AD203B41FA5}">
                      <a16:colId xmlns:a16="http://schemas.microsoft.com/office/drawing/2014/main" val="2361821524"/>
                    </a:ext>
                  </a:extLst>
                </a:gridCol>
                <a:gridCol w="2397760">
                  <a:extLst>
                    <a:ext uri="{9D8B030D-6E8A-4147-A177-3AD203B41FA5}">
                      <a16:colId xmlns:a16="http://schemas.microsoft.com/office/drawing/2014/main" val="1867381297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492774455"/>
                    </a:ext>
                  </a:extLst>
                </a:gridCol>
                <a:gridCol w="2336483">
                  <a:extLst>
                    <a:ext uri="{9D8B030D-6E8A-4147-A177-3AD203B41FA5}">
                      <a16:colId xmlns:a16="http://schemas.microsoft.com/office/drawing/2014/main" val="1916858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Policy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Residential Exemption implemented rapidly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Residential Exemption implemented gradually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Clause 41C½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6906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Estimated number eligible 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Approx. 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Approx. 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Approx. 1000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7290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Who pays less tax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Owner-occupants of homes in lower 60% of value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Low-income seniors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4593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How much less (first year)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$1000-3200 decrease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(below median value)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$160-360 decrease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(below median value)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&gt;$1000 for homes in lowest 66% of values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883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Who pays more tax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Non-resident owners, landlords,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 owners of homes in upper 30% of value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Younger homeowners, higher-income seniors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39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How much more (first year)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20-40% increase</a:t>
                      </a:r>
                    </a:p>
                    <a:p>
                      <a:pPr algn="ctr"/>
                      <a:r>
                        <a:rPr lang="en-US" sz="1400" dirty="0"/>
                        <a:t>(non-residents)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3-4% increase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(non-residents)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1.4% increase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03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Likely effect on values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Low-valued properties increase in value, high-valued properties decrease, effects on tax burden partially erased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Little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2163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Likely effect on rental availability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Reduced supply due to conversion to owner-occupied units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Little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699961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35287-BF4B-F05F-8B98-F8F8F2DD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399F7C-31DD-A909-4499-8B9FCA5B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Statutory Senior and Residential Exemptions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7BAE5-36E9-8018-0799-31BD3493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1056">
            <a:extLst>
              <a:ext uri="{FF2B5EF4-FFF2-40B4-BE49-F238E27FC236}">
                <a16:creationId xmlns:a16="http://schemas.microsoft.com/office/drawing/2014/main" id="{796CD800-C8BF-41B5-983A-3B3D95FA9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ED36A27B-61AE-4AA1-8BD6-7310E072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61" name="Straight Connector 1060">
            <a:extLst>
              <a:ext uri="{FF2B5EF4-FFF2-40B4-BE49-F238E27FC236}">
                <a16:creationId xmlns:a16="http://schemas.microsoft.com/office/drawing/2014/main" id="{511BC4C5-EB16-4C0B-83E6-96A39848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63" name="Rectangle 1062">
            <a:extLst>
              <a:ext uri="{FF2B5EF4-FFF2-40B4-BE49-F238E27FC236}">
                <a16:creationId xmlns:a16="http://schemas.microsoft.com/office/drawing/2014/main" id="{20E9A622-9996-4927-BBCD-AEE2687B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51DE3FC3-BAC1-4105-9620-4FB64EDCE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590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C7594BB7-E215-A873-1435-10DE6836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516835"/>
            <a:ext cx="3735502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Town of Concord Massachusetts</a:t>
            </a:r>
          </a:p>
        </p:txBody>
      </p:sp>
      <p:sp>
        <p:nvSpPr>
          <p:cNvPr id="75" name="Text Placeholder 3">
            <a:extLst>
              <a:ext uri="{FF2B5EF4-FFF2-40B4-BE49-F238E27FC236}">
                <a16:creationId xmlns:a16="http://schemas.microsoft.com/office/drawing/2014/main" id="{F2BE3C75-F87C-5622-0CBE-AEF9AF4A7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1" y="2690785"/>
            <a:ext cx="3735500" cy="3453517"/>
          </a:xfrm>
        </p:spPr>
        <p:txBody>
          <a:bodyPr vert="horz" lIns="0" tIns="45720" rIns="0" bIns="45720" rtlCol="0">
            <a:normAutofit fontScale="85000" lnSpcReduction="20000"/>
          </a:bodyPr>
          <a:lstStyle/>
          <a:p>
            <a:r>
              <a:rPr lang="en-US" sz="3200" dirty="0">
                <a:solidFill>
                  <a:srgbClr val="FFFFFF"/>
                </a:solidFill>
                <a:latin typeface="+mn-lt"/>
              </a:rPr>
              <a:t>Statutory Senior and Residential Exemptions</a:t>
            </a:r>
          </a:p>
          <a:p>
            <a:endParaRPr lang="en-US" sz="2400" dirty="0"/>
          </a:p>
          <a:p>
            <a:endParaRPr lang="en-US" sz="900" dirty="0"/>
          </a:p>
          <a:p>
            <a:r>
              <a:rPr lang="en-US" sz="1700" u="sng" dirty="0"/>
              <a:t>Board of Assessors</a:t>
            </a:r>
          </a:p>
          <a:p>
            <a:r>
              <a:rPr lang="en-US" sz="1700" dirty="0"/>
              <a:t>David Karr Chairman</a:t>
            </a:r>
          </a:p>
          <a:p>
            <a:r>
              <a:rPr lang="en-US" sz="900" dirty="0"/>
              <a:t>Brendan O’Neill </a:t>
            </a:r>
            <a:r>
              <a:rPr lang="en-US" sz="900" dirty="0" err="1"/>
              <a:t>Kemeza</a:t>
            </a:r>
            <a:endParaRPr lang="en-US" sz="900" dirty="0"/>
          </a:p>
          <a:p>
            <a:r>
              <a:rPr lang="en-US" sz="900" dirty="0"/>
              <a:t>Yanni </a:t>
            </a:r>
            <a:r>
              <a:rPr lang="en-US" sz="900" dirty="0" err="1"/>
              <a:t>Konstantions</a:t>
            </a:r>
            <a:r>
              <a:rPr lang="en-US" sz="900" dirty="0"/>
              <a:t> </a:t>
            </a:r>
            <a:r>
              <a:rPr lang="en-US" sz="900" dirty="0" err="1"/>
              <a:t>Tsitsas</a:t>
            </a:r>
            <a:endParaRPr lang="en-US" sz="900" dirty="0"/>
          </a:p>
          <a:p>
            <a:r>
              <a:rPr lang="en-US" sz="900" dirty="0" err="1"/>
              <a:t>Mera</a:t>
            </a:r>
            <a:r>
              <a:rPr lang="en-US" sz="900" dirty="0"/>
              <a:t> K Tilley</a:t>
            </a:r>
          </a:p>
          <a:p>
            <a:r>
              <a:rPr lang="en-US" sz="900" dirty="0" err="1"/>
              <a:t>Arry</a:t>
            </a:r>
            <a:r>
              <a:rPr lang="en-US" sz="900" dirty="0"/>
              <a:t> Charles</a:t>
            </a:r>
          </a:p>
          <a:p>
            <a:endParaRPr lang="en-US" sz="900" dirty="0"/>
          </a:p>
          <a:p>
            <a:r>
              <a:rPr lang="en-US" sz="900" u="sng" dirty="0"/>
              <a:t>Office Staff</a:t>
            </a:r>
          </a:p>
          <a:p>
            <a:r>
              <a:rPr lang="en-US" sz="900" dirty="0"/>
              <a:t>Meredith Stone Town Assessor</a:t>
            </a:r>
          </a:p>
          <a:p>
            <a:r>
              <a:rPr lang="en-US" sz="900" dirty="0"/>
              <a:t>Lee Phalen</a:t>
            </a:r>
          </a:p>
          <a:p>
            <a:r>
              <a:rPr lang="en-US" sz="900" dirty="0"/>
              <a:t>Carolyn Dee</a:t>
            </a:r>
          </a:p>
          <a:p>
            <a:r>
              <a:rPr lang="en-US" sz="900" dirty="0"/>
              <a:t>Michael Gibbons</a:t>
            </a:r>
          </a:p>
          <a:p>
            <a:r>
              <a:rPr lang="en-US" sz="900" dirty="0"/>
              <a:t>4-3-2023</a:t>
            </a:r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CEF02B21-6D04-4A6A-B03E-CF7642D5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679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9" name="Rectangle 1068">
            <a:extLst>
              <a:ext uri="{FF2B5EF4-FFF2-40B4-BE49-F238E27FC236}">
                <a16:creationId xmlns:a16="http://schemas.microsoft.com/office/drawing/2014/main" id="{97E39010-823C-439A-B438-FEEDF5490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6279" y="0"/>
            <a:ext cx="3610035" cy="3355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ECBBD0E-0BDC-4EE7-1C9D-2E8DE9366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8619" b="-2"/>
          <a:stretch/>
        </p:blipFill>
        <p:spPr bwMode="auto">
          <a:xfrm>
            <a:off x="8576279" y="10"/>
            <a:ext cx="3610035" cy="335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Placeholder 5" descr="A picture containing tree, outdoor, sky, mountain&#10;&#10;Description automatically generated">
            <a:extLst>
              <a:ext uri="{FF2B5EF4-FFF2-40B4-BE49-F238E27FC236}">
                <a16:creationId xmlns:a16="http://schemas.microsoft.com/office/drawing/2014/main" id="{05A215B6-4F98-F80E-81A6-CCCE1D12F0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1" r="-2" b="5160"/>
          <a:stretch/>
        </p:blipFill>
        <p:spPr>
          <a:xfrm>
            <a:off x="4812161" y="3504904"/>
            <a:ext cx="7374154" cy="3353096"/>
          </a:xfrm>
          <a:prstGeom prst="rect">
            <a:avLst/>
          </a:prstGeom>
        </p:spPr>
      </p:pic>
      <p:pic>
        <p:nvPicPr>
          <p:cNvPr id="5" name="Picture 4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92CC946F-E497-8722-520C-B535265F1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83" y="0"/>
            <a:ext cx="3945809" cy="3428999"/>
          </a:xfrm>
          <a:prstGeom prst="rect">
            <a:avLst/>
          </a:prstGeom>
        </p:spPr>
      </p:pic>
      <p:pic>
        <p:nvPicPr>
          <p:cNvPr id="8" name="Picture 7" descr="A picture containing outdoor, snow, person, group&#10;&#10;Description automatically generated">
            <a:extLst>
              <a:ext uri="{FF2B5EF4-FFF2-40B4-BE49-F238E27FC236}">
                <a16:creationId xmlns:a16="http://schemas.microsoft.com/office/drawing/2014/main" id="{89AB8453-026E-35E1-4C13-06A29C6D9B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56" y="102451"/>
            <a:ext cx="2286000" cy="142154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22F82B-8E73-ECD6-4C77-E087FA30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470636-CBF4-C417-0C80-7513B6BF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Statutory Senior and Residential Exemptions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20856-6A39-D58F-93BD-F2B253D5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1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Demographics of Concord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206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16% of households are seniors living alone (2012-2016)</a:t>
            </a:r>
          </a:p>
          <a:p>
            <a:pPr marL="0" indent="0">
              <a:buNone/>
            </a:pPr>
            <a:r>
              <a:rPr lang="en-US" sz="2400" dirty="0"/>
              <a:t>	42% of senior households have income below $75,000 (2012-2016)</a:t>
            </a:r>
          </a:p>
          <a:p>
            <a:pPr marL="0" indent="0">
              <a:buNone/>
            </a:pPr>
            <a:br>
              <a:rPr lang="en-US" sz="1400" dirty="0"/>
            </a:br>
            <a:r>
              <a:rPr lang="en-US" sz="1400" dirty="0"/>
              <a:t>Sources:	https://www.census.gov/quickfacts/concordtownmiddlesexcountymassachusetts 	https://cleargov.com/massachusetts/middlesex/town/concord/demographics</a:t>
            </a:r>
            <a:br>
              <a:rPr lang="en-US" sz="1400" dirty="0"/>
            </a:br>
            <a:r>
              <a:rPr lang="en-US" sz="1400" dirty="0"/>
              <a:t>	http://www.housing.ma/concord/report </a:t>
            </a:r>
            <a:br>
              <a:rPr lang="en-US" sz="1400" dirty="0"/>
            </a:br>
            <a:r>
              <a:rPr lang="en-US" sz="1400" dirty="0"/>
              <a:t>	https://www.rhsohousing.org/sites/g/files/vyhlif421/f/uploads/concord_infographic_final.pdf</a:t>
            </a:r>
            <a:endParaRPr lang="en-US" sz="1600" dirty="0"/>
          </a:p>
          <a:p>
            <a:pPr marL="0" lvl="0" indent="0">
              <a:buNone/>
            </a:pPr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615950" indent="-342900">
              <a:spcAft>
                <a:spcPts val="1200"/>
              </a:spcAft>
            </a:pPr>
            <a:endParaRPr lang="en-US" sz="16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8AEA7C-C661-90DC-2B22-B3DE58D6B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155715"/>
              </p:ext>
            </p:extLst>
          </p:nvPr>
        </p:nvGraphicFramePr>
        <p:xfrm>
          <a:off x="2032000" y="1845734"/>
          <a:ext cx="8127999" cy="22250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192954">
                  <a:extLst>
                    <a:ext uri="{9D8B030D-6E8A-4147-A177-3AD203B41FA5}">
                      <a16:colId xmlns:a16="http://schemas.microsoft.com/office/drawing/2014/main" val="1771421948"/>
                    </a:ext>
                  </a:extLst>
                </a:gridCol>
                <a:gridCol w="1922584">
                  <a:extLst>
                    <a:ext uri="{9D8B030D-6E8A-4147-A177-3AD203B41FA5}">
                      <a16:colId xmlns:a16="http://schemas.microsoft.com/office/drawing/2014/main" val="1398516710"/>
                    </a:ext>
                  </a:extLst>
                </a:gridCol>
                <a:gridCol w="2012461">
                  <a:extLst>
                    <a:ext uri="{9D8B030D-6E8A-4147-A177-3AD203B41FA5}">
                      <a16:colId xmlns:a16="http://schemas.microsoft.com/office/drawing/2014/main" val="677277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 65+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290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Population (2020)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18,466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3,655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327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Number of households (2020)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6,357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(est.) 3,080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56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% Home owners (2017-2021)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74.6%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8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Median income (2017-2021, 2021 dollars)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$169,335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065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Median income (2012-2016)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$138,661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82272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2DF78F-1E51-6237-B21D-7DA9CD7B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10756-B026-258D-B799-A9D951C6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Statutory Senior and Residential Exemptions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21E5D-8317-2864-80C8-641A49F7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1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Property values and taxes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Distribution of property values of single-family homes:</a:t>
            </a:r>
          </a:p>
          <a:p>
            <a:pPr marL="0" lvl="0" indent="0" defTabSz="7315200">
              <a:buNone/>
              <a:tabLst>
                <a:tab pos="5486400" algn="r"/>
                <a:tab pos="7315200" algn="r"/>
              </a:tabLst>
            </a:pPr>
            <a:r>
              <a:rPr lang="en-US" sz="2400" dirty="0"/>
              <a:t>	Approximately   4% are valued under	$700,000</a:t>
            </a:r>
          </a:p>
          <a:p>
            <a:pPr marL="0" lvl="0" indent="0" defTabSz="7315200">
              <a:buNone/>
              <a:tabLst>
                <a:tab pos="5486400" algn="r"/>
                <a:tab pos="7315200" algn="r"/>
              </a:tabLst>
            </a:pPr>
            <a:r>
              <a:rPr lang="en-US" sz="2400" dirty="0"/>
              <a:t>	Approximately 33% are valued under 	$1,000,000</a:t>
            </a:r>
          </a:p>
          <a:p>
            <a:pPr marL="0" lvl="0" indent="0" defTabSz="7315200">
              <a:buNone/>
              <a:tabLst>
                <a:tab pos="5486400" algn="r"/>
                <a:tab pos="7315200" algn="r"/>
              </a:tabLst>
            </a:pPr>
            <a:r>
              <a:rPr lang="en-US" sz="2400" dirty="0"/>
              <a:t>	50% are valued under	$1,169,500</a:t>
            </a:r>
          </a:p>
          <a:p>
            <a:pPr marL="0" lvl="0" indent="0" defTabSz="7315200">
              <a:buNone/>
              <a:tabLst>
                <a:tab pos="5486400" algn="r"/>
                <a:tab pos="7315200" algn="r"/>
              </a:tabLst>
            </a:pPr>
            <a:r>
              <a:rPr lang="en-US" sz="2400" dirty="0"/>
              <a:t>	Approximately 66% are valued under 	$1,400,000</a:t>
            </a:r>
          </a:p>
          <a:p>
            <a:pPr marL="0" lvl="0" indent="0" defTabSz="7315200">
              <a:buNone/>
              <a:tabLst>
                <a:tab pos="5486400" algn="r"/>
                <a:tab pos="7315200" algn="r"/>
              </a:tabLst>
            </a:pPr>
            <a:r>
              <a:rPr lang="en-US" sz="2400" dirty="0"/>
              <a:t>	Approximately 94% are valued under 	$2,500,000</a:t>
            </a:r>
          </a:p>
          <a:p>
            <a:pPr marL="0" lvl="0" indent="0" defTabSz="7315200">
              <a:buNone/>
              <a:tabLst>
                <a:tab pos="5486400" algn="r"/>
                <a:tab pos="7315200" algn="r"/>
              </a:tabLst>
            </a:pPr>
            <a:r>
              <a:rPr lang="en-US" sz="2400" dirty="0"/>
              <a:t>Under the FY2023 tax policy, all properties are taxed at $12.96/1000 in exact proportion to the property value.</a:t>
            </a:r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lvl="0"/>
            <a:endParaRPr lang="en-US" sz="1600" dirty="0"/>
          </a:p>
          <a:p>
            <a:pPr marL="0" lvl="0" indent="0">
              <a:buNone/>
            </a:pPr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615950" indent="-342900">
              <a:spcAft>
                <a:spcPts val="1200"/>
              </a:spcAft>
            </a:pPr>
            <a:endParaRPr lang="en-US" sz="1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3AF15F-61AB-13F0-58A9-5FF7CD4E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8095E-972B-8485-6680-0D843A84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Statutory Senior and Residential Exemptions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30C3F-0610-819B-542F-265CB378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Mechanisms for shifting the burden of property taxes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22627B-5E29-E9FD-A566-1E3873AF7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Currently Implemented</a:t>
            </a:r>
          </a:p>
        </p:txBody>
      </p:sp>
      <p:sp>
        <p:nvSpPr>
          <p:cNvPr id="6147" name="Rectangl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Senior Means-Tested Exemption</a:t>
            </a:r>
          </a:p>
          <a:p>
            <a:pPr lvl="0"/>
            <a:r>
              <a:rPr lang="en-US" sz="2400" dirty="0"/>
              <a:t>Clause 41C (senior)</a:t>
            </a:r>
          </a:p>
          <a:p>
            <a:pPr lvl="0"/>
            <a:r>
              <a:rPr lang="en-US" sz="2400" dirty="0"/>
              <a:t>Clause 17D (senior) </a:t>
            </a:r>
          </a:p>
          <a:p>
            <a:pPr lvl="0"/>
            <a:r>
              <a:rPr lang="en-US" sz="2400" dirty="0"/>
              <a:t>Clauses 22, 22A,B,C,D,E (veteran)</a:t>
            </a:r>
          </a:p>
          <a:p>
            <a:pPr lvl="0"/>
            <a:r>
              <a:rPr lang="en-US" sz="2400" dirty="0"/>
              <a:t>Clause 37A (blind)</a:t>
            </a:r>
          </a:p>
          <a:p>
            <a:pPr lvl="0"/>
            <a:r>
              <a:rPr lang="en-US" sz="2400" dirty="0"/>
              <a:t>Clauses 18 (hardship)</a:t>
            </a:r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615950" indent="-342900">
              <a:spcAft>
                <a:spcPts val="1200"/>
              </a:spcAft>
            </a:pP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AB8E0-D638-CB73-ABA4-B1514F259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Possible to implement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DD23C4-7995-1D39-6261-96F5B01B7E9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Split rate (residential vs. commercial)</a:t>
            </a:r>
          </a:p>
          <a:p>
            <a:r>
              <a:rPr lang="en-US" sz="2400" dirty="0"/>
              <a:t>Residential exemption (lower-valued vs. higher-valued properties, non-residents, and rentals)</a:t>
            </a:r>
          </a:p>
          <a:p>
            <a:r>
              <a:rPr lang="en-US" sz="2400" dirty="0"/>
              <a:t>Clause 41C½ (senior)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7C28C-EF50-C938-7328-4647FACFFD2D}"/>
              </a:ext>
            </a:extLst>
          </p:cNvPr>
          <p:cNvSpPr txBox="1"/>
          <p:nvPr/>
        </p:nvSpPr>
        <p:spPr>
          <a:xfrm>
            <a:off x="6688997" y="4955086"/>
            <a:ext cx="3995606" cy="10054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The benefits and costs of a split rate have been well-studied and will not be considered in this presentation.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974D1-794B-1ADD-2FCE-ED618B4C9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EBC0D1-21DA-B9A6-BBA6-3FD3101DC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Statutory Senior and Residential Exemptions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E5CFEB-AE3F-6D5C-6F9F-B4E53D2E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Residential Exemption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400" dirty="0"/>
              <a:t>The Residential Exemption is a policy available to all cities and towns in Massachusetts.</a:t>
            </a:r>
          </a:p>
          <a:p>
            <a:pPr lvl="0"/>
            <a:r>
              <a:rPr lang="en-US" sz="2400" dirty="0"/>
              <a:t>Massachusetts law requires the Select Board to decide each year:</a:t>
            </a:r>
          </a:p>
          <a:p>
            <a:pPr lvl="1"/>
            <a:r>
              <a:rPr lang="en-US" sz="2400" dirty="0"/>
              <a:t>Whether to adopt the Residential Exemption.</a:t>
            </a:r>
          </a:p>
          <a:p>
            <a:pPr lvl="1"/>
            <a:r>
              <a:rPr lang="en-US" sz="2400" dirty="0"/>
              <a:t>If the Residential Exemption is adopted, the amount of the exemption.</a:t>
            </a:r>
          </a:p>
          <a:p>
            <a:pPr lvl="0"/>
            <a:r>
              <a:rPr lang="en-US" sz="2400" dirty="0"/>
              <a:t>In order to qualify for an exemption, a residential parcel must be the owner's principal place of residence as of January 1 in the previous fiscal year, as used for state income tax purposes.</a:t>
            </a:r>
          </a:p>
          <a:p>
            <a:pPr lvl="0"/>
            <a:r>
              <a:rPr lang="en-US" sz="2400" dirty="0"/>
              <a:t>The Residential Exemption increases the residential tax rate. It is a tax shift from the exempt portion of qualified properties to the non-exempt portions of all residential properties.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615950" indent="-342900">
              <a:spcAft>
                <a:spcPts val="1200"/>
              </a:spcAft>
            </a:pPr>
            <a:endParaRPr lang="en-US" sz="1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D8048F-9F2E-BDBC-DFDF-2ED41D13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DB3CE9-D86D-A83A-4722-286D39E1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Statutory Senior and Residential Exemptions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FCA0D-044C-3E60-56E5-B7A062A5C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Cities and towns with a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Residential Exemption</a:t>
            </a:r>
          </a:p>
        </p:txBody>
      </p:sp>
      <p:sp>
        <p:nvSpPr>
          <p:cNvPr id="6147" name="Rectangle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Barnstable	20%</a:t>
            </a:r>
          </a:p>
          <a:p>
            <a:pPr lvl="0">
              <a:spcBef>
                <a:spcPts val="0"/>
              </a:spcBef>
            </a:pPr>
            <a:r>
              <a:rPr lang="en-US" dirty="0"/>
              <a:t>Boston		35%</a:t>
            </a:r>
          </a:p>
          <a:p>
            <a:pPr lvl="0">
              <a:spcBef>
                <a:spcPts val="0"/>
              </a:spcBef>
            </a:pPr>
            <a:r>
              <a:rPr lang="en-US" dirty="0"/>
              <a:t>Brookline	20%</a:t>
            </a:r>
          </a:p>
          <a:p>
            <a:pPr lvl="0">
              <a:spcBef>
                <a:spcPts val="0"/>
              </a:spcBef>
            </a:pPr>
            <a:r>
              <a:rPr lang="en-US" dirty="0"/>
              <a:t>Cambridge	30%</a:t>
            </a:r>
          </a:p>
          <a:p>
            <a:pPr lvl="0">
              <a:spcBef>
                <a:spcPts val="0"/>
              </a:spcBef>
            </a:pPr>
            <a:r>
              <a:rPr lang="en-US" dirty="0"/>
              <a:t>Chelsea		35%</a:t>
            </a:r>
          </a:p>
          <a:p>
            <a:pPr lvl="0">
              <a:spcBef>
                <a:spcPts val="0"/>
              </a:spcBef>
            </a:pPr>
            <a:r>
              <a:rPr lang="en-US" dirty="0"/>
              <a:t>Everett		25%</a:t>
            </a:r>
          </a:p>
          <a:p>
            <a:pPr lvl="0">
              <a:spcBef>
                <a:spcPts val="0"/>
              </a:spcBef>
            </a:pPr>
            <a:r>
              <a:rPr lang="en-US" dirty="0"/>
              <a:t>Malden		30%</a:t>
            </a:r>
          </a:p>
          <a:p>
            <a:pPr lvl="0">
              <a:spcBef>
                <a:spcPts val="0"/>
              </a:spcBef>
            </a:pPr>
            <a:r>
              <a:rPr lang="en-US" dirty="0"/>
              <a:t>Mashpee	  5%</a:t>
            </a:r>
          </a:p>
          <a:p>
            <a:pPr lvl="0">
              <a:spcBef>
                <a:spcPts val="0"/>
              </a:spcBef>
            </a:pPr>
            <a:r>
              <a:rPr lang="en-US" dirty="0"/>
              <a:t>Nantucket	25%</a:t>
            </a:r>
          </a:p>
          <a:p>
            <a:pPr>
              <a:spcBef>
                <a:spcPts val="0"/>
              </a:spcBef>
            </a:pPr>
            <a:r>
              <a:rPr lang="en-US" dirty="0"/>
              <a:t>Oak Bluffs	  8%</a:t>
            </a:r>
          </a:p>
          <a:p>
            <a:pPr>
              <a:spcBef>
                <a:spcPts val="0"/>
              </a:spcBef>
            </a:pPr>
            <a:r>
              <a:rPr lang="en-US" dirty="0"/>
              <a:t>Provincetown	25%</a:t>
            </a:r>
          </a:p>
          <a:p>
            <a:pPr lvl="0">
              <a:spcBef>
                <a:spcPts val="0"/>
              </a:spcBef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615950" indent="-342900">
              <a:spcAft>
                <a:spcPts val="1200"/>
              </a:spcAft>
            </a:pPr>
            <a:endParaRPr lang="en-US" sz="1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359E3C-9F26-4651-5DF8-F87732FE66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Somerville	35%</a:t>
            </a:r>
          </a:p>
          <a:p>
            <a:pPr>
              <a:spcBef>
                <a:spcPts val="0"/>
              </a:spcBef>
            </a:pPr>
            <a:r>
              <a:rPr lang="en-US" dirty="0"/>
              <a:t>Tisbury		22%</a:t>
            </a:r>
          </a:p>
          <a:p>
            <a:pPr>
              <a:spcBef>
                <a:spcPts val="0"/>
              </a:spcBef>
            </a:pPr>
            <a:r>
              <a:rPr lang="en-US" dirty="0"/>
              <a:t>Truro		25%</a:t>
            </a:r>
          </a:p>
          <a:p>
            <a:pPr>
              <a:spcBef>
                <a:spcPts val="0"/>
              </a:spcBef>
            </a:pPr>
            <a:r>
              <a:rPr lang="en-US" dirty="0"/>
              <a:t>Waltham	35%</a:t>
            </a:r>
          </a:p>
          <a:p>
            <a:pPr>
              <a:spcBef>
                <a:spcPts val="0"/>
              </a:spcBef>
            </a:pPr>
            <a:r>
              <a:rPr lang="en-US" dirty="0"/>
              <a:t>Watertown	33%</a:t>
            </a:r>
          </a:p>
          <a:p>
            <a:pPr>
              <a:spcBef>
                <a:spcPts val="0"/>
              </a:spcBef>
            </a:pPr>
            <a:r>
              <a:rPr lang="en-US" dirty="0"/>
              <a:t>Wellfleet	25%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Former Residential Exemptions, discontinued</a:t>
            </a:r>
          </a:p>
          <a:p>
            <a:pPr>
              <a:spcBef>
                <a:spcPts val="0"/>
              </a:spcBef>
            </a:pPr>
            <a:r>
              <a:rPr lang="en-US" dirty="0">
                <a:effectLst/>
              </a:rPr>
              <a:t>Marlboro</a:t>
            </a:r>
          </a:p>
          <a:p>
            <a:pPr>
              <a:spcBef>
                <a:spcPts val="0"/>
              </a:spcBef>
            </a:pPr>
            <a:r>
              <a:rPr lang="en-US" dirty="0"/>
              <a:t>Somerset</a:t>
            </a:r>
            <a:endParaRPr lang="en-US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dirty="0">
                <a:effectLst/>
              </a:rPr>
              <a:t>Weymouth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6A9B5-696C-1CC1-C1CC-674CB9B1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0733B-1272-9F38-92DB-FC400E67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Statutory Senior and Residential Exemptions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5670F-34CD-C100-70FA-BB42CFF29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1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Residential exemption example 1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1600" dirty="0"/>
              <a:t>Assumption: 95% of single-family homes and condos are owner-occupied</a:t>
            </a: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1600" dirty="0"/>
              <a:t>Rate set by Select Board: </a:t>
            </a:r>
            <a:r>
              <a:rPr lang="en-US" sz="1600" b="1" dirty="0"/>
              <a:t>30%</a:t>
            </a:r>
            <a:r>
              <a:rPr lang="en-US" sz="1600" dirty="0"/>
              <a:t>  (minimum amount to decrease tax on the median single-family home by $1000)</a:t>
            </a: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1600" dirty="0"/>
              <a:t>Amount of exemption (estimated from FY23 values): $369,615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Old tax rate: $12.96		New tax rate: $17.68		% increase: 36.4%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Effect on taxpayers</a:t>
            </a:r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615950" indent="-342900">
              <a:spcAft>
                <a:spcPts val="1200"/>
              </a:spcAft>
            </a:pPr>
            <a:endParaRPr lang="en-US" sz="16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4206B6B-DDC1-F9E9-3D63-CAD6F3B09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79176"/>
              </p:ext>
            </p:extLst>
          </p:nvPr>
        </p:nvGraphicFramePr>
        <p:xfrm>
          <a:off x="1097280" y="3483188"/>
          <a:ext cx="9321802" cy="24333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509744639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459579744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565854788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57488801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4603716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61656871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243732755"/>
                    </a:ext>
                  </a:extLst>
                </a:gridCol>
                <a:gridCol w="825502">
                  <a:extLst>
                    <a:ext uri="{9D8B030D-6E8A-4147-A177-3AD203B41FA5}">
                      <a16:colId xmlns:a16="http://schemas.microsoft.com/office/drawing/2014/main" val="990192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Full assessed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Old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New tax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(qualified)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New tax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(not qualified)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85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9072.00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5841.21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-3230.79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12376.00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+3304.00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600" dirty="0"/>
                        <a:t>36.4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474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12960.00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11145.21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-1814.79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17680.00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+4720.00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600" dirty="0"/>
                        <a:t>36.4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9099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1169500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15156.72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14141.97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-1014.75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20676.76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+5520.04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600" dirty="0"/>
                        <a:t>36.4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0594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1400000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18144.00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18217.21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+73.21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+0.4%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24752.00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+6608.00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600" dirty="0"/>
                        <a:t>36.4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1273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2500000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32400.00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37665.21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+5265.21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+16.3%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44200.00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+11800.00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600" dirty="0"/>
                        <a:t>36.4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3880838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673933-5532-EB7D-C22D-7D40BC8E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0BDCC6-9188-E6A1-7AD7-76F16DFE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Statutory Senior and Residential Exemptions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C14AE-5F2A-2DB0-9A14-42818804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8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Residential exemption example 2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1600" dirty="0"/>
              <a:t>Assumption: 85% of single-family homes and condos are owner-occupied</a:t>
            </a: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1600" dirty="0"/>
              <a:t>Rate set by Select Board: </a:t>
            </a:r>
            <a:r>
              <a:rPr lang="en-US" sz="1600" b="1" dirty="0"/>
              <a:t>22%</a:t>
            </a:r>
            <a:r>
              <a:rPr lang="en-US" sz="1600" dirty="0"/>
              <a:t>  (minimum amount to decrease tax on the median single-family home by $1000)</a:t>
            </a: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1600" dirty="0"/>
              <a:t>Amount of exemption (estimated from FY23 values): $271,051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Old tax rate: $12.96		New tax rate: $15.72		% increase: 21.3%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Effect on taxpayers</a:t>
            </a:r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615950" indent="-342900">
              <a:spcAft>
                <a:spcPts val="1200"/>
              </a:spcAft>
            </a:pPr>
            <a:endParaRPr lang="en-US" sz="16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9345F027-17BE-A276-BB7D-1E42CF19B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75504"/>
              </p:ext>
            </p:extLst>
          </p:nvPr>
        </p:nvGraphicFramePr>
        <p:xfrm>
          <a:off x="1097280" y="3483188"/>
          <a:ext cx="9321802" cy="24333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509744639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459579744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565854788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57488801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4603716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61656871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243732755"/>
                    </a:ext>
                  </a:extLst>
                </a:gridCol>
                <a:gridCol w="825502">
                  <a:extLst>
                    <a:ext uri="{9D8B030D-6E8A-4147-A177-3AD203B41FA5}">
                      <a16:colId xmlns:a16="http://schemas.microsoft.com/office/drawing/2014/main" val="990192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Full assessed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Old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New tax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(qualified)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New tax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(not qualified)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85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9072.00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6743.08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-2328.92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+1932.00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+21.3%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474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12960.00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11459.08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-1500.92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15720.00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+2760.00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+21.3%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9099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1169500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15156.72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14123.62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-1033.10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18384.54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+3227.82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+21.3%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0594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1400000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18144.00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17747.08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-396.92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22008.00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+3864.00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+21.3%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1273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2500000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32400.00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35039.08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+2639.08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+8.1%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+6900.00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+21.3%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388083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0855E3-AAAE-100E-8D55-E2A892703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B2688-47E0-DBC1-82F3-EFDF58C87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Statutory Senior and Residential Exemptions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2DA1A-774C-6767-EC06-F1B7C21B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1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C000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C72C4E3B826041914553587B490F15" ma:contentTypeVersion="2" ma:contentTypeDescription="Create a new document." ma:contentTypeScope="" ma:versionID="95869db9ed03130b0f7f94c29820db17">
  <xsd:schema xmlns:xsd="http://www.w3.org/2001/XMLSchema" xmlns:xs="http://www.w3.org/2001/XMLSchema" xmlns:p="http://schemas.microsoft.com/office/2006/metadata/properties" xmlns:ns3="2325eed6-9a79-4b86-b3ab-e72065647429" targetNamespace="http://schemas.microsoft.com/office/2006/metadata/properties" ma:root="true" ma:fieldsID="6440a6d6ecb57fa17ed7a2231cf70d12" ns3:_="">
    <xsd:import namespace="2325eed6-9a79-4b86-b3ab-e720656474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5eed6-9a79-4b86-b3ab-e720656474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604464-3AFA-4366-9614-4C79EC41F6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25eed6-9a79-4b86-b3ab-e720656474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DA0224-8A33-4E9C-92E7-0E8D76C2E1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05547A-9330-492D-A60A-06043E4BB348}">
  <ds:schemaRefs>
    <ds:schemaRef ds:uri="http://schemas.microsoft.com/office/2006/documentManagement/types"/>
    <ds:schemaRef ds:uri="http://purl.org/dc/elements/1.1/"/>
    <ds:schemaRef ds:uri="2325eed6-9a79-4b86-b3ab-e72065647429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5583</TotalTime>
  <Words>2999</Words>
  <Application>Microsoft Office PowerPoint</Application>
  <PresentationFormat>Widescreen</PresentationFormat>
  <Paragraphs>734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Retrospect</vt:lpstr>
      <vt:lpstr>Town of Concord</vt:lpstr>
      <vt:lpstr>Roadmap</vt:lpstr>
      <vt:lpstr>Demographics of Concord</vt:lpstr>
      <vt:lpstr>Property values and taxes</vt:lpstr>
      <vt:lpstr>Mechanisms for shifting the burden of property taxes</vt:lpstr>
      <vt:lpstr>The Residential Exemption</vt:lpstr>
      <vt:lpstr>Cities and towns with a Residential Exemption</vt:lpstr>
      <vt:lpstr>Residential exemption example 1</vt:lpstr>
      <vt:lpstr>Residential exemption example 2</vt:lpstr>
      <vt:lpstr>Adoption by Oak Bluffs</vt:lpstr>
      <vt:lpstr>PowerPoint Presentation</vt:lpstr>
      <vt:lpstr>Sample tax bill</vt:lpstr>
      <vt:lpstr>Processing an application</vt:lpstr>
      <vt:lpstr>Residential exemption example 3</vt:lpstr>
      <vt:lpstr>Residential exemption risks</vt:lpstr>
      <vt:lpstr>Possible effects of residential exemption</vt:lpstr>
      <vt:lpstr>Exemptions for seniors</vt:lpstr>
      <vt:lpstr>Clause 41C½ exemption</vt:lpstr>
      <vt:lpstr>Procedure to adopt Clause 41C½</vt:lpstr>
      <vt:lpstr>One town has adopted Clause 41C½</vt:lpstr>
      <vt:lpstr>Clause 41C½ exemption example</vt:lpstr>
      <vt:lpstr>Clause 41C½ exemption risks</vt:lpstr>
      <vt:lpstr>Possible effects of Clause 41C½</vt:lpstr>
      <vt:lpstr>Comparison of alternatives</vt:lpstr>
      <vt:lpstr>Town of Concord Massachusetts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Concord</dc:title>
  <dc:creator>Meredith Stone</dc:creator>
  <cp:lastModifiedBy>Carolyn Dee</cp:lastModifiedBy>
  <cp:revision>200</cp:revision>
  <cp:lastPrinted>2022-11-23T13:14:23Z</cp:lastPrinted>
  <dcterms:created xsi:type="dcterms:W3CDTF">2022-10-26T20:09:09Z</dcterms:created>
  <dcterms:modified xsi:type="dcterms:W3CDTF">2023-04-04T15:39:51Z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0x010100B6C72C4E3B826041914553587B490F15</vt:lpwstr>
  </property>
</Properties>
</file>