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1"/>
  </p:notesMasterIdLst>
  <p:sldIdLst>
    <p:sldId id="258" r:id="rId2"/>
    <p:sldId id="425" r:id="rId3"/>
    <p:sldId id="302" r:id="rId4"/>
    <p:sldId id="426" r:id="rId5"/>
    <p:sldId id="300" r:id="rId6"/>
    <p:sldId id="288" r:id="rId7"/>
    <p:sldId id="297" r:id="rId8"/>
    <p:sldId id="299" r:id="rId9"/>
    <p:sldId id="30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3ABE42-B90D-4231-88B0-2EEC2A1C9E1A}" v="1" dt="2023-10-10T16:29:48.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8" d="100"/>
          <a:sy n="78" d="100"/>
        </p:scale>
        <p:origin x="6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6D720-D6C6-4AE3-B80F-C29FDA37A5FB}"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86B4CE-430B-40C6-814B-0B9CB896313E}" type="slidenum">
              <a:rPr lang="en-US" smtClean="0"/>
              <a:t>‹#›</a:t>
            </a:fld>
            <a:endParaRPr lang="en-US"/>
          </a:p>
        </p:txBody>
      </p:sp>
    </p:spTree>
    <p:extLst>
      <p:ext uri="{BB962C8B-B14F-4D97-AF65-F5344CB8AC3E}">
        <p14:creationId xmlns:p14="http://schemas.microsoft.com/office/powerpoint/2010/main" val="111184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item on the agenda is the MBTA Communities Act.  </a:t>
            </a:r>
          </a:p>
          <a:p>
            <a:r>
              <a:rPr lang="en-US" dirty="0"/>
              <a:t>We will be discussing this item at every Planning Board meeting through Town Meeting</a:t>
            </a:r>
          </a:p>
          <a:p>
            <a:pPr marL="171450" indent="-171450">
              <a:buFont typeface="Arial" panose="020B0604020202020204" pitchFamily="34" charset="0"/>
              <a:buChar char="•"/>
            </a:pPr>
            <a:r>
              <a:rPr lang="en-US" dirty="0"/>
              <a:t> The MBTA Communities Act has the potential to have a significant impact on the Town’s built environment,</a:t>
            </a:r>
          </a:p>
          <a:p>
            <a:pPr marL="171450" indent="-171450">
              <a:buFont typeface="Arial" panose="020B0604020202020204" pitchFamily="34" charset="0"/>
              <a:buChar char="•"/>
            </a:pPr>
            <a:r>
              <a:rPr lang="en-US" dirty="0"/>
              <a:t> It is complex and,</a:t>
            </a:r>
          </a:p>
          <a:p>
            <a:pPr marL="171450" indent="-171450">
              <a:buFont typeface="Arial" panose="020B0604020202020204" pitchFamily="34" charset="0"/>
              <a:buChar char="•"/>
            </a:pPr>
            <a:r>
              <a:rPr lang="en-US" dirty="0"/>
              <a:t> It is important to receive community input in the design of this zoning.</a:t>
            </a:r>
          </a:p>
          <a:p>
            <a:pPr marL="0" indent="0">
              <a:buFont typeface="Arial" panose="020B0604020202020204" pitchFamily="34" charset="0"/>
              <a:buNone/>
            </a:pPr>
            <a:r>
              <a:rPr lang="en-US" dirty="0"/>
              <a:t>This presentation is in preparation for our Community-wide kick-off meeting at the Harvey Wheeler Community Center at 6:30 pm on Thursday, June 28</a:t>
            </a:r>
            <a:r>
              <a:rPr lang="en-US" baseline="30000" dirty="0"/>
              <a:t>th</a:t>
            </a:r>
            <a:r>
              <a:rPr lang="en-US" dirty="0"/>
              <a:t>. </a:t>
            </a:r>
          </a:p>
          <a:p>
            <a:pPr marL="171450" lvl="0" indent="-171450">
              <a:buFont typeface="Arial" panose="020B0604020202020204" pitchFamily="34" charset="0"/>
              <a:buChar char="•"/>
            </a:pPr>
            <a:r>
              <a:rPr lang="en-US" dirty="0"/>
              <a:t>That will be s a hybrid meeting and details are available on the Planning Department webpage.</a:t>
            </a:r>
          </a:p>
          <a:p>
            <a:pPr marL="171450" indent="-171450">
              <a:buFont typeface="Arial" panose="020B0604020202020204" pitchFamily="34" charset="0"/>
              <a:buChar char="•"/>
            </a:pPr>
            <a:r>
              <a:rPr lang="en-US" dirty="0"/>
              <a:t>At that session, we will have Town Staff, Planning Consultants and GIS Consultants available to answer questions.</a:t>
            </a:r>
          </a:p>
          <a:p>
            <a:pPr marL="0" indent="0">
              <a:buFont typeface="Arial" panose="020B0604020202020204" pitchFamily="34" charset="0"/>
              <a:buNone/>
            </a:pPr>
            <a:r>
              <a:rPr lang="en-US" dirty="0"/>
              <a:t>The purpose of this overview is to briefly inform all Board members about the issues in the legislation and to generate questions that we would like staff and the consultants to address next week.</a:t>
            </a:r>
          </a:p>
        </p:txBody>
      </p:sp>
      <p:sp>
        <p:nvSpPr>
          <p:cNvPr id="4" name="Slide Number Placeholder 3"/>
          <p:cNvSpPr>
            <a:spLocks noGrp="1"/>
          </p:cNvSpPr>
          <p:nvPr>
            <p:ph type="sldNum" sz="quarter" idx="5"/>
          </p:nvPr>
        </p:nvSpPr>
        <p:spPr/>
        <p:txBody>
          <a:bodyPr/>
          <a:lstStyle/>
          <a:p>
            <a:fld id="{5603C52C-5E29-41AF-BAA3-8217E886DA08}" type="slidenum">
              <a:rPr lang="en-US" smtClean="0"/>
              <a:t>1</a:t>
            </a:fld>
            <a:endParaRPr lang="en-US" dirty="0"/>
          </a:p>
        </p:txBody>
      </p:sp>
    </p:spTree>
    <p:extLst>
      <p:ext uri="{BB962C8B-B14F-4D97-AF65-F5344CB8AC3E}">
        <p14:creationId xmlns:p14="http://schemas.microsoft.com/office/powerpoint/2010/main" val="2763029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30a37f1c67_1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30a37f1c67_1_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dirty="0">
              <a:solidFill>
                <a:schemeClr val="dk1"/>
              </a:solidFill>
            </a:endParaRPr>
          </a:p>
          <a:p>
            <a:pPr marL="0" lvl="0" indent="0" algn="l" rtl="0">
              <a:lnSpc>
                <a:spcPct val="115000"/>
              </a:lnSpc>
              <a:spcBef>
                <a:spcPts val="0"/>
              </a:spcBef>
              <a:spcAft>
                <a:spcPts val="0"/>
              </a:spcAft>
              <a:buClr>
                <a:schemeClr val="dk1"/>
              </a:buClr>
              <a:buSzPts val="1200"/>
              <a:buFont typeface="Calibri"/>
              <a:buNone/>
            </a:pPr>
            <a:endParaRPr dirty="0">
              <a:solidFill>
                <a:schemeClr val="dk1"/>
              </a:solidFill>
            </a:endParaRPr>
          </a:p>
        </p:txBody>
      </p:sp>
    </p:spTree>
    <p:extLst>
      <p:ext uri="{BB962C8B-B14F-4D97-AF65-F5344CB8AC3E}">
        <p14:creationId xmlns:p14="http://schemas.microsoft.com/office/powerpoint/2010/main" val="325436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Here, are a number of examples of multi-family housing density in Concord that would achieve this overall density goal.  Remember, this is a District-wide requirement in zoning, not building. </a:t>
            </a:r>
          </a:p>
          <a:p>
            <a:r>
              <a:rPr lang="en-US" dirty="0"/>
              <a:t>And, it is a district-wide requirement where subdistricts of variable amounts of density by subdistrict could be defined. </a:t>
            </a:r>
          </a:p>
        </p:txBody>
      </p:sp>
      <p:sp>
        <p:nvSpPr>
          <p:cNvPr id="4" name="Slide Number Placeholder 3"/>
          <p:cNvSpPr>
            <a:spLocks noGrp="1"/>
          </p:cNvSpPr>
          <p:nvPr>
            <p:ph type="sldNum" sz="quarter" idx="5"/>
          </p:nvPr>
        </p:nvSpPr>
        <p:spPr/>
        <p:txBody>
          <a:bodyPr/>
          <a:lstStyle/>
          <a:p>
            <a:fld id="{5603C52C-5E29-41AF-BAA3-8217E886DA08}" type="slidenum">
              <a:rPr lang="en-US" smtClean="0"/>
              <a:t>6</a:t>
            </a:fld>
            <a:endParaRPr lang="en-US" dirty="0"/>
          </a:p>
        </p:txBody>
      </p:sp>
    </p:spTree>
    <p:extLst>
      <p:ext uri="{BB962C8B-B14F-4D97-AF65-F5344CB8AC3E}">
        <p14:creationId xmlns:p14="http://schemas.microsoft.com/office/powerpoint/2010/main" val="1673892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69D402-E4DC-4AA3-9358-EF9290D8B189}"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CFC5C-6AEA-4968-A96E-1CA7C186DBFE}" type="slidenum">
              <a:rPr lang="en-US" smtClean="0"/>
              <a:t>‹#›</a:t>
            </a:fld>
            <a:endParaRPr lang="en-US"/>
          </a:p>
        </p:txBody>
      </p:sp>
    </p:spTree>
    <p:extLst>
      <p:ext uri="{BB962C8B-B14F-4D97-AF65-F5344CB8AC3E}">
        <p14:creationId xmlns:p14="http://schemas.microsoft.com/office/powerpoint/2010/main" val="4172482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69D402-E4DC-4AA3-9358-EF9290D8B189}"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CFC5C-6AEA-4968-A96E-1CA7C186DBFE}" type="slidenum">
              <a:rPr lang="en-US" smtClean="0"/>
              <a:t>‹#›</a:t>
            </a:fld>
            <a:endParaRPr lang="en-US"/>
          </a:p>
        </p:txBody>
      </p:sp>
    </p:spTree>
    <p:extLst>
      <p:ext uri="{BB962C8B-B14F-4D97-AF65-F5344CB8AC3E}">
        <p14:creationId xmlns:p14="http://schemas.microsoft.com/office/powerpoint/2010/main" val="318377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69D402-E4DC-4AA3-9358-EF9290D8B189}"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CFC5C-6AEA-4968-A96E-1CA7C186DBF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00556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69D402-E4DC-4AA3-9358-EF9290D8B189}"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CFC5C-6AEA-4968-A96E-1CA7C186DBFE}" type="slidenum">
              <a:rPr lang="en-US" smtClean="0"/>
              <a:t>‹#›</a:t>
            </a:fld>
            <a:endParaRPr lang="en-US"/>
          </a:p>
        </p:txBody>
      </p:sp>
    </p:spTree>
    <p:extLst>
      <p:ext uri="{BB962C8B-B14F-4D97-AF65-F5344CB8AC3E}">
        <p14:creationId xmlns:p14="http://schemas.microsoft.com/office/powerpoint/2010/main" val="4119687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69D402-E4DC-4AA3-9358-EF9290D8B189}"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CFC5C-6AEA-4968-A96E-1CA7C186DBF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09563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69D402-E4DC-4AA3-9358-EF9290D8B189}"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CFC5C-6AEA-4968-A96E-1CA7C186DBFE}" type="slidenum">
              <a:rPr lang="en-US" smtClean="0"/>
              <a:t>‹#›</a:t>
            </a:fld>
            <a:endParaRPr lang="en-US"/>
          </a:p>
        </p:txBody>
      </p:sp>
    </p:spTree>
    <p:extLst>
      <p:ext uri="{BB962C8B-B14F-4D97-AF65-F5344CB8AC3E}">
        <p14:creationId xmlns:p14="http://schemas.microsoft.com/office/powerpoint/2010/main" val="485548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69D402-E4DC-4AA3-9358-EF9290D8B189}"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CFC5C-6AEA-4968-A96E-1CA7C186DBFE}" type="slidenum">
              <a:rPr lang="en-US" smtClean="0"/>
              <a:t>‹#›</a:t>
            </a:fld>
            <a:endParaRPr lang="en-US"/>
          </a:p>
        </p:txBody>
      </p:sp>
    </p:spTree>
    <p:extLst>
      <p:ext uri="{BB962C8B-B14F-4D97-AF65-F5344CB8AC3E}">
        <p14:creationId xmlns:p14="http://schemas.microsoft.com/office/powerpoint/2010/main" val="466151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69D402-E4DC-4AA3-9358-EF9290D8B189}"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CFC5C-6AEA-4968-A96E-1CA7C186DBFE}" type="slidenum">
              <a:rPr lang="en-US" smtClean="0"/>
              <a:t>‹#›</a:t>
            </a:fld>
            <a:endParaRPr lang="en-US"/>
          </a:p>
        </p:txBody>
      </p:sp>
    </p:spTree>
    <p:extLst>
      <p:ext uri="{BB962C8B-B14F-4D97-AF65-F5344CB8AC3E}">
        <p14:creationId xmlns:p14="http://schemas.microsoft.com/office/powerpoint/2010/main" val="668630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2164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69D402-E4DC-4AA3-9358-EF9290D8B189}"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CFC5C-6AEA-4968-A96E-1CA7C186DBFE}" type="slidenum">
              <a:rPr lang="en-US" smtClean="0"/>
              <a:t>‹#›</a:t>
            </a:fld>
            <a:endParaRPr lang="en-US"/>
          </a:p>
        </p:txBody>
      </p:sp>
    </p:spTree>
    <p:extLst>
      <p:ext uri="{BB962C8B-B14F-4D97-AF65-F5344CB8AC3E}">
        <p14:creationId xmlns:p14="http://schemas.microsoft.com/office/powerpoint/2010/main" val="253896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69D402-E4DC-4AA3-9358-EF9290D8B189}"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CFC5C-6AEA-4968-A96E-1CA7C186DBFE}" type="slidenum">
              <a:rPr lang="en-US" smtClean="0"/>
              <a:t>‹#›</a:t>
            </a:fld>
            <a:endParaRPr lang="en-US"/>
          </a:p>
        </p:txBody>
      </p:sp>
    </p:spTree>
    <p:extLst>
      <p:ext uri="{BB962C8B-B14F-4D97-AF65-F5344CB8AC3E}">
        <p14:creationId xmlns:p14="http://schemas.microsoft.com/office/powerpoint/2010/main" val="418883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69D402-E4DC-4AA3-9358-EF9290D8B189}"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CFC5C-6AEA-4968-A96E-1CA7C186DBFE}" type="slidenum">
              <a:rPr lang="en-US" smtClean="0"/>
              <a:t>‹#›</a:t>
            </a:fld>
            <a:endParaRPr lang="en-US"/>
          </a:p>
        </p:txBody>
      </p:sp>
    </p:spTree>
    <p:extLst>
      <p:ext uri="{BB962C8B-B14F-4D97-AF65-F5344CB8AC3E}">
        <p14:creationId xmlns:p14="http://schemas.microsoft.com/office/powerpoint/2010/main" val="402013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69D402-E4DC-4AA3-9358-EF9290D8B189}" type="datetimeFigureOut">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CFC5C-6AEA-4968-A96E-1CA7C186DBFE}" type="slidenum">
              <a:rPr lang="en-US" smtClean="0"/>
              <a:t>‹#›</a:t>
            </a:fld>
            <a:endParaRPr lang="en-US"/>
          </a:p>
        </p:txBody>
      </p:sp>
    </p:spTree>
    <p:extLst>
      <p:ext uri="{BB962C8B-B14F-4D97-AF65-F5344CB8AC3E}">
        <p14:creationId xmlns:p14="http://schemas.microsoft.com/office/powerpoint/2010/main" val="2447824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69D402-E4DC-4AA3-9358-EF9290D8B189}" type="datetimeFigureOut">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CFC5C-6AEA-4968-A96E-1CA7C186DBFE}" type="slidenum">
              <a:rPr lang="en-US" smtClean="0"/>
              <a:t>‹#›</a:t>
            </a:fld>
            <a:endParaRPr lang="en-US"/>
          </a:p>
        </p:txBody>
      </p:sp>
    </p:spTree>
    <p:extLst>
      <p:ext uri="{BB962C8B-B14F-4D97-AF65-F5344CB8AC3E}">
        <p14:creationId xmlns:p14="http://schemas.microsoft.com/office/powerpoint/2010/main" val="1586849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69D402-E4DC-4AA3-9358-EF9290D8B189}" type="datetimeFigureOut">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CFC5C-6AEA-4968-A96E-1CA7C186DBFE}" type="slidenum">
              <a:rPr lang="en-US" smtClean="0"/>
              <a:t>‹#›</a:t>
            </a:fld>
            <a:endParaRPr lang="en-US"/>
          </a:p>
        </p:txBody>
      </p:sp>
    </p:spTree>
    <p:extLst>
      <p:ext uri="{BB962C8B-B14F-4D97-AF65-F5344CB8AC3E}">
        <p14:creationId xmlns:p14="http://schemas.microsoft.com/office/powerpoint/2010/main" val="144095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69D402-E4DC-4AA3-9358-EF9290D8B189}"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CFC5C-6AEA-4968-A96E-1CA7C186DBFE}" type="slidenum">
              <a:rPr lang="en-US" smtClean="0"/>
              <a:t>‹#›</a:t>
            </a:fld>
            <a:endParaRPr lang="en-US"/>
          </a:p>
        </p:txBody>
      </p:sp>
    </p:spTree>
    <p:extLst>
      <p:ext uri="{BB962C8B-B14F-4D97-AF65-F5344CB8AC3E}">
        <p14:creationId xmlns:p14="http://schemas.microsoft.com/office/powerpoint/2010/main" val="62399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69D402-E4DC-4AA3-9358-EF9290D8B189}"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CFC5C-6AEA-4968-A96E-1CA7C186DBFE}" type="slidenum">
              <a:rPr lang="en-US" smtClean="0"/>
              <a:t>‹#›</a:t>
            </a:fld>
            <a:endParaRPr lang="en-US"/>
          </a:p>
        </p:txBody>
      </p:sp>
    </p:spTree>
    <p:extLst>
      <p:ext uri="{BB962C8B-B14F-4D97-AF65-F5344CB8AC3E}">
        <p14:creationId xmlns:p14="http://schemas.microsoft.com/office/powerpoint/2010/main" val="366650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69D402-E4DC-4AA3-9358-EF9290D8B189}" type="datetimeFigureOut">
              <a:rPr lang="en-US" smtClean="0"/>
              <a:t>10/10/2023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DECFC5C-6AEA-4968-A96E-1CA7C186DBFE}" type="slidenum">
              <a:rPr lang="en-US" smtClean="0"/>
              <a:t>‹#›</a:t>
            </a:fld>
            <a:endParaRPr lang="en-US"/>
          </a:p>
        </p:txBody>
      </p:sp>
    </p:spTree>
    <p:extLst>
      <p:ext uri="{BB962C8B-B14F-4D97-AF65-F5344CB8AC3E}">
        <p14:creationId xmlns:p14="http://schemas.microsoft.com/office/powerpoint/2010/main" val="3447250742"/>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house, clock, art, design">
            <a:extLst>
              <a:ext uri="{FF2B5EF4-FFF2-40B4-BE49-F238E27FC236}">
                <a16:creationId xmlns:a16="http://schemas.microsoft.com/office/drawing/2014/main" id="{92460DA5-DE01-9516-B863-B87104B07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1824" y="811825"/>
            <a:ext cx="4448175" cy="2668905"/>
          </a:xfrm>
          <a:prstGeom prst="rect">
            <a:avLst/>
          </a:prstGeom>
        </p:spPr>
      </p:pic>
      <p:sp>
        <p:nvSpPr>
          <p:cNvPr id="2" name="Title 1">
            <a:extLst>
              <a:ext uri="{FF2B5EF4-FFF2-40B4-BE49-F238E27FC236}">
                <a16:creationId xmlns:a16="http://schemas.microsoft.com/office/drawing/2014/main" id="{0662DAB6-EC5E-CE14-87B6-E825FFD67674}"/>
              </a:ext>
            </a:extLst>
          </p:cNvPr>
          <p:cNvSpPr>
            <a:spLocks noGrp="1"/>
          </p:cNvSpPr>
          <p:nvPr>
            <p:ph type="ctrTitle"/>
          </p:nvPr>
        </p:nvSpPr>
        <p:spPr>
          <a:xfrm>
            <a:off x="838199" y="2199502"/>
            <a:ext cx="5257801" cy="1610497"/>
          </a:xfrm>
        </p:spPr>
        <p:txBody>
          <a:bodyPr>
            <a:normAutofit fontScale="90000"/>
          </a:bodyPr>
          <a:lstStyle/>
          <a:p>
            <a:pPr algn="l"/>
            <a:r>
              <a:rPr lang="en-US" sz="5600" dirty="0">
                <a:solidFill>
                  <a:schemeClr val="tx1"/>
                </a:solidFill>
              </a:rPr>
              <a:t>Concord Planning Board Meeting</a:t>
            </a:r>
          </a:p>
        </p:txBody>
      </p:sp>
      <p:sp>
        <p:nvSpPr>
          <p:cNvPr id="3" name="Subtitle 2">
            <a:extLst>
              <a:ext uri="{FF2B5EF4-FFF2-40B4-BE49-F238E27FC236}">
                <a16:creationId xmlns:a16="http://schemas.microsoft.com/office/drawing/2014/main" id="{B83CD8BA-545D-B6C4-DEAD-ECB65B10B77B}"/>
              </a:ext>
            </a:extLst>
          </p:cNvPr>
          <p:cNvSpPr>
            <a:spLocks noGrp="1"/>
          </p:cNvSpPr>
          <p:nvPr>
            <p:ph type="subTitle" idx="1"/>
          </p:nvPr>
        </p:nvSpPr>
        <p:spPr>
          <a:xfrm>
            <a:off x="835024" y="4127157"/>
            <a:ext cx="7025753" cy="695620"/>
          </a:xfrm>
        </p:spPr>
        <p:txBody>
          <a:bodyPr>
            <a:normAutofit/>
          </a:bodyPr>
          <a:lstStyle/>
          <a:p>
            <a:pPr algn="l"/>
            <a:r>
              <a:rPr lang="en-US" sz="2400" b="1" dirty="0"/>
              <a:t>October 10, 2023</a:t>
            </a:r>
          </a:p>
        </p:txBody>
      </p:sp>
    </p:spTree>
    <p:extLst>
      <p:ext uri="{BB962C8B-B14F-4D97-AF65-F5344CB8AC3E}">
        <p14:creationId xmlns:p14="http://schemas.microsoft.com/office/powerpoint/2010/main" val="2212697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2149825" y="644400"/>
            <a:ext cx="7688700" cy="535200"/>
          </a:xfrm>
          <a:prstGeom prst="rect">
            <a:avLst/>
          </a:prstGeom>
          <a:noFill/>
          <a:ln>
            <a:noFill/>
          </a:ln>
        </p:spPr>
        <p:txBody>
          <a:bodyPr spcFirstLastPara="1" vert="horz" wrap="square" lIns="91425" tIns="91425" rIns="91425" bIns="91425" rtlCol="0" anchor="t" anchorCtr="0">
            <a:normAutofit fontScale="90000"/>
          </a:bodyPr>
          <a:lstStyle/>
          <a:p>
            <a:pPr algn="l">
              <a:lnSpc>
                <a:spcPct val="90000"/>
              </a:lnSpc>
              <a:buClr>
                <a:schemeClr val="dk1"/>
              </a:buClr>
              <a:buSzPct val="75000"/>
            </a:pPr>
            <a:r>
              <a:rPr lang="en" sz="4900" b="1" dirty="0">
                <a:ea typeface="Libre Franklin SemiBold"/>
                <a:cs typeface="Libre Franklin SemiBold"/>
                <a:sym typeface="Libre Franklin SemiBold"/>
              </a:rPr>
              <a:t>Requirements for Concord</a:t>
            </a:r>
            <a:br>
              <a:rPr lang="en" dirty="0"/>
            </a:br>
            <a:endParaRPr dirty="0"/>
          </a:p>
        </p:txBody>
      </p:sp>
      <p:sp>
        <p:nvSpPr>
          <p:cNvPr id="213" name="Google Shape;213;p37"/>
          <p:cNvSpPr txBox="1">
            <a:spLocks noGrp="1"/>
          </p:cNvSpPr>
          <p:nvPr>
            <p:ph type="body" idx="1"/>
          </p:nvPr>
        </p:nvSpPr>
        <p:spPr>
          <a:xfrm>
            <a:off x="469557" y="1458979"/>
            <a:ext cx="8765058" cy="5114816"/>
          </a:xfrm>
          <a:prstGeom prst="rect">
            <a:avLst/>
          </a:prstGeom>
          <a:noFill/>
          <a:ln>
            <a:noFill/>
          </a:ln>
        </p:spPr>
        <p:txBody>
          <a:bodyPr spcFirstLastPara="1" vert="horz" wrap="square" lIns="91425" tIns="91425" rIns="91425" bIns="91425" rtlCol="0" anchor="t" anchorCtr="0">
            <a:noAutofit/>
          </a:bodyPr>
          <a:lstStyle/>
          <a:p>
            <a:pPr marL="122873" indent="0">
              <a:lnSpc>
                <a:spcPct val="115000"/>
              </a:lnSpc>
              <a:buClr>
                <a:schemeClr val="dk1"/>
              </a:buClr>
              <a:buSzPct val="100000"/>
              <a:buNone/>
            </a:pPr>
            <a:r>
              <a:rPr lang="en-US" sz="2800" dirty="0">
                <a:effectLst/>
                <a:latin typeface="+mj-lt"/>
                <a:ea typeface="Times New Roman" panose="02020603050405020304" pitchFamily="18" charset="0"/>
                <a:cs typeface="Times New Roman" panose="02020603050405020304" pitchFamily="18" charset="0"/>
              </a:rPr>
              <a:t>MBTA Communities must have at least one zoning district in which multi-family housing is permitted </a:t>
            </a:r>
            <a:r>
              <a:rPr lang="en-US" sz="2800" b="1" u="sng" dirty="0">
                <a:solidFill>
                  <a:schemeClr val="accent1"/>
                </a:solidFill>
                <a:effectLst/>
                <a:latin typeface="+mj-lt"/>
                <a:ea typeface="Times New Roman" panose="02020603050405020304" pitchFamily="18" charset="0"/>
                <a:cs typeface="Times New Roman" panose="02020603050405020304" pitchFamily="18" charset="0"/>
              </a:rPr>
              <a:t>by right</a:t>
            </a:r>
            <a:r>
              <a:rPr lang="en-US" sz="2800" b="1" dirty="0">
                <a:solidFill>
                  <a:schemeClr val="accent2">
                    <a:lumMod val="75000"/>
                  </a:schemeClr>
                </a:solidFill>
                <a:effectLst/>
                <a:latin typeface="+mj-lt"/>
                <a:ea typeface="Times New Roman" panose="02020603050405020304" pitchFamily="18" charset="0"/>
                <a:cs typeface="Times New Roman" panose="02020603050405020304" pitchFamily="18" charset="0"/>
              </a:rPr>
              <a:t> </a:t>
            </a:r>
            <a:r>
              <a:rPr lang="en-US" sz="2800" dirty="0">
                <a:effectLst/>
                <a:latin typeface="+mj-lt"/>
                <a:ea typeface="Times New Roman" panose="02020603050405020304" pitchFamily="18" charset="0"/>
                <a:cs typeface="Times New Roman" panose="02020603050405020304" pitchFamily="18" charset="0"/>
              </a:rPr>
              <a:t>(</a:t>
            </a:r>
            <a:r>
              <a:rPr lang="en-US" sz="2800" i="1" dirty="0">
                <a:effectLst/>
                <a:latin typeface="+mj-lt"/>
                <a:ea typeface="Times New Roman" panose="02020603050405020304" pitchFamily="18" charset="0"/>
                <a:cs typeface="Times New Roman" panose="02020603050405020304" pitchFamily="18" charset="0"/>
              </a:rPr>
              <a:t>which can include Site Plan Review</a:t>
            </a:r>
            <a:r>
              <a:rPr lang="en-US" sz="2800" dirty="0">
                <a:effectLst/>
                <a:latin typeface="+mj-lt"/>
                <a:ea typeface="Times New Roman" panose="02020603050405020304" pitchFamily="18" charset="0"/>
                <a:cs typeface="Times New Roman" panose="02020603050405020304" pitchFamily="18" charset="0"/>
              </a:rPr>
              <a:t>)….</a:t>
            </a:r>
          </a:p>
          <a:p>
            <a:pPr marL="122873" indent="0">
              <a:lnSpc>
                <a:spcPct val="115000"/>
              </a:lnSpc>
              <a:buClr>
                <a:schemeClr val="dk1"/>
              </a:buClr>
              <a:buSzPct val="100000"/>
              <a:buNone/>
            </a:pPr>
            <a:endParaRPr lang="en-US" sz="2800" dirty="0">
              <a:effectLst/>
              <a:latin typeface="+mj-lt"/>
              <a:ea typeface="Times New Roman" panose="02020603050405020304" pitchFamily="18" charset="0"/>
              <a:cs typeface="Times New Roman" panose="02020603050405020304" pitchFamily="18" charset="0"/>
            </a:endParaRPr>
          </a:p>
          <a:p>
            <a:pPr marL="580073" indent="-457200">
              <a:lnSpc>
                <a:spcPct val="115000"/>
              </a:lnSpc>
              <a:buClr>
                <a:schemeClr val="tx1"/>
              </a:buClr>
              <a:buSzPct val="100000"/>
              <a:buFont typeface="Arial" panose="020B0604020202020204" pitchFamily="34" charset="0"/>
              <a:buChar char="•"/>
            </a:pPr>
            <a:r>
              <a:rPr lang="en" sz="2800" b="1" dirty="0">
                <a:solidFill>
                  <a:schemeClr val="tx1"/>
                </a:solidFill>
                <a:latin typeface="+mj-lt"/>
                <a:ea typeface="Georgia"/>
                <a:cs typeface="Georgia"/>
                <a:sym typeface="Georgia"/>
              </a:rPr>
              <a:t>Zoning Deadline: </a:t>
            </a:r>
            <a:r>
              <a:rPr lang="en" sz="2800" b="1" dirty="0">
                <a:solidFill>
                  <a:schemeClr val="accent1"/>
                </a:solidFill>
                <a:latin typeface="+mj-lt"/>
                <a:ea typeface="Georgia"/>
                <a:cs typeface="Georgia"/>
                <a:sym typeface="Georgia"/>
              </a:rPr>
              <a:t>December 31st, 2024</a:t>
            </a:r>
            <a:endParaRPr sz="2800" b="1" dirty="0">
              <a:solidFill>
                <a:schemeClr val="accent1"/>
              </a:solidFill>
              <a:latin typeface="+mj-lt"/>
              <a:ea typeface="Georgia"/>
              <a:cs typeface="Georgia"/>
              <a:sym typeface="Georgia"/>
            </a:endParaRPr>
          </a:p>
          <a:p>
            <a:pPr marL="580073" indent="-457200">
              <a:lnSpc>
                <a:spcPct val="115000"/>
              </a:lnSpc>
              <a:buClr>
                <a:schemeClr val="tx1"/>
              </a:buClr>
              <a:buSzPct val="100000"/>
              <a:buFont typeface="Arial" panose="020B0604020202020204" pitchFamily="34" charset="0"/>
              <a:buChar char="•"/>
            </a:pPr>
            <a:endParaRPr lang="en" sz="2800" b="1" dirty="0">
              <a:solidFill>
                <a:schemeClr val="tx1"/>
              </a:solidFill>
              <a:latin typeface="+mj-lt"/>
              <a:ea typeface="Georgia"/>
              <a:cs typeface="Georgia"/>
              <a:sym typeface="Georgia"/>
            </a:endParaRPr>
          </a:p>
          <a:p>
            <a:pPr marL="580073" indent="-457200">
              <a:lnSpc>
                <a:spcPct val="115000"/>
              </a:lnSpc>
              <a:buClr>
                <a:schemeClr val="tx1"/>
              </a:buClr>
              <a:buSzPct val="100000"/>
              <a:buFont typeface="Arial" panose="020B0604020202020204" pitchFamily="34" charset="0"/>
              <a:buChar char="•"/>
            </a:pPr>
            <a:r>
              <a:rPr lang="en" sz="2800" b="1" dirty="0">
                <a:solidFill>
                  <a:schemeClr val="tx1"/>
                </a:solidFill>
                <a:latin typeface="+mj-lt"/>
                <a:ea typeface="Georgia"/>
                <a:cs typeface="Georgia"/>
                <a:sym typeface="Georgia"/>
              </a:rPr>
              <a:t>Minimum Land Area: </a:t>
            </a:r>
            <a:r>
              <a:rPr lang="en" sz="2800" b="1" dirty="0">
                <a:solidFill>
                  <a:schemeClr val="accent1"/>
                </a:solidFill>
                <a:latin typeface="+mj-lt"/>
                <a:ea typeface="Georgia"/>
                <a:cs typeface="Georgia"/>
                <a:sym typeface="Georgia"/>
              </a:rPr>
              <a:t>50 acres</a:t>
            </a:r>
            <a:endParaRPr sz="2800" b="1" dirty="0">
              <a:solidFill>
                <a:schemeClr val="accent1"/>
              </a:solidFill>
              <a:latin typeface="+mj-lt"/>
              <a:ea typeface="Georgia"/>
              <a:cs typeface="Georgia"/>
              <a:sym typeface="Georgia"/>
            </a:endParaRPr>
          </a:p>
          <a:p>
            <a:pPr marL="580073" indent="-457200">
              <a:buClr>
                <a:schemeClr val="tx1"/>
              </a:buClr>
              <a:buSzPct val="100000"/>
              <a:buFont typeface="Arial" panose="020B0604020202020204" pitchFamily="34" charset="0"/>
              <a:buChar char="•"/>
            </a:pPr>
            <a:endParaRPr lang="en" sz="2800" b="1" dirty="0">
              <a:solidFill>
                <a:schemeClr val="tx1"/>
              </a:solidFill>
              <a:latin typeface="+mj-lt"/>
              <a:ea typeface="Georgia"/>
              <a:cs typeface="Georgia"/>
              <a:sym typeface="Georgia"/>
            </a:endParaRPr>
          </a:p>
          <a:p>
            <a:pPr marL="580073" indent="-457200">
              <a:buClr>
                <a:schemeClr val="tx1"/>
              </a:buClr>
              <a:buSzPct val="100000"/>
              <a:buFont typeface="Arial" panose="020B0604020202020204" pitchFamily="34" charset="0"/>
              <a:buChar char="•"/>
            </a:pPr>
            <a:r>
              <a:rPr lang="en" sz="2800" b="1" dirty="0">
                <a:solidFill>
                  <a:schemeClr val="tx1"/>
                </a:solidFill>
                <a:latin typeface="+mj-lt"/>
                <a:ea typeface="Georgia"/>
                <a:cs typeface="Georgia"/>
                <a:sym typeface="Georgia"/>
              </a:rPr>
              <a:t>Minimum Multifamily Unit Capacity: </a:t>
            </a:r>
            <a:r>
              <a:rPr lang="en" sz="2800" b="1" dirty="0">
                <a:solidFill>
                  <a:schemeClr val="accent1"/>
                </a:solidFill>
                <a:latin typeface="+mj-lt"/>
                <a:ea typeface="Georgia"/>
                <a:cs typeface="Georgia"/>
                <a:sym typeface="Georgia"/>
              </a:rPr>
              <a:t>1,094</a:t>
            </a:r>
            <a:r>
              <a:rPr lang="en" sz="2800" b="1" dirty="0">
                <a:solidFill>
                  <a:schemeClr val="tx1"/>
                </a:solidFill>
                <a:latin typeface="+mj-lt"/>
                <a:ea typeface="Georgia"/>
                <a:cs typeface="Georgia"/>
                <a:sym typeface="Georgia"/>
              </a:rPr>
              <a:t> (15% of Concord’s 2020 housing stock)</a:t>
            </a:r>
            <a:endParaRPr sz="2800" b="1" dirty="0">
              <a:solidFill>
                <a:schemeClr val="tx1"/>
              </a:solidFill>
              <a:latin typeface="+mj-lt"/>
              <a:ea typeface="Georgia"/>
              <a:cs typeface="Georgia"/>
              <a:sym typeface="Georgia"/>
            </a:endParaRPr>
          </a:p>
        </p:txBody>
      </p:sp>
      <p:pic>
        <p:nvPicPr>
          <p:cNvPr id="214" name="Google Shape;214;p37"/>
          <p:cNvPicPr preferRelativeResize="0"/>
          <p:nvPr/>
        </p:nvPicPr>
        <p:blipFill>
          <a:blip r:embed="rId3">
            <a:alphaModFix/>
          </a:blip>
          <a:stretch>
            <a:fillRect/>
          </a:stretch>
        </p:blipFill>
        <p:spPr>
          <a:xfrm>
            <a:off x="9234615" y="2254388"/>
            <a:ext cx="2786302" cy="2349223"/>
          </a:xfrm>
          <a:prstGeom prst="rect">
            <a:avLst/>
          </a:prstGeom>
          <a:noFill/>
          <a:ln>
            <a:noFill/>
          </a:ln>
        </p:spPr>
      </p:pic>
    </p:spTree>
    <p:extLst>
      <p:ext uri="{BB962C8B-B14F-4D97-AF65-F5344CB8AC3E}">
        <p14:creationId xmlns:p14="http://schemas.microsoft.com/office/powerpoint/2010/main" val="408680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66BBFE-D845-9A02-F9F2-B9BBDA714F90}"/>
              </a:ext>
            </a:extLst>
          </p:cNvPr>
          <p:cNvSpPr txBox="1"/>
          <p:nvPr/>
        </p:nvSpPr>
        <p:spPr>
          <a:xfrm>
            <a:off x="543698" y="432486"/>
            <a:ext cx="8612660" cy="5693866"/>
          </a:xfrm>
          <a:prstGeom prst="rect">
            <a:avLst/>
          </a:prstGeom>
          <a:noFill/>
        </p:spPr>
        <p:txBody>
          <a:bodyPr wrap="square">
            <a:spAutoFit/>
          </a:bodyPr>
          <a:lstStyle/>
          <a:p>
            <a:pPr marL="457200" indent="-457200">
              <a:buClr>
                <a:schemeClr val="tx1"/>
              </a:buClr>
              <a:buFont typeface="Arial" panose="020B0604020202020204" pitchFamily="34" charset="0"/>
              <a:buChar char="•"/>
            </a:pPr>
            <a:r>
              <a:rPr lang="en-US" sz="2800" b="1" dirty="0">
                <a:solidFill>
                  <a:schemeClr val="tx1"/>
                </a:solidFill>
                <a:latin typeface="+mj-lt"/>
                <a:ea typeface="Georgia"/>
                <a:cs typeface="Georgia"/>
                <a:sym typeface="Georgia"/>
              </a:rPr>
              <a:t>% of District to be located in Station Areas (1/2 mile radius around the stations): </a:t>
            </a:r>
            <a:r>
              <a:rPr lang="en-US" sz="2800" b="1" dirty="0">
                <a:solidFill>
                  <a:schemeClr val="accent1"/>
                </a:solidFill>
                <a:latin typeface="+mj-lt"/>
                <a:ea typeface="Georgia"/>
                <a:cs typeface="Georgia"/>
                <a:sym typeface="Georgia"/>
              </a:rPr>
              <a:t>50%</a:t>
            </a:r>
          </a:p>
          <a:p>
            <a:pPr marL="457200" indent="-457200">
              <a:buClr>
                <a:schemeClr val="tx1"/>
              </a:buClr>
              <a:buFont typeface="Arial" panose="020B0604020202020204" pitchFamily="34" charset="0"/>
              <a:buChar char="•"/>
            </a:pPr>
            <a:endParaRPr lang="en-US" sz="2800" b="1" dirty="0">
              <a:solidFill>
                <a:schemeClr val="accent1"/>
              </a:solidFill>
              <a:effectLst/>
              <a:latin typeface="+mj-lt"/>
              <a:ea typeface="Times New Roman" panose="02020603050405020304" pitchFamily="18" charset="0"/>
              <a:cs typeface="Times New Roman" panose="02020603050405020304" pitchFamily="18" charset="0"/>
              <a:sym typeface="Georgia"/>
            </a:endParaRPr>
          </a:p>
          <a:p>
            <a:pPr marL="457200" indent="-457200">
              <a:buClr>
                <a:schemeClr val="tx1"/>
              </a:buClr>
              <a:buFont typeface="Arial" panose="020B0604020202020204" pitchFamily="34" charset="0"/>
              <a:buChar char="•"/>
            </a:pPr>
            <a:r>
              <a:rPr lang="en-US" sz="2800" b="1" dirty="0">
                <a:effectLst/>
                <a:latin typeface="+mj-lt"/>
                <a:ea typeface="Times New Roman" panose="02020603050405020304" pitchFamily="18" charset="0"/>
                <a:cs typeface="Times New Roman" panose="02020603050405020304" pitchFamily="18" charset="0"/>
              </a:rPr>
              <a:t>Minimum gross density of </a:t>
            </a:r>
            <a:r>
              <a:rPr lang="en-US" sz="2800" b="1" u="sng" dirty="0">
                <a:solidFill>
                  <a:schemeClr val="accent1"/>
                </a:solidFill>
                <a:effectLst/>
                <a:latin typeface="+mj-lt"/>
                <a:ea typeface="Times New Roman" panose="02020603050405020304" pitchFamily="18" charset="0"/>
                <a:cs typeface="Times New Roman" panose="02020603050405020304" pitchFamily="18" charset="0"/>
              </a:rPr>
              <a:t>15 units per acre</a:t>
            </a:r>
            <a:r>
              <a:rPr lang="en-US" sz="2800" b="1" dirty="0">
                <a:solidFill>
                  <a:schemeClr val="accent1"/>
                </a:solidFill>
                <a:effectLst/>
                <a:latin typeface="+mj-lt"/>
                <a:ea typeface="Times New Roman" panose="02020603050405020304" pitchFamily="18" charset="0"/>
                <a:cs typeface="Times New Roman" panose="02020603050405020304" pitchFamily="18" charset="0"/>
              </a:rPr>
              <a:t> </a:t>
            </a:r>
            <a:r>
              <a:rPr lang="en-US" sz="2800" b="1" dirty="0">
                <a:effectLst/>
                <a:latin typeface="+mj-lt"/>
                <a:ea typeface="Times New Roman" panose="02020603050405020304" pitchFamily="18" charset="0"/>
                <a:cs typeface="Times New Roman" panose="02020603050405020304" pitchFamily="18" charset="0"/>
              </a:rPr>
              <a:t>(</a:t>
            </a:r>
            <a:r>
              <a:rPr lang="en-US" sz="2800" b="1" i="1" dirty="0">
                <a:effectLst/>
                <a:latin typeface="+mj-lt"/>
                <a:ea typeface="Times New Roman" panose="02020603050405020304" pitchFamily="18" charset="0"/>
                <a:cs typeface="Times New Roman" panose="02020603050405020304" pitchFamily="18" charset="0"/>
              </a:rPr>
              <a:t>average across the district(s)</a:t>
            </a:r>
            <a:r>
              <a:rPr lang="en-US" sz="2800" b="1" dirty="0">
                <a:effectLst/>
                <a:latin typeface="+mj-lt"/>
                <a:ea typeface="Times New Roman" panose="02020603050405020304" pitchFamily="18" charset="0"/>
                <a:cs typeface="Times New Roman" panose="02020603050405020304" pitchFamily="18" charset="0"/>
              </a:rPr>
              <a:t>)</a:t>
            </a:r>
          </a:p>
          <a:p>
            <a:pPr marL="457200" marR="0" lvl="0" indent="-457200">
              <a:spcBef>
                <a:spcPts val="0"/>
              </a:spcBef>
              <a:spcAft>
                <a:spcPts val="0"/>
              </a:spcAft>
              <a:buClr>
                <a:schemeClr val="tx1"/>
              </a:buClr>
              <a:buSzPts val="1000"/>
              <a:buFont typeface="Arial" panose="020B0604020202020204" pitchFamily="34" charset="0"/>
              <a:buChar char="•"/>
              <a:tabLst>
                <a:tab pos="457200" algn="l"/>
              </a:tabLst>
            </a:pPr>
            <a:endParaRPr lang="en-US" sz="2800" b="1" u="sng" dirty="0">
              <a:solidFill>
                <a:schemeClr val="accent1"/>
              </a:solidFill>
              <a:effectLst/>
              <a:latin typeface="+mj-lt"/>
              <a:ea typeface="Times New Roman" panose="02020603050405020304" pitchFamily="18" charset="0"/>
              <a:cs typeface="Times New Roman" panose="02020603050405020304" pitchFamily="18" charset="0"/>
            </a:endParaRPr>
          </a:p>
          <a:p>
            <a:pPr marL="457200" marR="0" lvl="0" indent="-457200">
              <a:spcBef>
                <a:spcPts val="0"/>
              </a:spcBef>
              <a:spcAft>
                <a:spcPts val="0"/>
              </a:spcAft>
              <a:buClr>
                <a:schemeClr val="tx1"/>
              </a:buClr>
              <a:buSzPts val="1000"/>
              <a:buFont typeface="Arial" panose="020B0604020202020204" pitchFamily="34" charset="0"/>
              <a:buChar char="•"/>
              <a:tabLst>
                <a:tab pos="457200" algn="l"/>
              </a:tabLst>
            </a:pPr>
            <a:r>
              <a:rPr lang="en-US" sz="2800" b="1" u="sng" dirty="0">
                <a:solidFill>
                  <a:schemeClr val="accent1"/>
                </a:solidFill>
                <a:effectLst/>
                <a:latin typeface="+mj-lt"/>
                <a:ea typeface="Times New Roman" panose="02020603050405020304" pitchFamily="18" charset="0"/>
                <a:cs typeface="Times New Roman" panose="02020603050405020304" pitchFamily="18" charset="0"/>
              </a:rPr>
              <a:t>No age restrictions</a:t>
            </a:r>
            <a:r>
              <a:rPr lang="en-US" sz="2800" b="1" dirty="0">
                <a:solidFill>
                  <a:schemeClr val="accent1"/>
                </a:solidFill>
                <a:effectLst/>
                <a:latin typeface="+mj-lt"/>
                <a:ea typeface="Times New Roman" panose="02020603050405020304" pitchFamily="18" charset="0"/>
                <a:cs typeface="Times New Roman" panose="02020603050405020304" pitchFamily="18" charset="0"/>
              </a:rPr>
              <a:t> </a:t>
            </a:r>
            <a:r>
              <a:rPr lang="en-US" sz="2800" b="1" dirty="0">
                <a:effectLst/>
                <a:latin typeface="+mj-lt"/>
                <a:ea typeface="Times New Roman" panose="02020603050405020304" pitchFamily="18" charset="0"/>
                <a:cs typeface="Times New Roman" panose="02020603050405020304" pitchFamily="18" charset="0"/>
              </a:rPr>
              <a:t>and suitable for families with children, i.e. no bedroom or occupancy caps</a:t>
            </a:r>
          </a:p>
          <a:p>
            <a:pPr marL="457200" marR="0" lvl="0" indent="-457200">
              <a:spcBef>
                <a:spcPts val="0"/>
              </a:spcBef>
              <a:spcAft>
                <a:spcPts val="0"/>
              </a:spcAft>
              <a:buClr>
                <a:schemeClr val="tx1"/>
              </a:buClr>
              <a:buSzPts val="1000"/>
              <a:buFont typeface="Arial" panose="020B0604020202020204" pitchFamily="34" charset="0"/>
              <a:buChar char="•"/>
              <a:tabLst>
                <a:tab pos="457200" algn="l"/>
              </a:tabLst>
            </a:pPr>
            <a:endParaRPr lang="en-US" sz="2800" b="1" u="sng" dirty="0">
              <a:solidFill>
                <a:schemeClr val="accent1"/>
              </a:solidFill>
              <a:latin typeface="+mj-lt"/>
              <a:ea typeface="Times New Roman" panose="02020603050405020304" pitchFamily="18" charset="0"/>
              <a:cs typeface="Times New Roman" panose="02020603050405020304" pitchFamily="18" charset="0"/>
            </a:endParaRPr>
          </a:p>
          <a:p>
            <a:pPr marL="457200" marR="0" lvl="0" indent="-457200">
              <a:spcBef>
                <a:spcPts val="0"/>
              </a:spcBef>
              <a:spcAft>
                <a:spcPts val="0"/>
              </a:spcAft>
              <a:buClr>
                <a:schemeClr val="tx1"/>
              </a:buClr>
              <a:buSzPts val="1000"/>
              <a:buFont typeface="Arial" panose="020B0604020202020204" pitchFamily="34" charset="0"/>
              <a:buChar char="•"/>
              <a:tabLst>
                <a:tab pos="457200" algn="l"/>
              </a:tabLst>
            </a:pPr>
            <a:r>
              <a:rPr lang="en-US" sz="2800" b="1" u="sng" dirty="0">
                <a:solidFill>
                  <a:schemeClr val="accent1"/>
                </a:solidFill>
                <a:latin typeface="+mj-lt"/>
                <a:ea typeface="Times New Roman" panose="02020603050405020304" pitchFamily="18" charset="0"/>
                <a:cs typeface="Times New Roman" panose="02020603050405020304" pitchFamily="18" charset="0"/>
              </a:rPr>
              <a:t>Parity with other uses</a:t>
            </a:r>
            <a:r>
              <a:rPr lang="en-US" sz="2800" b="1" dirty="0">
                <a:solidFill>
                  <a:schemeClr val="accent2">
                    <a:lumMod val="75000"/>
                  </a:schemeClr>
                </a:solidFill>
                <a:latin typeface="+mj-lt"/>
                <a:ea typeface="Times New Roman" panose="02020603050405020304" pitchFamily="18" charset="0"/>
                <a:cs typeface="Times New Roman" panose="02020603050405020304" pitchFamily="18" charset="0"/>
              </a:rPr>
              <a:t> </a:t>
            </a:r>
            <a:r>
              <a:rPr lang="en-US" sz="2800" b="1" dirty="0">
                <a:latin typeface="+mj-lt"/>
                <a:ea typeface="Times New Roman" panose="02020603050405020304" pitchFamily="18" charset="0"/>
                <a:cs typeface="Times New Roman" panose="02020603050405020304" pitchFamily="18" charset="0"/>
              </a:rPr>
              <a:t>– multi-family housing cannot be required to meet higher standards than other permitted uses</a:t>
            </a:r>
            <a:endParaRPr lang="en-US" sz="2800" b="1"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551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43DD3C-9425-6F56-C559-9B28380CBAEB}"/>
              </a:ext>
            </a:extLst>
          </p:cNvPr>
          <p:cNvSpPr txBox="1"/>
          <p:nvPr/>
        </p:nvSpPr>
        <p:spPr>
          <a:xfrm>
            <a:off x="1594022" y="1136822"/>
            <a:ext cx="7180235" cy="923330"/>
          </a:xfrm>
          <a:prstGeom prst="rect">
            <a:avLst/>
          </a:prstGeom>
          <a:noFill/>
        </p:spPr>
        <p:txBody>
          <a:bodyPr wrap="none" rtlCol="0">
            <a:spAutoFit/>
          </a:bodyPr>
          <a:lstStyle/>
          <a:p>
            <a:r>
              <a:rPr lang="en-US" dirty="0"/>
              <a:t>Calculation of Area (in acres) vs Density (in dwelling units per acre)</a:t>
            </a:r>
          </a:p>
          <a:p>
            <a:endParaRPr lang="en-US" dirty="0"/>
          </a:p>
          <a:p>
            <a:endParaRPr lang="en-US" dirty="0"/>
          </a:p>
        </p:txBody>
      </p:sp>
      <p:graphicFrame>
        <p:nvGraphicFramePr>
          <p:cNvPr id="3" name="Table 2">
            <a:extLst>
              <a:ext uri="{FF2B5EF4-FFF2-40B4-BE49-F238E27FC236}">
                <a16:creationId xmlns:a16="http://schemas.microsoft.com/office/drawing/2014/main" id="{3727002E-C6A4-9D18-A554-F14A4743CF45}"/>
              </a:ext>
            </a:extLst>
          </p:cNvPr>
          <p:cNvGraphicFramePr>
            <a:graphicFrameLocks noGrp="1"/>
          </p:cNvGraphicFramePr>
          <p:nvPr>
            <p:extLst>
              <p:ext uri="{D42A27DB-BD31-4B8C-83A1-F6EECF244321}">
                <p14:modId xmlns:p14="http://schemas.microsoft.com/office/powerpoint/2010/main" val="217561891"/>
              </p:ext>
            </p:extLst>
          </p:nvPr>
        </p:nvGraphicFramePr>
        <p:xfrm>
          <a:off x="1791730" y="1952368"/>
          <a:ext cx="6635578" cy="2910936"/>
        </p:xfrm>
        <a:graphic>
          <a:graphicData uri="http://schemas.openxmlformats.org/drawingml/2006/table">
            <a:tbl>
              <a:tblPr/>
              <a:tblGrid>
                <a:gridCol w="2028712">
                  <a:extLst>
                    <a:ext uri="{9D8B030D-6E8A-4147-A177-3AD203B41FA5}">
                      <a16:colId xmlns:a16="http://schemas.microsoft.com/office/drawing/2014/main" val="3427174982"/>
                    </a:ext>
                  </a:extLst>
                </a:gridCol>
                <a:gridCol w="2028712">
                  <a:extLst>
                    <a:ext uri="{9D8B030D-6E8A-4147-A177-3AD203B41FA5}">
                      <a16:colId xmlns:a16="http://schemas.microsoft.com/office/drawing/2014/main" val="2303072120"/>
                    </a:ext>
                  </a:extLst>
                </a:gridCol>
                <a:gridCol w="2578154">
                  <a:extLst>
                    <a:ext uri="{9D8B030D-6E8A-4147-A177-3AD203B41FA5}">
                      <a16:colId xmlns:a16="http://schemas.microsoft.com/office/drawing/2014/main" val="269514201"/>
                    </a:ext>
                  </a:extLst>
                </a:gridCol>
              </a:tblGrid>
              <a:tr h="363867">
                <a:tc>
                  <a:txBody>
                    <a:bodyPr/>
                    <a:lstStyle/>
                    <a:p>
                      <a:pPr algn="ctr" fontAlgn="b"/>
                      <a:r>
                        <a:rPr lang="en-US" sz="1800" b="1" i="0" u="sng" strike="noStrike" dirty="0">
                          <a:solidFill>
                            <a:schemeClr val="tx1"/>
                          </a:solidFill>
                          <a:effectLst/>
                          <a:latin typeface="+mj-lt"/>
                        </a:rPr>
                        <a:t>Area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sng" strike="noStrike" dirty="0">
                          <a:solidFill>
                            <a:schemeClr val="tx1"/>
                          </a:solidFill>
                          <a:effectLst/>
                          <a:latin typeface="+mj-lt"/>
                        </a:rPr>
                        <a:t>Density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sng" strike="noStrike" dirty="0">
                          <a:solidFill>
                            <a:schemeClr val="tx1"/>
                          </a:solidFill>
                          <a:effectLst/>
                          <a:latin typeface="+mj-lt"/>
                        </a:rPr>
                        <a:t>Units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3851583"/>
                  </a:ext>
                </a:extLst>
              </a:tr>
              <a:tr h="363867">
                <a:tc>
                  <a:txBody>
                    <a:bodyPr/>
                    <a:lstStyle/>
                    <a:p>
                      <a:pPr algn="ctr" fontAlgn="b"/>
                      <a:r>
                        <a:rPr lang="en-US" sz="1800" b="1" i="0" u="none" strike="noStrike">
                          <a:solidFill>
                            <a:schemeClr val="tx1"/>
                          </a:solidFill>
                          <a:effectLst/>
                          <a:latin typeface="+mj-lt"/>
                        </a:rPr>
                        <a:t>50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1" i="0" u="none" strike="noStrike">
                          <a:solidFill>
                            <a:schemeClr val="tx1"/>
                          </a:solidFill>
                          <a:effectLst/>
                          <a:latin typeface="+mj-lt"/>
                        </a:rPr>
                        <a:t>        21.88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1" i="0" u="none" strike="noStrike" dirty="0">
                          <a:solidFill>
                            <a:schemeClr val="tx1"/>
                          </a:solidFill>
                          <a:effectLst/>
                          <a:latin typeface="+mj-lt"/>
                        </a:rPr>
                        <a:t>             1,094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31301812"/>
                  </a:ext>
                </a:extLst>
              </a:tr>
              <a:tr h="363867">
                <a:tc>
                  <a:txBody>
                    <a:bodyPr/>
                    <a:lstStyle/>
                    <a:p>
                      <a:pPr algn="ctr" fontAlgn="b"/>
                      <a:r>
                        <a:rPr lang="en-US" sz="1800" b="1" i="0" u="none" strike="noStrike">
                          <a:solidFill>
                            <a:schemeClr val="tx1"/>
                          </a:solidFill>
                          <a:effectLst/>
                          <a:latin typeface="+mj-lt"/>
                        </a:rPr>
                        <a:t>55</a:t>
                      </a:r>
                    </a:p>
                  </a:txBody>
                  <a:tcPr marL="9525" marR="9525" marT="9525" marB="0" anchor="b">
                    <a:lnL>
                      <a:noFill/>
                    </a:lnL>
                    <a:lnR>
                      <a:noFill/>
                    </a:lnR>
                    <a:lnT>
                      <a:noFill/>
                    </a:lnT>
                    <a:lnB>
                      <a:noFill/>
                    </a:lnB>
                  </a:tcPr>
                </a:tc>
                <a:tc>
                  <a:txBody>
                    <a:bodyPr/>
                    <a:lstStyle/>
                    <a:p>
                      <a:pPr algn="l" fontAlgn="b"/>
                      <a:r>
                        <a:rPr lang="en-US" sz="1800" b="1" i="0" u="none" strike="noStrike">
                          <a:solidFill>
                            <a:schemeClr val="tx1"/>
                          </a:solidFill>
                          <a:effectLst/>
                          <a:latin typeface="+mj-lt"/>
                        </a:rPr>
                        <a:t>        19.89 </a:t>
                      </a:r>
                    </a:p>
                  </a:txBody>
                  <a:tcPr marL="9525" marR="9525" marT="9525" marB="0" anchor="b">
                    <a:lnL>
                      <a:noFill/>
                    </a:lnL>
                    <a:lnR>
                      <a:noFill/>
                    </a:lnR>
                    <a:lnT>
                      <a:noFill/>
                    </a:lnT>
                    <a:lnB>
                      <a:noFill/>
                    </a:lnB>
                  </a:tcPr>
                </a:tc>
                <a:tc>
                  <a:txBody>
                    <a:bodyPr/>
                    <a:lstStyle/>
                    <a:p>
                      <a:pPr algn="l" fontAlgn="b"/>
                      <a:r>
                        <a:rPr lang="en-US" sz="1800" b="1" i="0" u="none" strike="noStrike" dirty="0">
                          <a:solidFill>
                            <a:schemeClr val="tx1"/>
                          </a:solidFill>
                          <a:effectLst/>
                          <a:latin typeface="+mj-lt"/>
                        </a:rPr>
                        <a:t>             1,094 </a:t>
                      </a:r>
                    </a:p>
                  </a:txBody>
                  <a:tcPr marL="9525" marR="9525" marT="9525" marB="0" anchor="b">
                    <a:lnL>
                      <a:noFill/>
                    </a:lnL>
                    <a:lnR>
                      <a:noFill/>
                    </a:lnR>
                    <a:lnT>
                      <a:noFill/>
                    </a:lnT>
                    <a:lnB>
                      <a:noFill/>
                    </a:lnB>
                  </a:tcPr>
                </a:tc>
                <a:extLst>
                  <a:ext uri="{0D108BD9-81ED-4DB2-BD59-A6C34878D82A}">
                    <a16:rowId xmlns:a16="http://schemas.microsoft.com/office/drawing/2014/main" val="1262303908"/>
                  </a:ext>
                </a:extLst>
              </a:tr>
              <a:tr h="363867">
                <a:tc>
                  <a:txBody>
                    <a:bodyPr/>
                    <a:lstStyle/>
                    <a:p>
                      <a:pPr algn="ctr" fontAlgn="b"/>
                      <a:r>
                        <a:rPr lang="en-US" sz="1800" b="1" i="0" u="none" strike="noStrike">
                          <a:solidFill>
                            <a:schemeClr val="tx1"/>
                          </a:solidFill>
                          <a:effectLst/>
                          <a:latin typeface="+mj-lt"/>
                        </a:rPr>
                        <a:t>60</a:t>
                      </a:r>
                    </a:p>
                  </a:txBody>
                  <a:tcPr marL="9525" marR="9525" marT="9525" marB="0" anchor="b">
                    <a:lnL>
                      <a:noFill/>
                    </a:lnL>
                    <a:lnR>
                      <a:noFill/>
                    </a:lnR>
                    <a:lnT>
                      <a:noFill/>
                    </a:lnT>
                    <a:lnB>
                      <a:noFill/>
                    </a:lnB>
                  </a:tcPr>
                </a:tc>
                <a:tc>
                  <a:txBody>
                    <a:bodyPr/>
                    <a:lstStyle/>
                    <a:p>
                      <a:pPr algn="l" fontAlgn="b"/>
                      <a:r>
                        <a:rPr lang="en-US" sz="1800" b="1" i="0" u="none" strike="noStrike">
                          <a:solidFill>
                            <a:schemeClr val="tx1"/>
                          </a:solidFill>
                          <a:effectLst/>
                          <a:latin typeface="+mj-lt"/>
                        </a:rPr>
                        <a:t>        18.23 </a:t>
                      </a:r>
                    </a:p>
                  </a:txBody>
                  <a:tcPr marL="9525" marR="9525" marT="9525" marB="0" anchor="b">
                    <a:lnL>
                      <a:noFill/>
                    </a:lnL>
                    <a:lnR>
                      <a:noFill/>
                    </a:lnR>
                    <a:lnT>
                      <a:noFill/>
                    </a:lnT>
                    <a:lnB>
                      <a:noFill/>
                    </a:lnB>
                  </a:tcPr>
                </a:tc>
                <a:tc>
                  <a:txBody>
                    <a:bodyPr/>
                    <a:lstStyle/>
                    <a:p>
                      <a:pPr algn="l" fontAlgn="b"/>
                      <a:r>
                        <a:rPr lang="en-US" sz="1800" b="1" i="0" u="none" strike="noStrike" dirty="0">
                          <a:solidFill>
                            <a:schemeClr val="tx1"/>
                          </a:solidFill>
                          <a:effectLst/>
                          <a:latin typeface="+mj-lt"/>
                        </a:rPr>
                        <a:t>             1,094 </a:t>
                      </a:r>
                    </a:p>
                  </a:txBody>
                  <a:tcPr marL="9525" marR="9525" marT="9525" marB="0" anchor="b">
                    <a:lnL>
                      <a:noFill/>
                    </a:lnL>
                    <a:lnR>
                      <a:noFill/>
                    </a:lnR>
                    <a:lnT>
                      <a:noFill/>
                    </a:lnT>
                    <a:lnB>
                      <a:noFill/>
                    </a:lnB>
                  </a:tcPr>
                </a:tc>
                <a:extLst>
                  <a:ext uri="{0D108BD9-81ED-4DB2-BD59-A6C34878D82A}">
                    <a16:rowId xmlns:a16="http://schemas.microsoft.com/office/drawing/2014/main" val="2552826732"/>
                  </a:ext>
                </a:extLst>
              </a:tr>
              <a:tr h="363867">
                <a:tc>
                  <a:txBody>
                    <a:bodyPr/>
                    <a:lstStyle/>
                    <a:p>
                      <a:pPr algn="ctr" fontAlgn="b"/>
                      <a:r>
                        <a:rPr lang="en-US" sz="1800" b="1" i="0" u="none" strike="noStrike">
                          <a:solidFill>
                            <a:schemeClr val="tx1"/>
                          </a:solidFill>
                          <a:effectLst/>
                          <a:latin typeface="+mj-lt"/>
                        </a:rPr>
                        <a:t>65</a:t>
                      </a:r>
                    </a:p>
                  </a:txBody>
                  <a:tcPr marL="9525" marR="9525" marT="9525" marB="0" anchor="b">
                    <a:lnL>
                      <a:noFill/>
                    </a:lnL>
                    <a:lnR>
                      <a:noFill/>
                    </a:lnR>
                    <a:lnT>
                      <a:noFill/>
                    </a:lnT>
                    <a:lnB>
                      <a:noFill/>
                    </a:lnB>
                  </a:tcPr>
                </a:tc>
                <a:tc>
                  <a:txBody>
                    <a:bodyPr/>
                    <a:lstStyle/>
                    <a:p>
                      <a:pPr algn="l" fontAlgn="b"/>
                      <a:r>
                        <a:rPr lang="en-US" sz="1800" b="1" i="0" u="none" strike="noStrike">
                          <a:solidFill>
                            <a:schemeClr val="tx1"/>
                          </a:solidFill>
                          <a:effectLst/>
                          <a:latin typeface="+mj-lt"/>
                        </a:rPr>
                        <a:t>        16.83 </a:t>
                      </a:r>
                    </a:p>
                  </a:txBody>
                  <a:tcPr marL="9525" marR="9525" marT="9525" marB="0" anchor="b">
                    <a:lnL>
                      <a:noFill/>
                    </a:lnL>
                    <a:lnR>
                      <a:noFill/>
                    </a:lnR>
                    <a:lnT>
                      <a:noFill/>
                    </a:lnT>
                    <a:lnB>
                      <a:noFill/>
                    </a:lnB>
                  </a:tcPr>
                </a:tc>
                <a:tc>
                  <a:txBody>
                    <a:bodyPr/>
                    <a:lstStyle/>
                    <a:p>
                      <a:pPr algn="l" fontAlgn="b"/>
                      <a:r>
                        <a:rPr lang="en-US" sz="1800" b="1" i="0" u="none" strike="noStrike" dirty="0">
                          <a:solidFill>
                            <a:schemeClr val="tx1"/>
                          </a:solidFill>
                          <a:effectLst/>
                          <a:latin typeface="+mj-lt"/>
                        </a:rPr>
                        <a:t>             1,094 </a:t>
                      </a:r>
                    </a:p>
                  </a:txBody>
                  <a:tcPr marL="9525" marR="9525" marT="9525" marB="0" anchor="b">
                    <a:lnL>
                      <a:noFill/>
                    </a:lnL>
                    <a:lnR>
                      <a:noFill/>
                    </a:lnR>
                    <a:lnT>
                      <a:noFill/>
                    </a:lnT>
                    <a:lnB>
                      <a:noFill/>
                    </a:lnB>
                  </a:tcPr>
                </a:tc>
                <a:extLst>
                  <a:ext uri="{0D108BD9-81ED-4DB2-BD59-A6C34878D82A}">
                    <a16:rowId xmlns:a16="http://schemas.microsoft.com/office/drawing/2014/main" val="715795975"/>
                  </a:ext>
                </a:extLst>
              </a:tr>
              <a:tr h="363867">
                <a:tc>
                  <a:txBody>
                    <a:bodyPr/>
                    <a:lstStyle/>
                    <a:p>
                      <a:pPr algn="ctr" fontAlgn="b"/>
                      <a:r>
                        <a:rPr lang="en-US" sz="1800" b="1" i="0" u="none" strike="noStrike">
                          <a:solidFill>
                            <a:schemeClr val="tx1"/>
                          </a:solidFill>
                          <a:effectLst/>
                          <a:latin typeface="+mj-lt"/>
                        </a:rPr>
                        <a:t>70</a:t>
                      </a:r>
                    </a:p>
                  </a:txBody>
                  <a:tcPr marL="9525" marR="9525" marT="9525" marB="0" anchor="b">
                    <a:lnL>
                      <a:noFill/>
                    </a:lnL>
                    <a:lnR>
                      <a:noFill/>
                    </a:lnR>
                    <a:lnT>
                      <a:noFill/>
                    </a:lnT>
                    <a:lnB>
                      <a:noFill/>
                    </a:lnB>
                  </a:tcPr>
                </a:tc>
                <a:tc>
                  <a:txBody>
                    <a:bodyPr/>
                    <a:lstStyle/>
                    <a:p>
                      <a:pPr algn="l" fontAlgn="b"/>
                      <a:r>
                        <a:rPr lang="en-US" sz="1800" b="1" i="0" u="none" strike="noStrike">
                          <a:solidFill>
                            <a:schemeClr val="tx1"/>
                          </a:solidFill>
                          <a:effectLst/>
                          <a:latin typeface="+mj-lt"/>
                        </a:rPr>
                        <a:t>        15.63 </a:t>
                      </a:r>
                    </a:p>
                  </a:txBody>
                  <a:tcPr marL="9525" marR="9525" marT="9525" marB="0" anchor="b">
                    <a:lnL>
                      <a:noFill/>
                    </a:lnL>
                    <a:lnR>
                      <a:noFill/>
                    </a:lnR>
                    <a:lnT>
                      <a:noFill/>
                    </a:lnT>
                    <a:lnB>
                      <a:noFill/>
                    </a:lnB>
                  </a:tcPr>
                </a:tc>
                <a:tc>
                  <a:txBody>
                    <a:bodyPr/>
                    <a:lstStyle/>
                    <a:p>
                      <a:pPr algn="l" fontAlgn="b"/>
                      <a:r>
                        <a:rPr lang="en-US" sz="1800" b="1" i="0" u="none" strike="noStrike" dirty="0">
                          <a:solidFill>
                            <a:schemeClr val="tx1"/>
                          </a:solidFill>
                          <a:effectLst/>
                          <a:latin typeface="+mj-lt"/>
                        </a:rPr>
                        <a:t>             1,094 </a:t>
                      </a:r>
                    </a:p>
                  </a:txBody>
                  <a:tcPr marL="9525" marR="9525" marT="9525" marB="0" anchor="b">
                    <a:lnL>
                      <a:noFill/>
                    </a:lnL>
                    <a:lnR>
                      <a:noFill/>
                    </a:lnR>
                    <a:lnT>
                      <a:noFill/>
                    </a:lnT>
                    <a:lnB>
                      <a:noFill/>
                    </a:lnB>
                  </a:tcPr>
                </a:tc>
                <a:extLst>
                  <a:ext uri="{0D108BD9-81ED-4DB2-BD59-A6C34878D82A}">
                    <a16:rowId xmlns:a16="http://schemas.microsoft.com/office/drawing/2014/main" val="1820622599"/>
                  </a:ext>
                </a:extLst>
              </a:tr>
              <a:tr h="363867">
                <a:tc>
                  <a:txBody>
                    <a:bodyPr/>
                    <a:lstStyle/>
                    <a:p>
                      <a:pPr algn="ctr" fontAlgn="b"/>
                      <a:r>
                        <a:rPr lang="en-US" sz="1800" b="1" i="0" u="none" strike="noStrike">
                          <a:solidFill>
                            <a:schemeClr val="tx1"/>
                          </a:solidFill>
                          <a:effectLst/>
                          <a:latin typeface="+mj-lt"/>
                        </a:rPr>
                        <a:t>72.9</a:t>
                      </a:r>
                    </a:p>
                  </a:txBody>
                  <a:tcPr marL="9525" marR="9525" marT="9525" marB="0" anchor="b">
                    <a:lnL>
                      <a:noFill/>
                    </a:lnL>
                    <a:lnR>
                      <a:noFill/>
                    </a:lnR>
                    <a:lnT>
                      <a:noFill/>
                    </a:lnT>
                    <a:lnB>
                      <a:noFill/>
                    </a:lnB>
                  </a:tcPr>
                </a:tc>
                <a:tc>
                  <a:txBody>
                    <a:bodyPr/>
                    <a:lstStyle/>
                    <a:p>
                      <a:pPr algn="l" fontAlgn="b"/>
                      <a:r>
                        <a:rPr lang="en-US" sz="1800" b="1" i="0" u="none" strike="noStrike">
                          <a:solidFill>
                            <a:schemeClr val="tx1"/>
                          </a:solidFill>
                          <a:effectLst/>
                          <a:latin typeface="+mj-lt"/>
                        </a:rPr>
                        <a:t>        15.00 </a:t>
                      </a:r>
                    </a:p>
                  </a:txBody>
                  <a:tcPr marL="9525" marR="9525" marT="9525" marB="0" anchor="b">
                    <a:lnL>
                      <a:noFill/>
                    </a:lnL>
                    <a:lnR>
                      <a:noFill/>
                    </a:lnR>
                    <a:lnT>
                      <a:noFill/>
                    </a:lnT>
                    <a:lnB>
                      <a:noFill/>
                    </a:lnB>
                  </a:tcPr>
                </a:tc>
                <a:tc>
                  <a:txBody>
                    <a:bodyPr/>
                    <a:lstStyle/>
                    <a:p>
                      <a:pPr algn="l" fontAlgn="b"/>
                      <a:r>
                        <a:rPr lang="en-US" sz="1800" b="1" i="0" u="none" strike="noStrike" dirty="0">
                          <a:solidFill>
                            <a:schemeClr val="tx1"/>
                          </a:solidFill>
                          <a:effectLst/>
                          <a:latin typeface="+mj-lt"/>
                        </a:rPr>
                        <a:t>             1,094 </a:t>
                      </a:r>
                    </a:p>
                  </a:txBody>
                  <a:tcPr marL="9525" marR="9525" marT="9525" marB="0" anchor="b">
                    <a:lnL>
                      <a:noFill/>
                    </a:lnL>
                    <a:lnR>
                      <a:noFill/>
                    </a:lnR>
                    <a:lnT>
                      <a:noFill/>
                    </a:lnT>
                    <a:lnB>
                      <a:noFill/>
                    </a:lnB>
                  </a:tcPr>
                </a:tc>
                <a:extLst>
                  <a:ext uri="{0D108BD9-81ED-4DB2-BD59-A6C34878D82A}">
                    <a16:rowId xmlns:a16="http://schemas.microsoft.com/office/drawing/2014/main" val="2895377239"/>
                  </a:ext>
                </a:extLst>
              </a:tr>
              <a:tr h="363867">
                <a:tc>
                  <a:txBody>
                    <a:bodyPr/>
                    <a:lstStyle/>
                    <a:p>
                      <a:pPr algn="ctr" fontAlgn="b"/>
                      <a:r>
                        <a:rPr lang="en-US" sz="1800" b="1" i="0" u="none" strike="noStrike">
                          <a:solidFill>
                            <a:schemeClr val="tx1"/>
                          </a:solidFill>
                          <a:effectLst/>
                          <a:latin typeface="+mj-lt"/>
                        </a:rPr>
                        <a:t>75</a:t>
                      </a:r>
                    </a:p>
                  </a:txBody>
                  <a:tcPr marL="9525" marR="9525" marT="9525" marB="0" anchor="b">
                    <a:lnL>
                      <a:noFill/>
                    </a:lnL>
                    <a:lnR>
                      <a:noFill/>
                    </a:lnR>
                    <a:lnT>
                      <a:noFill/>
                    </a:lnT>
                    <a:lnB>
                      <a:noFill/>
                    </a:lnB>
                  </a:tcPr>
                </a:tc>
                <a:tc>
                  <a:txBody>
                    <a:bodyPr/>
                    <a:lstStyle/>
                    <a:p>
                      <a:pPr algn="l" fontAlgn="b"/>
                      <a:r>
                        <a:rPr lang="en-US" sz="1800" b="1" i="0" u="none" strike="noStrike">
                          <a:solidFill>
                            <a:schemeClr val="tx1"/>
                          </a:solidFill>
                          <a:effectLst/>
                          <a:latin typeface="+mj-lt"/>
                        </a:rPr>
                        <a:t>        14.60 </a:t>
                      </a:r>
                    </a:p>
                  </a:txBody>
                  <a:tcPr marL="9525" marR="9525" marT="9525" marB="0" anchor="b">
                    <a:lnL>
                      <a:noFill/>
                    </a:lnL>
                    <a:lnR>
                      <a:noFill/>
                    </a:lnR>
                    <a:lnT>
                      <a:noFill/>
                    </a:lnT>
                    <a:lnB>
                      <a:noFill/>
                    </a:lnB>
                  </a:tcPr>
                </a:tc>
                <a:tc>
                  <a:txBody>
                    <a:bodyPr/>
                    <a:lstStyle/>
                    <a:p>
                      <a:pPr algn="l" fontAlgn="b"/>
                      <a:r>
                        <a:rPr lang="en-US" sz="1800" b="1" i="0" u="none" strike="noStrike" dirty="0">
                          <a:solidFill>
                            <a:schemeClr val="tx1"/>
                          </a:solidFill>
                          <a:effectLst/>
                          <a:latin typeface="+mj-lt"/>
                        </a:rPr>
                        <a:t>             1,094 </a:t>
                      </a:r>
                    </a:p>
                  </a:txBody>
                  <a:tcPr marL="9525" marR="9525" marT="9525" marB="0" anchor="b">
                    <a:lnL>
                      <a:noFill/>
                    </a:lnL>
                    <a:lnR>
                      <a:noFill/>
                    </a:lnR>
                    <a:lnT>
                      <a:noFill/>
                    </a:lnT>
                    <a:lnB>
                      <a:noFill/>
                    </a:lnB>
                  </a:tcPr>
                </a:tc>
                <a:extLst>
                  <a:ext uri="{0D108BD9-81ED-4DB2-BD59-A6C34878D82A}">
                    <a16:rowId xmlns:a16="http://schemas.microsoft.com/office/drawing/2014/main" val="3279196936"/>
                  </a:ext>
                </a:extLst>
              </a:tr>
            </a:tbl>
          </a:graphicData>
        </a:graphic>
      </p:graphicFrame>
    </p:spTree>
    <p:extLst>
      <p:ext uri="{BB962C8B-B14F-4D97-AF65-F5344CB8AC3E}">
        <p14:creationId xmlns:p14="http://schemas.microsoft.com/office/powerpoint/2010/main" val="262913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B938F-B445-57A5-900D-7CDD3D5622CB}"/>
              </a:ext>
            </a:extLst>
          </p:cNvPr>
          <p:cNvSpPr>
            <a:spLocks noGrp="1"/>
          </p:cNvSpPr>
          <p:nvPr>
            <p:ph type="title"/>
          </p:nvPr>
        </p:nvSpPr>
        <p:spPr>
          <a:xfrm>
            <a:off x="677333" y="331304"/>
            <a:ext cx="9320995" cy="543339"/>
          </a:xfrm>
        </p:spPr>
        <p:txBody>
          <a:bodyPr>
            <a:normAutofit fontScale="90000"/>
          </a:bodyPr>
          <a:lstStyle/>
          <a:p>
            <a:r>
              <a:rPr lang="en-US" dirty="0"/>
              <a:t>Density vs. Area</a:t>
            </a:r>
          </a:p>
        </p:txBody>
      </p:sp>
      <p:pic>
        <p:nvPicPr>
          <p:cNvPr id="4" name="Picture 3">
            <a:extLst>
              <a:ext uri="{FF2B5EF4-FFF2-40B4-BE49-F238E27FC236}">
                <a16:creationId xmlns:a16="http://schemas.microsoft.com/office/drawing/2014/main" id="{06DA910C-1C8A-3254-0A29-00F72080DC3C}"/>
              </a:ext>
            </a:extLst>
          </p:cNvPr>
          <p:cNvPicPr>
            <a:picLocks noChangeAspect="1"/>
          </p:cNvPicPr>
          <p:nvPr/>
        </p:nvPicPr>
        <p:blipFill>
          <a:blip r:embed="rId2"/>
          <a:stretch>
            <a:fillRect/>
          </a:stretch>
        </p:blipFill>
        <p:spPr>
          <a:xfrm>
            <a:off x="677334" y="1065065"/>
            <a:ext cx="9320995" cy="5602514"/>
          </a:xfrm>
          <a:prstGeom prst="rect">
            <a:avLst/>
          </a:prstGeom>
        </p:spPr>
      </p:pic>
    </p:spTree>
    <p:extLst>
      <p:ext uri="{BB962C8B-B14F-4D97-AF65-F5344CB8AC3E}">
        <p14:creationId xmlns:p14="http://schemas.microsoft.com/office/powerpoint/2010/main" val="202515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1277C0-3844-D07F-54FC-D76148CE03F5}"/>
              </a:ext>
            </a:extLst>
          </p:cNvPr>
          <p:cNvSpPr txBox="1"/>
          <p:nvPr/>
        </p:nvSpPr>
        <p:spPr>
          <a:xfrm>
            <a:off x="1047750" y="857250"/>
            <a:ext cx="3775393" cy="646331"/>
          </a:xfrm>
          <a:prstGeom prst="rect">
            <a:avLst/>
          </a:prstGeom>
          <a:noFill/>
        </p:spPr>
        <p:txBody>
          <a:bodyPr wrap="none" rtlCol="0">
            <a:spAutoFit/>
          </a:bodyPr>
          <a:lstStyle/>
          <a:p>
            <a:r>
              <a:rPr kumimoji="0" lang="en-US" sz="3600" b="0" i="0" u="none" strike="noStrike" kern="1200" cap="none" spc="0" normalizeH="0" baseline="0" noProof="0" dirty="0">
                <a:ln>
                  <a:noFill/>
                </a:ln>
                <a:effectLst/>
                <a:uLnTx/>
                <a:uFillTx/>
                <a:latin typeface="Trebuchet MS" panose="020B0603020202020204"/>
                <a:ea typeface="+mj-ea"/>
                <a:cs typeface="+mj-cs"/>
              </a:rPr>
              <a:t>Density examples</a:t>
            </a:r>
            <a:endParaRPr lang="en-US" dirty="0"/>
          </a:p>
        </p:txBody>
      </p:sp>
      <p:pic>
        <p:nvPicPr>
          <p:cNvPr id="5" name="Picture 4">
            <a:extLst>
              <a:ext uri="{FF2B5EF4-FFF2-40B4-BE49-F238E27FC236}">
                <a16:creationId xmlns:a16="http://schemas.microsoft.com/office/drawing/2014/main" id="{95CC6319-FAB6-8F7D-3A09-4319FA170E18}"/>
              </a:ext>
            </a:extLst>
          </p:cNvPr>
          <p:cNvPicPr>
            <a:picLocks noChangeAspect="1"/>
          </p:cNvPicPr>
          <p:nvPr/>
        </p:nvPicPr>
        <p:blipFill>
          <a:blip r:embed="rId3"/>
          <a:stretch>
            <a:fillRect/>
          </a:stretch>
        </p:blipFill>
        <p:spPr>
          <a:xfrm>
            <a:off x="604837" y="1862137"/>
            <a:ext cx="3605213" cy="2947420"/>
          </a:xfrm>
          <a:prstGeom prst="rect">
            <a:avLst/>
          </a:prstGeom>
        </p:spPr>
      </p:pic>
      <p:pic>
        <p:nvPicPr>
          <p:cNvPr id="7" name="Picture 6">
            <a:extLst>
              <a:ext uri="{FF2B5EF4-FFF2-40B4-BE49-F238E27FC236}">
                <a16:creationId xmlns:a16="http://schemas.microsoft.com/office/drawing/2014/main" id="{95E83CDB-14A1-6D3A-73A5-AA4770364787}"/>
              </a:ext>
            </a:extLst>
          </p:cNvPr>
          <p:cNvPicPr>
            <a:picLocks noChangeAspect="1"/>
          </p:cNvPicPr>
          <p:nvPr/>
        </p:nvPicPr>
        <p:blipFill>
          <a:blip r:embed="rId4"/>
          <a:stretch>
            <a:fillRect/>
          </a:stretch>
        </p:blipFill>
        <p:spPr>
          <a:xfrm>
            <a:off x="5314950" y="411092"/>
            <a:ext cx="3505200" cy="3112617"/>
          </a:xfrm>
          <a:prstGeom prst="rect">
            <a:avLst/>
          </a:prstGeom>
        </p:spPr>
      </p:pic>
      <p:pic>
        <p:nvPicPr>
          <p:cNvPr id="9" name="Picture 8">
            <a:extLst>
              <a:ext uri="{FF2B5EF4-FFF2-40B4-BE49-F238E27FC236}">
                <a16:creationId xmlns:a16="http://schemas.microsoft.com/office/drawing/2014/main" id="{654AE5BB-2F74-A32A-1027-47E5D673FE48}"/>
              </a:ext>
            </a:extLst>
          </p:cNvPr>
          <p:cNvPicPr>
            <a:picLocks noChangeAspect="1"/>
          </p:cNvPicPr>
          <p:nvPr/>
        </p:nvPicPr>
        <p:blipFill>
          <a:blip r:embed="rId5"/>
          <a:stretch>
            <a:fillRect/>
          </a:stretch>
        </p:blipFill>
        <p:spPr>
          <a:xfrm>
            <a:off x="4689793" y="3846629"/>
            <a:ext cx="4130357" cy="2665958"/>
          </a:xfrm>
          <a:prstGeom prst="rect">
            <a:avLst/>
          </a:prstGeom>
        </p:spPr>
      </p:pic>
    </p:spTree>
    <p:extLst>
      <p:ext uri="{BB962C8B-B14F-4D97-AF65-F5344CB8AC3E}">
        <p14:creationId xmlns:p14="http://schemas.microsoft.com/office/powerpoint/2010/main" val="342576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B0CA16-0007-9C55-CFBA-2853566C05C4}"/>
              </a:ext>
            </a:extLst>
          </p:cNvPr>
          <p:cNvSpPr txBox="1"/>
          <p:nvPr/>
        </p:nvSpPr>
        <p:spPr>
          <a:xfrm>
            <a:off x="681038" y="462647"/>
            <a:ext cx="3871912"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Trebuchet MS" panose="020B0603020202020204"/>
                <a:ea typeface="+mn-ea"/>
                <a:cs typeface="+mn-cs"/>
              </a:rPr>
              <a:t>Density examples</a:t>
            </a:r>
            <a:endParaRPr kumimoji="0" lang="en-US" sz="1800" b="0" i="0" u="none" strike="noStrike" kern="1200" cap="none" spc="0" normalizeH="0" baseline="0" noProof="0" dirty="0">
              <a:ln>
                <a:noFill/>
              </a:ln>
              <a:effectLst/>
              <a:uLnTx/>
              <a:uFillTx/>
              <a:latin typeface="Trebuchet MS" panose="020B0603020202020204"/>
              <a:ea typeface="+mn-ea"/>
              <a:cs typeface="+mn-cs"/>
            </a:endParaRPr>
          </a:p>
        </p:txBody>
      </p:sp>
      <p:pic>
        <p:nvPicPr>
          <p:cNvPr id="5" name="Picture 4">
            <a:extLst>
              <a:ext uri="{FF2B5EF4-FFF2-40B4-BE49-F238E27FC236}">
                <a16:creationId xmlns:a16="http://schemas.microsoft.com/office/drawing/2014/main" id="{F759811C-3636-C4A8-FC9E-3D75DEC6C3B9}"/>
              </a:ext>
            </a:extLst>
          </p:cNvPr>
          <p:cNvPicPr>
            <a:picLocks noChangeAspect="1"/>
          </p:cNvPicPr>
          <p:nvPr/>
        </p:nvPicPr>
        <p:blipFill>
          <a:blip r:embed="rId2"/>
          <a:stretch>
            <a:fillRect/>
          </a:stretch>
        </p:blipFill>
        <p:spPr>
          <a:xfrm>
            <a:off x="790575" y="1485900"/>
            <a:ext cx="3313632" cy="2514600"/>
          </a:xfrm>
          <a:prstGeom prst="rect">
            <a:avLst/>
          </a:prstGeom>
        </p:spPr>
      </p:pic>
      <p:pic>
        <p:nvPicPr>
          <p:cNvPr id="4098" name="Picture 2" descr="Peter Bulkeley Terrace | LD Russo">
            <a:extLst>
              <a:ext uri="{FF2B5EF4-FFF2-40B4-BE49-F238E27FC236}">
                <a16:creationId xmlns:a16="http://schemas.microsoft.com/office/drawing/2014/main" id="{4A92CFB1-A219-8C8B-8101-C5B6ECC36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49" y="417063"/>
            <a:ext cx="3961547" cy="25145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C6B8522-8076-C3E0-5389-9CC35BFABAF2}"/>
              </a:ext>
            </a:extLst>
          </p:cNvPr>
          <p:cNvSpPr txBox="1"/>
          <p:nvPr/>
        </p:nvSpPr>
        <p:spPr>
          <a:xfrm>
            <a:off x="7846476" y="2586038"/>
            <a:ext cx="1678524" cy="523220"/>
          </a:xfrm>
          <a:prstGeom prst="rect">
            <a:avLst/>
          </a:prstGeom>
          <a:solidFill>
            <a:schemeClr val="accent6">
              <a:lumMod val="75000"/>
            </a:schemeClr>
          </a:solidFill>
        </p:spPr>
        <p:txBody>
          <a:bodyPr wrap="square" rtlCol="0">
            <a:spAutoFit/>
          </a:bodyPr>
          <a:lstStyle/>
          <a:p>
            <a:pPr algn="ctr"/>
            <a:r>
              <a:rPr lang="en-US" sz="1400" dirty="0">
                <a:solidFill>
                  <a:schemeClr val="bg1"/>
                </a:solidFill>
              </a:rPr>
              <a:t>115 Stow Street,</a:t>
            </a:r>
          </a:p>
          <a:p>
            <a:pPr algn="ctr"/>
            <a:r>
              <a:rPr lang="en-US" sz="1400" dirty="0">
                <a:solidFill>
                  <a:schemeClr val="bg1"/>
                </a:solidFill>
              </a:rPr>
              <a:t>34 units per acre</a:t>
            </a:r>
          </a:p>
        </p:txBody>
      </p:sp>
      <p:pic>
        <p:nvPicPr>
          <p:cNvPr id="8" name="Picture 7">
            <a:extLst>
              <a:ext uri="{FF2B5EF4-FFF2-40B4-BE49-F238E27FC236}">
                <a16:creationId xmlns:a16="http://schemas.microsoft.com/office/drawing/2014/main" id="{94C50FBD-1D35-5A7F-D579-B7899B99501E}"/>
              </a:ext>
            </a:extLst>
          </p:cNvPr>
          <p:cNvPicPr>
            <a:picLocks noChangeAspect="1"/>
          </p:cNvPicPr>
          <p:nvPr/>
        </p:nvPicPr>
        <p:blipFill>
          <a:blip r:embed="rId4"/>
          <a:stretch>
            <a:fillRect/>
          </a:stretch>
        </p:blipFill>
        <p:spPr>
          <a:xfrm>
            <a:off x="569949" y="4377422"/>
            <a:ext cx="4899526" cy="2047220"/>
          </a:xfrm>
          <a:prstGeom prst="rect">
            <a:avLst/>
          </a:prstGeom>
        </p:spPr>
      </p:pic>
      <p:sp>
        <p:nvSpPr>
          <p:cNvPr id="9" name="TextBox 8">
            <a:extLst>
              <a:ext uri="{FF2B5EF4-FFF2-40B4-BE49-F238E27FC236}">
                <a16:creationId xmlns:a16="http://schemas.microsoft.com/office/drawing/2014/main" id="{DE69C732-12B1-FB44-AB90-FF1014ADD372}"/>
              </a:ext>
            </a:extLst>
          </p:cNvPr>
          <p:cNvSpPr txBox="1"/>
          <p:nvPr/>
        </p:nvSpPr>
        <p:spPr>
          <a:xfrm>
            <a:off x="2447391" y="6178361"/>
            <a:ext cx="1705916" cy="523220"/>
          </a:xfrm>
          <a:prstGeom prst="rect">
            <a:avLst/>
          </a:prstGeom>
          <a:solidFill>
            <a:schemeClr val="accent6">
              <a:lumMod val="75000"/>
            </a:schemeClr>
          </a:solidFill>
        </p:spPr>
        <p:txBody>
          <a:bodyPr wrap="none" rtlCol="0">
            <a:spAutoFit/>
          </a:bodyPr>
          <a:lstStyle/>
          <a:p>
            <a:r>
              <a:rPr lang="en-US" sz="1400" dirty="0">
                <a:solidFill>
                  <a:schemeClr val="bg1"/>
                </a:solidFill>
              </a:rPr>
              <a:t>235 Elsinore Street</a:t>
            </a:r>
          </a:p>
          <a:p>
            <a:r>
              <a:rPr lang="en-US" sz="1400" dirty="0">
                <a:solidFill>
                  <a:schemeClr val="bg1"/>
                </a:solidFill>
              </a:rPr>
              <a:t>16 units per acre</a:t>
            </a:r>
          </a:p>
        </p:txBody>
      </p:sp>
      <p:pic>
        <p:nvPicPr>
          <p:cNvPr id="4100" name="Picture 4" descr="Brookside Square - Apartments at 70 Beharrell St Concord, MA |  Apartments.com">
            <a:extLst>
              <a:ext uri="{FF2B5EF4-FFF2-40B4-BE49-F238E27FC236}">
                <a16:creationId xmlns:a16="http://schemas.microsoft.com/office/drawing/2014/main" id="{20F6A109-8577-9EEB-9F2D-16D39A51B2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5090" y="3429000"/>
            <a:ext cx="4193532" cy="27935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BA7A098-FC05-0964-D0AF-AACB3B7E6F92}"/>
              </a:ext>
            </a:extLst>
          </p:cNvPr>
          <p:cNvSpPr txBox="1"/>
          <p:nvPr/>
        </p:nvSpPr>
        <p:spPr>
          <a:xfrm>
            <a:off x="4979096" y="3277953"/>
            <a:ext cx="1712328" cy="523220"/>
          </a:xfrm>
          <a:prstGeom prst="rect">
            <a:avLst/>
          </a:prstGeom>
          <a:solidFill>
            <a:schemeClr val="accent6">
              <a:lumMod val="75000"/>
            </a:schemeClr>
          </a:solidFill>
        </p:spPr>
        <p:txBody>
          <a:bodyPr wrap="none" rtlCol="0">
            <a:spAutoFit/>
          </a:bodyPr>
          <a:lstStyle/>
          <a:p>
            <a:r>
              <a:rPr lang="en-US" sz="1400" dirty="0">
                <a:solidFill>
                  <a:schemeClr val="bg1"/>
                </a:solidFill>
              </a:rPr>
              <a:t>70 Beharrell Street</a:t>
            </a:r>
          </a:p>
          <a:p>
            <a:r>
              <a:rPr lang="en-US" sz="1400" dirty="0">
                <a:solidFill>
                  <a:schemeClr val="bg1"/>
                </a:solidFill>
              </a:rPr>
              <a:t>18 units per acre</a:t>
            </a:r>
          </a:p>
        </p:txBody>
      </p:sp>
    </p:spTree>
    <p:extLst>
      <p:ext uri="{BB962C8B-B14F-4D97-AF65-F5344CB8AC3E}">
        <p14:creationId xmlns:p14="http://schemas.microsoft.com/office/powerpoint/2010/main" val="2539212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7676E8-860F-EFAA-A2A4-28019CDBD896}"/>
              </a:ext>
            </a:extLst>
          </p:cNvPr>
          <p:cNvSpPr txBox="1"/>
          <p:nvPr/>
        </p:nvSpPr>
        <p:spPr>
          <a:xfrm>
            <a:off x="809625" y="647700"/>
            <a:ext cx="3775393"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Trebuchet MS" panose="020B0603020202020204"/>
                <a:ea typeface="+mn-ea"/>
                <a:cs typeface="+mn-cs"/>
              </a:rPr>
              <a:t>Density examples</a:t>
            </a:r>
            <a:endParaRPr kumimoji="0" lang="en-US" sz="1800" b="0" i="0" u="none" strike="noStrike" kern="1200" cap="none" spc="0" normalizeH="0" baseline="0" noProof="0" dirty="0">
              <a:ln>
                <a:noFill/>
              </a:ln>
              <a:effectLst/>
              <a:uLnTx/>
              <a:uFillTx/>
              <a:latin typeface="Trebuchet MS" panose="020B0603020202020204"/>
              <a:ea typeface="+mn-ea"/>
              <a:cs typeface="+mn-cs"/>
            </a:endParaRPr>
          </a:p>
        </p:txBody>
      </p:sp>
      <p:pic>
        <p:nvPicPr>
          <p:cNvPr id="5122" name="Picture 2" descr="Concord Greene - Current,Sold Listings &amp; Pictures">
            <a:extLst>
              <a:ext uri="{FF2B5EF4-FFF2-40B4-BE49-F238E27FC236}">
                <a16:creationId xmlns:a16="http://schemas.microsoft.com/office/drawing/2014/main" id="{C010342F-8BF1-08E4-9B52-38DF24BCC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1695449"/>
            <a:ext cx="3690938" cy="2066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D9B618C-45CC-5300-4DCA-6250CE741C56}"/>
              </a:ext>
            </a:extLst>
          </p:cNvPr>
          <p:cNvSpPr txBox="1"/>
          <p:nvPr/>
        </p:nvSpPr>
        <p:spPr>
          <a:xfrm>
            <a:off x="2954497" y="3603644"/>
            <a:ext cx="1816523" cy="523220"/>
          </a:xfrm>
          <a:prstGeom prst="rect">
            <a:avLst/>
          </a:prstGeom>
          <a:solidFill>
            <a:schemeClr val="accent6">
              <a:lumMod val="75000"/>
            </a:schemeClr>
          </a:solidFill>
        </p:spPr>
        <p:txBody>
          <a:bodyPr wrap="none" rtlCol="0">
            <a:spAutoFit/>
          </a:bodyPr>
          <a:lstStyle/>
          <a:p>
            <a:r>
              <a:rPr lang="en-US" sz="1400" dirty="0">
                <a:solidFill>
                  <a:schemeClr val="bg1"/>
                </a:solidFill>
              </a:rPr>
              <a:t>808 Concord Greene</a:t>
            </a:r>
          </a:p>
          <a:p>
            <a:r>
              <a:rPr lang="en-US" sz="1400" dirty="0">
                <a:solidFill>
                  <a:schemeClr val="bg1"/>
                </a:solidFill>
              </a:rPr>
              <a:t>26 units per acre</a:t>
            </a:r>
          </a:p>
        </p:txBody>
      </p:sp>
      <p:pic>
        <p:nvPicPr>
          <p:cNvPr id="5124" name="Picture 4" descr="238 Commonwealth Ave, Concord, MA 01742 - House for Rent in Concord, MA |  Apartments.com">
            <a:extLst>
              <a:ext uri="{FF2B5EF4-FFF2-40B4-BE49-F238E27FC236}">
                <a16:creationId xmlns:a16="http://schemas.microsoft.com/office/drawing/2014/main" id="{F134F202-1E4A-5E2C-1ACA-8819E6BEB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638" y="819149"/>
            <a:ext cx="3900593" cy="26098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7F50E03-82D7-41CC-DA19-A0D62888509A}"/>
              </a:ext>
            </a:extLst>
          </p:cNvPr>
          <p:cNvSpPr txBox="1"/>
          <p:nvPr/>
        </p:nvSpPr>
        <p:spPr>
          <a:xfrm>
            <a:off x="6858000" y="3296334"/>
            <a:ext cx="2385077" cy="523220"/>
          </a:xfrm>
          <a:prstGeom prst="rect">
            <a:avLst/>
          </a:prstGeom>
          <a:solidFill>
            <a:schemeClr val="accent6">
              <a:lumMod val="75000"/>
            </a:schemeClr>
          </a:solidFill>
        </p:spPr>
        <p:txBody>
          <a:bodyPr wrap="none" rtlCol="0">
            <a:spAutoFit/>
          </a:bodyPr>
          <a:lstStyle/>
          <a:p>
            <a:r>
              <a:rPr lang="en-US" sz="1400" dirty="0">
                <a:solidFill>
                  <a:schemeClr val="bg1"/>
                </a:solidFill>
              </a:rPr>
              <a:t>238 Commonwealth Avenue</a:t>
            </a:r>
          </a:p>
          <a:p>
            <a:r>
              <a:rPr lang="en-US" sz="1400" dirty="0">
                <a:solidFill>
                  <a:schemeClr val="bg1"/>
                </a:solidFill>
              </a:rPr>
              <a:t>24 units per acre</a:t>
            </a:r>
          </a:p>
        </p:txBody>
      </p:sp>
      <p:pic>
        <p:nvPicPr>
          <p:cNvPr id="5128" name="Picture 8" descr="17 Laws Brook Road &amp; 15 Maple Street, Concord MA - Striking Townhouses! -  YouTube">
            <a:extLst>
              <a:ext uri="{FF2B5EF4-FFF2-40B4-BE49-F238E27FC236}">
                <a16:creationId xmlns:a16="http://schemas.microsoft.com/office/drawing/2014/main" id="{55490F42-F879-E532-CD46-9D15C4FE5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4014461"/>
            <a:ext cx="4487332" cy="25241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02464B-31A4-5409-D0C9-2B2D3BAD16E8}"/>
              </a:ext>
            </a:extLst>
          </p:cNvPr>
          <p:cNvSpPr txBox="1"/>
          <p:nvPr/>
        </p:nvSpPr>
        <p:spPr>
          <a:xfrm>
            <a:off x="7712158" y="5916424"/>
            <a:ext cx="3340145" cy="523220"/>
          </a:xfrm>
          <a:prstGeom prst="rect">
            <a:avLst/>
          </a:prstGeom>
          <a:solidFill>
            <a:schemeClr val="accent6">
              <a:lumMod val="75000"/>
            </a:schemeClr>
          </a:solidFill>
        </p:spPr>
        <p:txBody>
          <a:bodyPr wrap="none" rtlCol="0">
            <a:spAutoFit/>
          </a:bodyPr>
          <a:lstStyle/>
          <a:p>
            <a:r>
              <a:rPr lang="en-US" sz="1400" dirty="0">
                <a:solidFill>
                  <a:schemeClr val="bg1"/>
                </a:solidFill>
              </a:rPr>
              <a:t>17 Laws Brook Road &amp; 15 Maple Streets</a:t>
            </a:r>
          </a:p>
          <a:p>
            <a:r>
              <a:rPr lang="en-US" sz="1400" dirty="0">
                <a:solidFill>
                  <a:schemeClr val="bg1"/>
                </a:solidFill>
              </a:rPr>
              <a:t>40 and 18 units per acre</a:t>
            </a:r>
          </a:p>
        </p:txBody>
      </p:sp>
      <p:pic>
        <p:nvPicPr>
          <p:cNvPr id="5130" name="Picture 10" descr="1732 Main Street, Concord MA Real Estate Listing | MLS# 72316642">
            <a:extLst>
              <a:ext uri="{FF2B5EF4-FFF2-40B4-BE49-F238E27FC236}">
                <a16:creationId xmlns:a16="http://schemas.microsoft.com/office/drawing/2014/main" id="{5F832051-3D87-7C9E-7274-0A8AEAE1D0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607" y="4283671"/>
            <a:ext cx="3544151" cy="23743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38136B1-0428-42B1-6CEC-61670E838024}"/>
              </a:ext>
            </a:extLst>
          </p:cNvPr>
          <p:cNvSpPr txBox="1"/>
          <p:nvPr/>
        </p:nvSpPr>
        <p:spPr>
          <a:xfrm>
            <a:off x="318607" y="4126864"/>
            <a:ext cx="1545616" cy="523220"/>
          </a:xfrm>
          <a:prstGeom prst="rect">
            <a:avLst/>
          </a:prstGeom>
          <a:solidFill>
            <a:schemeClr val="accent6">
              <a:lumMod val="75000"/>
            </a:schemeClr>
          </a:solidFill>
        </p:spPr>
        <p:txBody>
          <a:bodyPr wrap="none" rtlCol="0">
            <a:spAutoFit/>
          </a:bodyPr>
          <a:lstStyle/>
          <a:p>
            <a:r>
              <a:rPr lang="en-US" sz="1400" dirty="0">
                <a:solidFill>
                  <a:schemeClr val="bg1"/>
                </a:solidFill>
              </a:rPr>
              <a:t>1732 Main Street</a:t>
            </a:r>
          </a:p>
          <a:p>
            <a:r>
              <a:rPr lang="en-US" sz="1400" dirty="0">
                <a:solidFill>
                  <a:schemeClr val="bg1"/>
                </a:solidFill>
              </a:rPr>
              <a:t>16 units per acre</a:t>
            </a:r>
          </a:p>
        </p:txBody>
      </p:sp>
    </p:spTree>
    <p:extLst>
      <p:ext uri="{BB962C8B-B14F-4D97-AF65-F5344CB8AC3E}">
        <p14:creationId xmlns:p14="http://schemas.microsoft.com/office/powerpoint/2010/main" val="421631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7676E8-860F-EFAA-A2A4-28019CDBD896}"/>
              </a:ext>
            </a:extLst>
          </p:cNvPr>
          <p:cNvSpPr txBox="1"/>
          <p:nvPr/>
        </p:nvSpPr>
        <p:spPr>
          <a:xfrm>
            <a:off x="809625" y="647700"/>
            <a:ext cx="3775393"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Trebuchet MS" panose="020B0603020202020204"/>
                <a:ea typeface="+mn-ea"/>
                <a:cs typeface="+mn-cs"/>
              </a:rPr>
              <a:t>Density examples</a:t>
            </a:r>
            <a:endParaRPr kumimoji="0" lang="en-US" sz="1800" b="0" i="0" u="none" strike="noStrike" kern="1200" cap="none" spc="0" normalizeH="0" baseline="0" noProof="0" dirty="0">
              <a:ln>
                <a:noFill/>
              </a:ln>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27F50E03-82D7-41CC-DA19-A0D62888509A}"/>
              </a:ext>
            </a:extLst>
          </p:cNvPr>
          <p:cNvSpPr txBox="1"/>
          <p:nvPr/>
        </p:nvSpPr>
        <p:spPr>
          <a:xfrm>
            <a:off x="6858000" y="3296334"/>
            <a:ext cx="2277675" cy="307777"/>
          </a:xfrm>
          <a:prstGeom prst="rect">
            <a:avLst/>
          </a:prstGeom>
          <a:solidFill>
            <a:schemeClr val="accent6">
              <a:lumMod val="75000"/>
            </a:schemeClr>
          </a:solidFill>
        </p:spPr>
        <p:txBody>
          <a:bodyPr wrap="none" rtlCol="0">
            <a:spAutoFit/>
          </a:bodyPr>
          <a:lstStyle/>
          <a:p>
            <a:r>
              <a:rPr lang="en-US" sz="1400" dirty="0">
                <a:solidFill>
                  <a:schemeClr val="bg1"/>
                </a:solidFill>
              </a:rPr>
              <a:t>238 Commonwealth Av231</a:t>
            </a:r>
          </a:p>
        </p:txBody>
      </p:sp>
      <p:sp>
        <p:nvSpPr>
          <p:cNvPr id="7" name="TextBox 6">
            <a:extLst>
              <a:ext uri="{FF2B5EF4-FFF2-40B4-BE49-F238E27FC236}">
                <a16:creationId xmlns:a16="http://schemas.microsoft.com/office/drawing/2014/main" id="{038136B1-0428-42B1-6CEC-61670E838024}"/>
              </a:ext>
            </a:extLst>
          </p:cNvPr>
          <p:cNvSpPr txBox="1"/>
          <p:nvPr/>
        </p:nvSpPr>
        <p:spPr>
          <a:xfrm>
            <a:off x="2185548" y="4940040"/>
            <a:ext cx="1534907" cy="307777"/>
          </a:xfrm>
          <a:prstGeom prst="rect">
            <a:avLst/>
          </a:prstGeom>
          <a:solidFill>
            <a:schemeClr val="accent6">
              <a:lumMod val="75000"/>
            </a:schemeClr>
          </a:solidFill>
        </p:spPr>
        <p:txBody>
          <a:bodyPr wrap="square" rtlCol="0">
            <a:spAutoFit/>
          </a:bodyPr>
          <a:lstStyle/>
          <a:p>
            <a:r>
              <a:rPr lang="en-US" sz="1400" dirty="0">
                <a:solidFill>
                  <a:schemeClr val="bg1"/>
                </a:solidFill>
              </a:rPr>
              <a:t>1-6 Abbot Lane</a:t>
            </a:r>
          </a:p>
        </p:txBody>
      </p:sp>
      <p:pic>
        <p:nvPicPr>
          <p:cNvPr id="1028" name="Picture 4" descr="Thoreau Gardens Rentals in Concord at 153 Thoreau St Concord, MA |  Apartments.com">
            <a:extLst>
              <a:ext uri="{FF2B5EF4-FFF2-40B4-BE49-F238E27FC236}">
                <a16:creationId xmlns:a16="http://schemas.microsoft.com/office/drawing/2014/main" id="{61590B8E-2A44-9BB5-89A3-9947A093C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94" y="1450837"/>
            <a:ext cx="3685509" cy="25636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F19A779-2296-EFD6-9C75-A2E857BA4A49}"/>
              </a:ext>
            </a:extLst>
          </p:cNvPr>
          <p:cNvSpPr txBox="1"/>
          <p:nvPr/>
        </p:nvSpPr>
        <p:spPr>
          <a:xfrm>
            <a:off x="4028303" y="2134115"/>
            <a:ext cx="1613989" cy="738664"/>
          </a:xfrm>
          <a:prstGeom prst="rect">
            <a:avLst/>
          </a:prstGeom>
          <a:noFill/>
        </p:spPr>
        <p:txBody>
          <a:bodyPr wrap="square">
            <a:spAutoFit/>
          </a:bodyPr>
          <a:lstStyle/>
          <a:p>
            <a:r>
              <a:rPr lang="en-US" sz="1400" dirty="0">
                <a:solidFill>
                  <a:schemeClr val="bg1"/>
                </a:solidFill>
                <a:highlight>
                  <a:srgbClr val="808000"/>
                </a:highlight>
              </a:rPr>
              <a:t>Thoreau Gardens</a:t>
            </a:r>
          </a:p>
          <a:p>
            <a:r>
              <a:rPr lang="en-US" sz="1400" dirty="0">
                <a:solidFill>
                  <a:schemeClr val="bg1"/>
                </a:solidFill>
                <a:highlight>
                  <a:srgbClr val="808000"/>
                </a:highlight>
              </a:rPr>
              <a:t>153 Thoreau St</a:t>
            </a:r>
          </a:p>
          <a:p>
            <a:r>
              <a:rPr lang="en-US" sz="1400" dirty="0">
                <a:solidFill>
                  <a:schemeClr val="bg1"/>
                </a:solidFill>
                <a:highlight>
                  <a:srgbClr val="808000"/>
                </a:highlight>
              </a:rPr>
              <a:t>6 units per acre</a:t>
            </a:r>
          </a:p>
        </p:txBody>
      </p:sp>
      <p:pic>
        <p:nvPicPr>
          <p:cNvPr id="11" name="Picture 10" descr="A house with a white door&#10;&#10;Description automatically generated">
            <a:extLst>
              <a:ext uri="{FF2B5EF4-FFF2-40B4-BE49-F238E27FC236}">
                <a16:creationId xmlns:a16="http://schemas.microsoft.com/office/drawing/2014/main" id="{34989D71-281A-73E4-313B-7BFB943F0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550" y="647700"/>
            <a:ext cx="3775393" cy="2972830"/>
          </a:xfrm>
          <a:prstGeom prst="rect">
            <a:avLst/>
          </a:prstGeom>
        </p:spPr>
      </p:pic>
      <p:sp>
        <p:nvSpPr>
          <p:cNvPr id="12" name="TextBox 11">
            <a:extLst>
              <a:ext uri="{FF2B5EF4-FFF2-40B4-BE49-F238E27FC236}">
                <a16:creationId xmlns:a16="http://schemas.microsoft.com/office/drawing/2014/main" id="{3E6C431D-0C14-99BA-FD1A-52F4F66F49BA}"/>
              </a:ext>
            </a:extLst>
          </p:cNvPr>
          <p:cNvSpPr txBox="1"/>
          <p:nvPr/>
        </p:nvSpPr>
        <p:spPr>
          <a:xfrm>
            <a:off x="9835513" y="1127671"/>
            <a:ext cx="2013693" cy="646331"/>
          </a:xfrm>
          <a:prstGeom prst="rect">
            <a:avLst/>
          </a:prstGeom>
          <a:noFill/>
        </p:spPr>
        <p:txBody>
          <a:bodyPr wrap="none" rtlCol="0">
            <a:spAutoFit/>
          </a:bodyPr>
          <a:lstStyle/>
          <a:p>
            <a:r>
              <a:rPr lang="en-US" dirty="0"/>
              <a:t>231 </a:t>
            </a:r>
            <a:r>
              <a:rPr lang="en-US" dirty="0" err="1"/>
              <a:t>Elsinor</a:t>
            </a:r>
            <a:r>
              <a:rPr lang="en-US" dirty="0"/>
              <a:t> Street</a:t>
            </a:r>
          </a:p>
          <a:p>
            <a:r>
              <a:rPr lang="en-US" dirty="0"/>
              <a:t>5 units per acre</a:t>
            </a:r>
          </a:p>
        </p:txBody>
      </p:sp>
      <p:pic>
        <p:nvPicPr>
          <p:cNvPr id="1032" name="Picture 8" descr="Taymil Fairhaven Residential Gardens Building Exterior">
            <a:extLst>
              <a:ext uri="{FF2B5EF4-FFF2-40B4-BE49-F238E27FC236}">
                <a16:creationId xmlns:a16="http://schemas.microsoft.com/office/drawing/2014/main" id="{CE628496-325A-09D1-C24F-1452CBD2F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7622" y="4228811"/>
            <a:ext cx="3622594" cy="202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56214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7672B5A5F8744F9D69256B09464220" ma:contentTypeVersion="16" ma:contentTypeDescription="Create a new document." ma:contentTypeScope="" ma:versionID="c53dbaddf05d19fc914ed834cad36138">
  <xsd:schema xmlns:xsd="http://www.w3.org/2001/XMLSchema" xmlns:xs="http://www.w3.org/2001/XMLSchema" xmlns:p="http://schemas.microsoft.com/office/2006/metadata/properties" xmlns:ns1="http://schemas.microsoft.com/sharepoint/v3" xmlns:ns2="5a95b069-a164-4203-ae0b-9509c92a48fc" xmlns:ns3="488e5faa-5485-47e4-801e-7bae68f252b2" targetNamespace="http://schemas.microsoft.com/office/2006/metadata/properties" ma:root="true" ma:fieldsID="2433541c96715717729da5c00881d74f" ns1:_="" ns2:_="" ns3:_="">
    <xsd:import namespace="http://schemas.microsoft.com/sharepoint/v3"/>
    <xsd:import namespace="5a95b069-a164-4203-ae0b-9509c92a48fc"/>
    <xsd:import namespace="488e5faa-5485-47e4-801e-7bae68f252b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95b069-a164-4203-ae0b-9509c92a48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ebebd48-0262-4b3c-be1e-fe88a3d91a25"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e5faa-5485-47e4-801e-7bae68f252b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f42cbe5-887f-4211-87c0-92e9d3292db2}" ma:internalName="TaxCatchAll" ma:showField="CatchAllData" ma:web="488e5faa-5485-47e4-801e-7bae68f252b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346422-07C1-40E3-8AC8-0E00F964039E}"/>
</file>

<file path=customXml/itemProps2.xml><?xml version="1.0" encoding="utf-8"?>
<ds:datastoreItem xmlns:ds="http://schemas.openxmlformats.org/officeDocument/2006/customXml" ds:itemID="{1B7AF99F-6642-4F68-811D-7FA4894F583E}"/>
</file>

<file path=docProps/app.xml><?xml version="1.0" encoding="utf-8"?>
<Properties xmlns="http://schemas.openxmlformats.org/officeDocument/2006/extended-properties" xmlns:vt="http://schemas.openxmlformats.org/officeDocument/2006/docPropsVTypes">
  <Template/>
  <TotalTime>94</TotalTime>
  <Words>502</Words>
  <Application>Microsoft Office PowerPoint</Application>
  <PresentationFormat>Widescreen</PresentationFormat>
  <Paragraphs>81</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Trebuchet MS</vt:lpstr>
      <vt:lpstr>Wingdings 3</vt:lpstr>
      <vt:lpstr>Facet</vt:lpstr>
      <vt:lpstr>Concord Planning Board Meeting</vt:lpstr>
      <vt:lpstr>Requirements for Concord </vt:lpstr>
      <vt:lpstr>PowerPoint Presentation</vt:lpstr>
      <vt:lpstr>PowerPoint Presentation</vt:lpstr>
      <vt:lpstr>Density vs. Area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Concord Planning Board Meeting</dc:title>
  <dc:creator>linda miller</dc:creator>
  <cp:lastModifiedBy>linda miller</cp:lastModifiedBy>
  <cp:revision>2</cp:revision>
  <dcterms:created xsi:type="dcterms:W3CDTF">2023-10-09T19:48:48Z</dcterms:created>
  <dcterms:modified xsi:type="dcterms:W3CDTF">2023-10-10T16:29:52Z</dcterms:modified>
</cp:coreProperties>
</file>