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18AC9-9C28-B14A-91D2-6E7D27C9C742}" type="datetimeFigureOut">
              <a:rPr lang="en-US" smtClean="0"/>
              <a:t>6/19/23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EAD4B-BCF5-DC46-8A14-767321AA4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08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AFE5D-B02B-4D3E-4251-2818EC5709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B2F056-F0ED-B493-48B1-D0FE9FECD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98062-854D-BBB6-4CB5-E569B0FFF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9E31-BC6A-B54E-8AA8-8DF93D6CDCB3}" type="datetime1">
              <a:rPr lang="en-US" smtClean="0"/>
              <a:t>6/19/23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1AE74-501A-074E-529A-DF5C252EF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B688F-61C2-3FB6-E2D1-840E8A85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3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2126-3835-D121-5392-04BE1130E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A466D8-70CA-33EF-EDF1-69FC1DA58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E3DFD-6BD2-EC41-E1AA-A4A25AB54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A43B-7F93-9043-B02D-044F68151749}" type="datetime1">
              <a:rPr lang="en-US" smtClean="0"/>
              <a:t>6/19/23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D7DAD-3E04-3A25-F272-FEEF5B42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CB9C3-086D-F158-538C-DE61B1F7A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9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2C2C3E-5191-A671-DF7A-82AA83A89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F616A-A675-3376-9943-993C752ED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10B04-0DD3-B9E3-AE01-BC76A5CE6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C910-F9C1-044C-A8AE-4E8E948B5F03}" type="datetime1">
              <a:rPr lang="en-US" smtClean="0"/>
              <a:t>6/19/23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B190A-4745-2DBE-32D6-CED82351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96D43-96CB-6C6A-EB65-7406AF425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4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B639B-7BA9-F322-3E6C-82C097FDD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B4DDC-A27F-E587-617F-591F4A06B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7D432-3A96-ACA1-695E-8D1D85804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99-FEA5-CD4B-B013-BF0C11B4ACB3}" type="datetime1">
              <a:rPr lang="en-US" smtClean="0"/>
              <a:t>6/19/23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A35B2-AFF4-3C13-7DF3-1E8E65D2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E8FD2-26C4-B7BA-4AE2-73FD75F46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6BDC-5E12-DBEC-CDCE-DEB6D71C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631F0-4ABE-80B0-8BB8-E69B55F62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D2557-A195-0494-1731-7672DE54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3A6D-43FF-1142-8BED-1521B3BFD9B4}" type="datetime1">
              <a:rPr lang="en-US" smtClean="0"/>
              <a:t>6/19/23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A09F1-4D83-AFD3-50FB-B536FC412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F31A1-DB89-F939-1089-9986BB4C5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7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CFB17-4740-8B4F-9179-8B48BE361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87006-B1F2-5DB3-6BA0-D8610591E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12ADD-9D70-82F4-9B85-698B7C38B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C7AA7F-E148-6274-49F6-A9D5847BA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857D-570E-2242-A9E2-DC46035FAC01}" type="datetime1">
              <a:rPr lang="en-US" smtClean="0"/>
              <a:t>6/19/23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233F35-5000-7F49-A308-712C461F5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6383F-BF2B-DC8A-E29D-CCFFFB86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4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6E9E0-13B7-6726-D04A-3FBE79CD4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71F34-90A8-6698-426C-9C724800D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96A78-E713-FF31-8E37-45D236578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5FA393-EFBB-5C28-B32C-8B975FBF5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E8F091-E3F5-62A9-52A4-77DAAD44A9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0D5FFC-437F-E191-A548-9609EDB8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70B2-6A98-584D-A38D-170692E0000A}" type="datetime1">
              <a:rPr lang="en-US" smtClean="0"/>
              <a:t>6/19/23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6EC2ED-1786-3B35-DEEF-4E32EFAE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23D4E0-02A4-9168-2D9E-2A58FD454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1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978E-D35A-2063-303B-E52536748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3BFB97-7E51-5BF3-55A6-9B954B267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7FA4-3EB3-AE4D-8E26-9E781E4E0ED5}" type="datetime1">
              <a:rPr lang="en-US" smtClean="0"/>
              <a:t>6/19/23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C560D-715E-21C0-9EED-2960EDAC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45345D-446A-B32C-77A5-38C98427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28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AC6673-7A95-39FB-0642-D0C62277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F522-3194-374E-9079-64B3046A534C}" type="datetime1">
              <a:rPr lang="en-US" smtClean="0"/>
              <a:t>6/19/23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61611F-7360-E162-DE48-F308B6036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C0CE7-2D84-1EFB-2A78-2AB47E338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35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2A64E-4972-BD02-AF6E-473898546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AC7BB-EB58-7423-9F9D-9106FCF07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664A28-4BA6-BD5A-1307-24C42E4A8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E531B-2256-F1CB-0A9C-664B4D3C0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CFF5-F481-B844-9F09-F7B8C7422995}" type="datetime1">
              <a:rPr lang="en-US" smtClean="0"/>
              <a:t>6/19/23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2DFED-F1D5-46A5-0ACC-F2E988956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FFE7F-F81B-F475-B916-C16058ED1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8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08402-5E05-2FC1-D540-4A33648DB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6E0637-BA88-F6EA-B1C8-55E16C9DB7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AA12C8-CD29-EA6F-D6D6-651B04241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CFADD-F936-A463-A036-C58DEA5D5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2FE4E-2D5F-1044-9B38-DD59331CE18B}" type="datetime1">
              <a:rPr lang="en-US" smtClean="0"/>
              <a:t>6/19/23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44825-C28A-AF63-8DC3-A9D704F11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6F95E-7338-E00C-F26F-DD01556AA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7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CEE9A7-ED57-645C-6548-DDE04319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9EDDA-B977-7BFB-5E17-4F3E32E10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A387B-0995-B616-5D1D-BA1719F44F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3BAB0-F031-4F43-BCB0-54A5678AE69C}" type="datetime1">
              <a:rPr lang="en-US" smtClean="0"/>
              <a:t>6/19/23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CD3FB-4073-716E-8F70-183CAAE29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48C19-BF2F-ACF5-DCE0-6FD39A7ED6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11327-CBFB-AE4A-9131-2985D7DD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176A8-810C-07EE-EC32-F58C677A58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2023/24 Finance Committee Work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4B7552-3BAD-0C29-81A4-019A9FAB84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DRAFT</a:t>
            </a:r>
          </a:p>
          <a:p>
            <a:r>
              <a:rPr lang="en-US" dirty="0"/>
              <a:t>June 19, 2023</a:t>
            </a:r>
          </a:p>
        </p:txBody>
      </p:sp>
    </p:spTree>
    <p:extLst>
      <p:ext uri="{BB962C8B-B14F-4D97-AF65-F5344CB8AC3E}">
        <p14:creationId xmlns:p14="http://schemas.microsoft.com/office/powerpoint/2010/main" val="281868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F0DA-CF30-534B-B65B-FF24FE159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2023/24 Work Plan:</a:t>
            </a:r>
            <a:br>
              <a:rPr lang="en-US" dirty="0"/>
            </a:br>
            <a:r>
              <a:rPr lang="en-US" dirty="0"/>
              <a:t>Draft Areas of Focus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6E47E4-E237-D237-3D0F-83CF2D04BD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379622"/>
              </p:ext>
            </p:extLst>
          </p:nvPr>
        </p:nvGraphicFramePr>
        <p:xfrm>
          <a:off x="529346" y="1892568"/>
          <a:ext cx="11143542" cy="368237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13781131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408757623"/>
                    </a:ext>
                  </a:extLst>
                </a:gridCol>
                <a:gridCol w="696994">
                  <a:extLst>
                    <a:ext uri="{9D8B030D-6E8A-4147-A177-3AD203B41FA5}">
                      <a16:colId xmlns:a16="http://schemas.microsoft.com/office/drawing/2014/main" val="118939235"/>
                    </a:ext>
                  </a:extLst>
                </a:gridCol>
                <a:gridCol w="696994">
                  <a:extLst>
                    <a:ext uri="{9D8B030D-6E8A-4147-A177-3AD203B41FA5}">
                      <a16:colId xmlns:a16="http://schemas.microsoft.com/office/drawing/2014/main" val="55155811"/>
                    </a:ext>
                  </a:extLst>
                </a:gridCol>
                <a:gridCol w="696994">
                  <a:extLst>
                    <a:ext uri="{9D8B030D-6E8A-4147-A177-3AD203B41FA5}">
                      <a16:colId xmlns:a16="http://schemas.microsoft.com/office/drawing/2014/main" val="40663093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992280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116856269"/>
                    </a:ext>
                  </a:extLst>
                </a:gridCol>
              </a:tblGrid>
              <a:tr h="237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Potential Area of Focus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Deliverable / Objective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Start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End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FC Owner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Votes Rec'd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Weighted Average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496828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Sustainable revenue growth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Encourage Select Board (SB), School Committees (SCs), others to develop new sources of sustainable growth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highlight>
                            <a:srgbClr val="FFFF00"/>
                          </a:highlight>
                        </a:rPr>
                        <a:t>Jun-23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highlight>
                            <a:srgbClr val="FFFF00"/>
                          </a:highlight>
                        </a:rPr>
                        <a:t>24-May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9 (7)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3.20 (1.73)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794621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Capital spend and planning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Provide input on Tier 1 and Tier 2 capital items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Ask for integrated five-year plans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Jun-23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23-Dec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2.07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871376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Outreach/communications on FC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Develop communications strategy ad tactics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Proactively communicate major FC information &amp; decisions to residents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Jun-23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24-May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1.67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556271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CPS strategic plan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Ask School Committees (SCs) for periodic updates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Encourage FY 25 budget requests be "connected" to strategic plan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highlight>
                            <a:srgbClr val="FFFF00"/>
                          </a:highlight>
                        </a:rPr>
                        <a:t>23-Jul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highlight>
                            <a:srgbClr val="FFFF00"/>
                          </a:highlight>
                        </a:rPr>
                        <a:t>24-May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6 (5)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1.47 (0.8)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085637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Town strategic plan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Encourage Town </a:t>
                      </a:r>
                      <a:r>
                        <a:rPr lang="en-US" sz="1200" u="none" strike="noStrike">
                          <a:effectLst/>
                        </a:rPr>
                        <a:t>to develop </a:t>
                      </a:r>
                      <a:r>
                        <a:rPr lang="en-US" sz="1200" u="none" strike="noStrike" dirty="0">
                          <a:effectLst/>
                        </a:rPr>
                        <a:t>robust five-year strategic plan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Jul-23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TBD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1.13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800755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Middle School Building project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Keep abreast of  budget vs actual costs and budget impact of committee decisions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highlight>
                            <a:srgbClr val="FFFF00"/>
                          </a:highlight>
                        </a:rPr>
                        <a:t>23-Jul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highlight>
                            <a:srgbClr val="FFFF00"/>
                          </a:highlight>
                        </a:rPr>
                        <a:t>24-May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5 (4)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2.13 (0.8)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207500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2229 Main Street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Encourage revenue-oriented approaches to site development/use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Provide input to draft recommendations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TBD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TBD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584753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Recreation Department strategy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Understand budget impacts of this plan and incorporate those impacts into our cap plan forecast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TBD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TBD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72960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250th Anniversary celebrations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Encourage use of private fund raising such that Town is not required to appropriate funds in FYs 2025 nor 2026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If necessary, estimate impact to taxpayers in 2024 Annual Report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Jul-23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24-May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5115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83CE311-46FC-3CD6-1FB0-B5371134C028}"/>
              </a:ext>
            </a:extLst>
          </p:cNvPr>
          <p:cNvSpPr txBox="1"/>
          <p:nvPr/>
        </p:nvSpPr>
        <p:spPr>
          <a:xfrm>
            <a:off x="529346" y="6139543"/>
            <a:ext cx="3356854" cy="2539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Votes of 10 pts more excluded and results shown in (X.XX)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2FE8F9-F6C9-988B-E071-A828A693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34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F0DA-CF30-534B-B65B-FF24FE159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2023/24 Work Plan:</a:t>
            </a:r>
            <a:br>
              <a:rPr lang="en-US" dirty="0"/>
            </a:br>
            <a:r>
              <a:rPr lang="en-US" dirty="0"/>
              <a:t>Others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6E47E4-E237-D237-3D0F-83CF2D04BD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224579"/>
              </p:ext>
            </p:extLst>
          </p:nvPr>
        </p:nvGraphicFramePr>
        <p:xfrm>
          <a:off x="529346" y="1892568"/>
          <a:ext cx="11143542" cy="4405743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13781131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408757623"/>
                    </a:ext>
                  </a:extLst>
                </a:gridCol>
                <a:gridCol w="696994">
                  <a:extLst>
                    <a:ext uri="{9D8B030D-6E8A-4147-A177-3AD203B41FA5}">
                      <a16:colId xmlns:a16="http://schemas.microsoft.com/office/drawing/2014/main" val="118939235"/>
                    </a:ext>
                  </a:extLst>
                </a:gridCol>
                <a:gridCol w="696994">
                  <a:extLst>
                    <a:ext uri="{9D8B030D-6E8A-4147-A177-3AD203B41FA5}">
                      <a16:colId xmlns:a16="http://schemas.microsoft.com/office/drawing/2014/main" val="55155811"/>
                    </a:ext>
                  </a:extLst>
                </a:gridCol>
                <a:gridCol w="696994">
                  <a:extLst>
                    <a:ext uri="{9D8B030D-6E8A-4147-A177-3AD203B41FA5}">
                      <a16:colId xmlns:a16="http://schemas.microsoft.com/office/drawing/2014/main" val="40663093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992280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116856269"/>
                    </a:ext>
                  </a:extLst>
                </a:gridCol>
              </a:tblGrid>
              <a:tr h="237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Potential Area of Focus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Deliverable / Objective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Start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End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FC Owner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Votes Rec'd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Weighted Average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496828"/>
                  </a:ext>
                </a:extLst>
              </a:tr>
              <a:tr h="23545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 be included in existing areas of focus and work product</a:t>
                      </a:r>
                    </a:p>
                  </a:txBody>
                  <a:tcPr marL="5194" marR="5194" marT="5194" marB="0" anchor="b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781547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CPS union contracts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Incorporate several potential scenarios into five-year cost estimates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Incorporate potential scenarios into FC Annual Report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23-Sep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23-Apr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0.53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195649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Housing Development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Revenue opportunities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2 (1)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1.13 (0.13)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061403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Improve Guideline process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Permit time to make changes at the end?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260879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Zoning changes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Advise voters on potential tax impacts, pos &amp; neg, of major zoning changes i.e. MBTA Zoning Overlay District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920494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Improve Annual report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Show total impact of articles on taxes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82538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197629"/>
                  </a:ext>
                </a:extLst>
              </a:tr>
              <a:tr h="23545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Others?</a:t>
                      </a:r>
                    </a:p>
                  </a:txBody>
                  <a:tcPr marL="5194" marR="5194" marT="5194" marB="0" anchor="b"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175912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Benefit spending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Encourage Town and Schools to separately track benefit spending for Town and non-teacher School employees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23-Jul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TBD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250092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Incorporate use of IRR for capital projects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Apply IRR model to our recommendations for discretionary capex in Capital Plans and Sustainability project, </a:t>
                      </a:r>
                      <a:r>
                        <a:rPr lang="en-US" sz="1200" u="none" strike="noStrike" dirty="0" err="1">
                          <a:effectLst/>
                        </a:rPr>
                        <a:t>ie</a:t>
                      </a:r>
                      <a:r>
                        <a:rPr lang="en-US" sz="1200" u="none" strike="noStrike" dirty="0">
                          <a:effectLst/>
                        </a:rPr>
                        <a:t> solar, or </a:t>
                      </a:r>
                      <a:r>
                        <a:rPr lang="en-US" sz="1200" u="none" strike="noStrike" dirty="0" err="1">
                          <a:effectLst/>
                        </a:rPr>
                        <a:t>hvac</a:t>
                      </a:r>
                      <a:r>
                        <a:rPr lang="en-US" sz="1200" u="none" strike="noStrike" dirty="0">
                          <a:effectLst/>
                        </a:rPr>
                        <a:t> system replacement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21551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013414"/>
                  </a:ext>
                </a:extLst>
              </a:tr>
              <a:tr h="23545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 not include in 2023/24 Work Plan?</a:t>
                      </a:r>
                    </a:p>
                  </a:txBody>
                  <a:tcPr marL="5194" marR="5194" marT="5194" marB="0" anchor="b"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283008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Sustainability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Develop FC position/principles on sustainability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Use when making recommendations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TBD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24-May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01681"/>
                  </a:ext>
                </a:extLst>
              </a:tr>
              <a:tr h="235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Waste water treatment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strike="noStrike" dirty="0">
                          <a:effectLst/>
                        </a:rPr>
                        <a:t>Keep abreast of proposed warrant article upgrade the waste water treatment plant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94" marR="5194" marT="5194" marB="0" anchor="b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69427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AFBC8A-B373-6653-50D3-D4CADCAF6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05B51D-A5C9-8D82-8C1F-DEF29667A835}"/>
              </a:ext>
            </a:extLst>
          </p:cNvPr>
          <p:cNvSpPr txBox="1"/>
          <p:nvPr/>
        </p:nvSpPr>
        <p:spPr>
          <a:xfrm>
            <a:off x="420488" y="6467559"/>
            <a:ext cx="3356854" cy="2539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Votes of 10 pts more excluded and results shown in (X.XX)</a:t>
            </a:r>
          </a:p>
        </p:txBody>
      </p:sp>
    </p:spTree>
    <p:extLst>
      <p:ext uri="{BB962C8B-B14F-4D97-AF65-F5344CB8AC3E}">
        <p14:creationId xmlns:p14="http://schemas.microsoft.com/office/powerpoint/2010/main" val="1759637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4E682-7FB4-09BC-64EE-0141DFFC6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471A2-E5EC-A5C1-2E75-878EBAD38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27894-5955-215B-C8CB-2D65BA5A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1327-CBFB-AE4A-9131-2985D7DD12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81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518</Words>
  <Application>Microsoft Macintosh PowerPoint</Application>
  <PresentationFormat>Widescreen</PresentationFormat>
  <Paragraphs>131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2023/24 Finance Committee Work Plan</vt:lpstr>
      <vt:lpstr>2023/24 Work Plan: Draft Areas of Focus</vt:lpstr>
      <vt:lpstr>2023/24 Work Plan: Others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2023/24 Finance Committee Work Plan</dc:title>
  <dc:creator>Parashar Patel</dc:creator>
  <cp:lastModifiedBy>Parashar Patel</cp:lastModifiedBy>
  <cp:revision>8</cp:revision>
  <dcterms:created xsi:type="dcterms:W3CDTF">2023-06-19T14:24:09Z</dcterms:created>
  <dcterms:modified xsi:type="dcterms:W3CDTF">2023-06-19T19:31:14Z</dcterms:modified>
</cp:coreProperties>
</file>